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0" r:id="rId1"/>
    <p:sldMasterId id="2147483666" r:id="rId2"/>
    <p:sldMasterId id="2147483678" r:id="rId3"/>
  </p:sldMasterIdLst>
  <p:notesMasterIdLst>
    <p:notesMasterId r:id="rId23"/>
  </p:notesMasterIdLst>
  <p:sldIdLst>
    <p:sldId id="268" r:id="rId4"/>
    <p:sldId id="269" r:id="rId5"/>
    <p:sldId id="270" r:id="rId6"/>
    <p:sldId id="271" r:id="rId7"/>
    <p:sldId id="273" r:id="rId8"/>
    <p:sldId id="274" r:id="rId9"/>
    <p:sldId id="272" r:id="rId10"/>
    <p:sldId id="275" r:id="rId11"/>
    <p:sldId id="276" r:id="rId12"/>
    <p:sldId id="277" r:id="rId13"/>
    <p:sldId id="278" r:id="rId14"/>
    <p:sldId id="279" r:id="rId15"/>
    <p:sldId id="280" r:id="rId16"/>
    <p:sldId id="286" r:id="rId17"/>
    <p:sldId id="282" r:id="rId18"/>
    <p:sldId id="281" r:id="rId19"/>
    <p:sldId id="283" r:id="rId20"/>
    <p:sldId id="284" r:id="rId21"/>
    <p:sldId id="285" r:id="rId22"/>
  </p:sldIdLst>
  <p:sldSz cx="12192000" cy="6858000"/>
  <p:notesSz cx="6858000" cy="9144000"/>
  <p:embeddedFontLst>
    <p:embeddedFont>
      <p:font typeface="Work Sans" pitchFamily="2" charset="77"/>
      <p:regular r:id="rId24"/>
      <p:italic r:id="rId25"/>
    </p:embeddedFont>
    <p:embeddedFont>
      <p:font typeface="Work Sans Medium" pitchFamily="2" charset="77"/>
      <p:regular r:id="rId26"/>
      <p:italic r:id="rId27"/>
    </p:embeddedFont>
    <p:embeddedFont>
      <p:font typeface="Work Sans SemiBold" pitchFamily="2" charset="77"/>
      <p:regular r:id="rId28"/>
      <p:bold r:id="rId29"/>
      <p:italic r:id="rId30"/>
      <p:boldItalic r:id="rId31"/>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344" userDrawn="1">
          <p15:clr>
            <a:srgbClr val="A4A3A4"/>
          </p15:clr>
        </p15:guide>
        <p15:guide id="4" pos="597" userDrawn="1">
          <p15:clr>
            <a:srgbClr val="A4A3A4"/>
          </p15:clr>
        </p15:guide>
        <p15:guide id="5" pos="3273" userDrawn="1">
          <p15:clr>
            <a:srgbClr val="A4A3A4"/>
          </p15:clr>
        </p15:guide>
        <p15:guide id="6" pos="3500" userDrawn="1">
          <p15:clr>
            <a:srgbClr val="A4A3A4"/>
          </p15:clr>
        </p15:guide>
        <p15:guide id="7" pos="6153" userDrawn="1">
          <p15:clr>
            <a:srgbClr val="A4A3A4"/>
          </p15:clr>
        </p15:guide>
        <p15:guide id="8" orient="horz" pos="10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p:restoredTop sz="96327"/>
  </p:normalViewPr>
  <p:slideViewPr>
    <p:cSldViewPr snapToGrid="0" showGuides="1">
      <p:cViewPr varScale="1">
        <p:scale>
          <a:sx n="121" d="100"/>
          <a:sy n="121" d="100"/>
        </p:scale>
        <p:origin x="184" y="328"/>
      </p:cViewPr>
      <p:guideLst>
        <p:guide orient="horz" pos="2160"/>
        <p:guide pos="3840"/>
        <p:guide orient="horz" pos="1344"/>
        <p:guide pos="597"/>
        <p:guide pos="3273"/>
        <p:guide pos="3500"/>
        <p:guide pos="6153"/>
        <p:guide orient="horz" pos="102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67863-098D-7443-8C24-5FBC4AB783A3}" type="datetimeFigureOut">
              <a:t>2025-03-26</a:t>
            </a:fld>
            <a:endParaRPr lang="en-GB"/>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31592-3C66-914C-8F2B-350F777116DA}" type="slidenum">
              <a:t>‹#›</a:t>
            </a:fld>
            <a:endParaRPr lang="en-GB"/>
          </a:p>
        </p:txBody>
      </p:sp>
    </p:spTree>
    <p:extLst>
      <p:ext uri="{BB962C8B-B14F-4D97-AF65-F5344CB8AC3E}">
        <p14:creationId xmlns:p14="http://schemas.microsoft.com/office/powerpoint/2010/main" val="3567713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sp>
        <p:nvSpPr>
          <p:cNvPr id="5" name="Rubrik 1">
            <a:extLst>
              <a:ext uri="{FF2B5EF4-FFF2-40B4-BE49-F238E27FC236}">
                <a16:creationId xmlns:a16="http://schemas.microsoft.com/office/drawing/2014/main" id="{B8C1BEF0-CC6B-5D80-AC3F-DCD9982497A0}"/>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en-GB" noProof="0"/>
              <a:t>Presentation title</a:t>
            </a:r>
          </a:p>
        </p:txBody>
      </p:sp>
      <p:sp>
        <p:nvSpPr>
          <p:cNvPr id="6" name="Underrubrik 2">
            <a:extLst>
              <a:ext uri="{FF2B5EF4-FFF2-40B4-BE49-F238E27FC236}">
                <a16:creationId xmlns:a16="http://schemas.microsoft.com/office/drawing/2014/main" id="{C3841BD3-5439-F0D1-9827-775AB47EAB5C}"/>
              </a:ext>
            </a:extLst>
          </p:cNvPr>
          <p:cNvSpPr>
            <a:spLocks noGrp="1"/>
          </p:cNvSpPr>
          <p:nvPr>
            <p:ph type="subTitle" idx="1" hasCustomPrompt="1"/>
          </p:nvPr>
        </p:nvSpPr>
        <p:spPr>
          <a:xfrm>
            <a:off x="2132013" y="5388994"/>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Subtitle here</a:t>
            </a:r>
          </a:p>
        </p:txBody>
      </p:sp>
      <p:pic>
        <p:nvPicPr>
          <p:cNvPr id="3" name="Bildobjekt 2">
            <a:extLst>
              <a:ext uri="{FF2B5EF4-FFF2-40B4-BE49-F238E27FC236}">
                <a16:creationId xmlns:a16="http://schemas.microsoft.com/office/drawing/2014/main" id="{770144CE-F533-5220-A14A-4B8EE3684C9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5244" y="1007044"/>
            <a:ext cx="1739917" cy="1654175"/>
          </a:xfrm>
          <a:prstGeom prst="rect">
            <a:avLst/>
          </a:prstGeom>
        </p:spPr>
      </p:pic>
    </p:spTree>
    <p:extLst>
      <p:ext uri="{BB962C8B-B14F-4D97-AF65-F5344CB8AC3E}">
        <p14:creationId xmlns:p14="http://schemas.microsoft.com/office/powerpoint/2010/main" val="23459167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Click to edit Master title style</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1687633"/>
            <a:ext cx="2822004" cy="3325692"/>
          </a:xfrm>
        </p:spPr>
        <p:txBody>
          <a:bodyPr/>
          <a:lstStyle/>
          <a:p>
            <a:r>
              <a:rPr lang="en-GB" noProof="0"/>
              <a:t>Click icon to add picture</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1687633"/>
            <a:ext cx="2822004" cy="3325692"/>
          </a:xfrm>
        </p:spPr>
        <p:txBody>
          <a:bodyPr/>
          <a:lstStyle/>
          <a:p>
            <a:r>
              <a:rPr lang="en-GB" noProof="0"/>
              <a:t>Click icon to add picture</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1687633"/>
            <a:ext cx="2822004" cy="3325692"/>
          </a:xfrm>
        </p:spPr>
        <p:txBody>
          <a:bodyPr/>
          <a:lstStyle/>
          <a:p>
            <a:r>
              <a:rPr lang="en-GB" noProof="0"/>
              <a:t>Click icon to add picture</a:t>
            </a:r>
          </a:p>
        </p:txBody>
      </p:sp>
      <p:sp>
        <p:nvSpPr>
          <p:cNvPr id="2" name="Platshållare för text 14">
            <a:extLst>
              <a:ext uri="{FF2B5EF4-FFF2-40B4-BE49-F238E27FC236}">
                <a16:creationId xmlns:a16="http://schemas.microsoft.com/office/drawing/2014/main" id="{590AE671-F2B6-FABF-A578-926E5EABFF30}"/>
              </a:ext>
            </a:extLst>
          </p:cNvPr>
          <p:cNvSpPr>
            <a:spLocks noGrp="1"/>
          </p:cNvSpPr>
          <p:nvPr>
            <p:ph type="body" sz="quarter" idx="21"/>
          </p:nvPr>
        </p:nvSpPr>
        <p:spPr>
          <a:xfrm>
            <a:off x="947738" y="5192713"/>
            <a:ext cx="2822004" cy="90646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Platshållare för text 14">
            <a:extLst>
              <a:ext uri="{FF2B5EF4-FFF2-40B4-BE49-F238E27FC236}">
                <a16:creationId xmlns:a16="http://schemas.microsoft.com/office/drawing/2014/main" id="{66BB79A9-07F3-3923-86C2-83C52FDEA60B}"/>
              </a:ext>
            </a:extLst>
          </p:cNvPr>
          <p:cNvSpPr>
            <a:spLocks noGrp="1"/>
          </p:cNvSpPr>
          <p:nvPr>
            <p:ph type="body" sz="quarter" idx="22"/>
          </p:nvPr>
        </p:nvSpPr>
        <p:spPr>
          <a:xfrm>
            <a:off x="4096379" y="5192713"/>
            <a:ext cx="2822004" cy="90646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 name="Platshållare för text 14">
            <a:extLst>
              <a:ext uri="{FF2B5EF4-FFF2-40B4-BE49-F238E27FC236}">
                <a16:creationId xmlns:a16="http://schemas.microsoft.com/office/drawing/2014/main" id="{3BC5D95A-77B0-95FD-F967-BDB03FDE710D}"/>
              </a:ext>
            </a:extLst>
          </p:cNvPr>
          <p:cNvSpPr>
            <a:spLocks noGrp="1"/>
          </p:cNvSpPr>
          <p:nvPr>
            <p:ph type="body" sz="quarter" idx="23"/>
          </p:nvPr>
        </p:nvSpPr>
        <p:spPr>
          <a:xfrm>
            <a:off x="7245021" y="5192713"/>
            <a:ext cx="2822004" cy="90646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2925681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6" name="Bildobjekt 5">
            <a:extLst>
              <a:ext uri="{FF2B5EF4-FFF2-40B4-BE49-F238E27FC236}">
                <a16:creationId xmlns:a16="http://schemas.microsoft.com/office/drawing/2014/main" id="{1BEAE4BB-8616-AD66-D017-A34248E7376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9006" y="1272750"/>
            <a:ext cx="4556257" cy="4331726"/>
          </a:xfrm>
          <a:prstGeom prst="rect">
            <a:avLst/>
          </a:prstGeom>
        </p:spPr>
      </p:pic>
    </p:spTree>
    <p:extLst>
      <p:ext uri="{BB962C8B-B14F-4D97-AF65-F5344CB8AC3E}">
        <p14:creationId xmlns:p14="http://schemas.microsoft.com/office/powerpoint/2010/main" val="1215728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reparing your presentation">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73512C92-439E-A01A-D5DD-EECE63EE9B11}"/>
              </a:ext>
            </a:extLst>
          </p:cNvPr>
          <p:cNvSpPr txBox="1"/>
          <p:nvPr userDrawn="1"/>
        </p:nvSpPr>
        <p:spPr>
          <a:xfrm>
            <a:off x="947738" y="2544623"/>
            <a:ext cx="4559299" cy="1768754"/>
          </a:xfrm>
          <a:prstGeom prst="rect">
            <a:avLst/>
          </a:prstGeom>
          <a:noFill/>
        </p:spPr>
        <p:txBody>
          <a:bodyPr wrap="square" rtlCol="0">
            <a:spAutoFit/>
          </a:bodyPr>
          <a:lstStyle/>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The presentation is a visual aid and will be better if the written information is brief and punchy</a:t>
            </a:r>
          </a:p>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Use the presentation to illustrate your message – use figures, quotes, etc.</a:t>
            </a:r>
          </a:p>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Cues and bullet points are often useful</a:t>
            </a:r>
          </a:p>
        </p:txBody>
      </p:sp>
      <p:sp>
        <p:nvSpPr>
          <p:cNvPr id="7" name="textruta 6">
            <a:extLst>
              <a:ext uri="{FF2B5EF4-FFF2-40B4-BE49-F238E27FC236}">
                <a16:creationId xmlns:a16="http://schemas.microsoft.com/office/drawing/2014/main" id="{A3F9ED89-B1B8-9C3C-C691-E42F30F9DFE9}"/>
              </a:ext>
            </a:extLst>
          </p:cNvPr>
          <p:cNvSpPr txBox="1"/>
          <p:nvPr userDrawn="1"/>
        </p:nvSpPr>
        <p:spPr>
          <a:xfrm>
            <a:off x="6084515" y="2544623"/>
            <a:ext cx="4637273" cy="1768754"/>
          </a:xfrm>
          <a:prstGeom prst="rect">
            <a:avLst/>
          </a:prstGeom>
          <a:noFill/>
        </p:spPr>
        <p:txBody>
          <a:bodyPr wrap="square" rtlCol="0">
            <a:spAutoFit/>
          </a:bodyPr>
          <a:lstStyle/>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Choose images/photos carefully – the right picture reinforces the message, the wrong one spoils it</a:t>
            </a:r>
          </a:p>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If you can’t make a coherent slide, skip it – explain in your own words instead </a:t>
            </a:r>
          </a:p>
          <a:p>
            <a:pPr marL="230400" lvl="0" indent="-230400">
              <a:lnSpc>
                <a:spcPts val="2120"/>
              </a:lnSpc>
              <a:spcBef>
                <a:spcPts val="300"/>
              </a:spcBef>
              <a:buFont typeface="Arial" panose="020B0604020202020204" pitchFamily="34" charset="0"/>
              <a:buChar char="•"/>
            </a:pPr>
            <a:r>
              <a:rPr lang="en-GB" sz="1600" kern="100" noProof="0">
                <a:solidFill>
                  <a:schemeClr val="tx1">
                    <a:lumMod val="65000"/>
                    <a:lumOff val="35000"/>
                  </a:schemeClr>
                </a:solidFill>
                <a:effectLst/>
                <a:latin typeface="Work Sans" pitchFamily="2" charset="77"/>
                <a:ea typeface="Calibri" panose="020F0502020204030204" pitchFamily="34" charset="0"/>
                <a:cs typeface="Times New Roman" panose="02020603050405020304" pitchFamily="18" charset="0"/>
              </a:rPr>
              <a:t>Keep the presentation short. Talk instead</a:t>
            </a:r>
          </a:p>
        </p:txBody>
      </p:sp>
      <p:sp>
        <p:nvSpPr>
          <p:cNvPr id="8" name="textruta 7">
            <a:extLst>
              <a:ext uri="{FF2B5EF4-FFF2-40B4-BE49-F238E27FC236}">
                <a16:creationId xmlns:a16="http://schemas.microsoft.com/office/drawing/2014/main" id="{FFB6DB86-71A6-8FB0-0835-66FC238AC4B9}"/>
              </a:ext>
            </a:extLst>
          </p:cNvPr>
          <p:cNvSpPr txBox="1"/>
          <p:nvPr userDrawn="1"/>
        </p:nvSpPr>
        <p:spPr>
          <a:xfrm>
            <a:off x="947738" y="1890199"/>
            <a:ext cx="4559299" cy="361637"/>
          </a:xfrm>
          <a:prstGeom prst="rect">
            <a:avLst/>
          </a:prstGeom>
          <a:noFill/>
        </p:spPr>
        <p:txBody>
          <a:bodyPr wrap="square" rtlCol="0">
            <a:spAutoFit/>
          </a:bodyPr>
          <a:lstStyle/>
          <a:p>
            <a:pPr lvl="0">
              <a:lnSpc>
                <a:spcPts val="2120"/>
              </a:lnSpc>
              <a:spcBef>
                <a:spcPts val="300"/>
              </a:spcBef>
            </a:pPr>
            <a:r>
              <a:rPr lang="en-GB" kern="100" noProof="0">
                <a:effectLst/>
                <a:latin typeface="Work Sans" pitchFamily="2" charset="77"/>
                <a:ea typeface="Calibri" panose="020F0502020204030204" pitchFamily="34" charset="0"/>
                <a:cs typeface="Times New Roman" panose="02020603050405020304" pitchFamily="18" charset="0"/>
              </a:rPr>
              <a:t>Bear in mind:</a:t>
            </a:r>
          </a:p>
        </p:txBody>
      </p:sp>
      <p:sp>
        <p:nvSpPr>
          <p:cNvPr id="9" name="textruta 8">
            <a:extLst>
              <a:ext uri="{FF2B5EF4-FFF2-40B4-BE49-F238E27FC236}">
                <a16:creationId xmlns:a16="http://schemas.microsoft.com/office/drawing/2014/main" id="{A24D50C7-2824-5A60-8126-6E551E176684}"/>
              </a:ext>
            </a:extLst>
          </p:cNvPr>
          <p:cNvSpPr txBox="1"/>
          <p:nvPr userDrawn="1"/>
        </p:nvSpPr>
        <p:spPr>
          <a:xfrm>
            <a:off x="947738" y="899447"/>
            <a:ext cx="7774921" cy="579646"/>
          </a:xfrm>
          <a:prstGeom prst="rect">
            <a:avLst/>
          </a:prstGeom>
          <a:noFill/>
        </p:spPr>
        <p:txBody>
          <a:bodyPr wrap="square" rtlCol="0">
            <a:spAutoFit/>
          </a:bodyPr>
          <a:lstStyle/>
          <a:p>
            <a:pPr lvl="0">
              <a:lnSpc>
                <a:spcPts val="3840"/>
              </a:lnSpc>
            </a:pPr>
            <a:r>
              <a:rPr lang="en-GB" sz="3200" kern="100" noProof="0">
                <a:effectLst/>
                <a:latin typeface="Work Sans" pitchFamily="2" charset="77"/>
                <a:ea typeface="Calibri" panose="020F0502020204030204" pitchFamily="34" charset="0"/>
                <a:cs typeface="Times New Roman" panose="02020603050405020304" pitchFamily="18" charset="0"/>
              </a:rPr>
              <a:t>Preparing your presentation</a:t>
            </a:r>
          </a:p>
        </p:txBody>
      </p:sp>
    </p:spTree>
    <p:extLst>
      <p:ext uri="{BB962C8B-B14F-4D97-AF65-F5344CB8AC3E}">
        <p14:creationId xmlns:p14="http://schemas.microsoft.com/office/powerpoint/2010/main" val="1345743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8EB50238-E622-CC4D-E865-CA7D7EF35C9E}"/>
              </a:ext>
            </a:extLst>
          </p:cNvPr>
          <p:cNvSpPr txBox="1"/>
          <p:nvPr userDrawn="1"/>
        </p:nvSpPr>
        <p:spPr>
          <a:xfrm>
            <a:off x="957359" y="821623"/>
            <a:ext cx="7970120" cy="584775"/>
          </a:xfrm>
          <a:prstGeom prst="rect">
            <a:avLst/>
          </a:prstGeom>
          <a:noFill/>
        </p:spPr>
        <p:txBody>
          <a:bodyPr wrap="square" rtlCol="0">
            <a:spAutoFit/>
          </a:bodyPr>
          <a:lstStyle/>
          <a:p>
            <a:r>
              <a:rPr lang="en-GB" sz="3200" noProof="0">
                <a:latin typeface="Work Sans" pitchFamily="2" charset="77"/>
              </a:rPr>
              <a:t>Make your presentation accessible</a:t>
            </a:r>
          </a:p>
        </p:txBody>
      </p:sp>
      <p:sp>
        <p:nvSpPr>
          <p:cNvPr id="7" name="textruta 6">
            <a:extLst>
              <a:ext uri="{FF2B5EF4-FFF2-40B4-BE49-F238E27FC236}">
                <a16:creationId xmlns:a16="http://schemas.microsoft.com/office/drawing/2014/main" id="{46DB352F-69A9-1E92-AAD7-901A1A1F9054}"/>
              </a:ext>
            </a:extLst>
          </p:cNvPr>
          <p:cNvSpPr txBox="1"/>
          <p:nvPr userDrawn="1"/>
        </p:nvSpPr>
        <p:spPr>
          <a:xfrm>
            <a:off x="957359" y="1528186"/>
            <a:ext cx="93234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noProof="0">
                <a:latin typeface="Work Sans" pitchFamily="2" charset="77"/>
              </a:rPr>
              <a:t>The template is set up to be as accessibility-friendly as possible, but there are two things you need to do yourself as you add content. </a:t>
            </a:r>
            <a:r>
              <a:rPr lang="en-GB" sz="1400" b="1" noProof="0">
                <a:latin typeface="Work Sans SemiBold" pitchFamily="2" charset="77"/>
              </a:rPr>
              <a:t>The instructions below are for Office 2013/2016.</a:t>
            </a:r>
          </a:p>
        </p:txBody>
      </p:sp>
      <p:sp>
        <p:nvSpPr>
          <p:cNvPr id="8" name="textruta 7">
            <a:extLst>
              <a:ext uri="{FF2B5EF4-FFF2-40B4-BE49-F238E27FC236}">
                <a16:creationId xmlns:a16="http://schemas.microsoft.com/office/drawing/2014/main" id="{DA13882F-AF79-0DD9-0229-90F3341A13E5}"/>
              </a:ext>
            </a:extLst>
          </p:cNvPr>
          <p:cNvSpPr txBox="1"/>
          <p:nvPr userDrawn="1"/>
        </p:nvSpPr>
        <p:spPr>
          <a:xfrm>
            <a:off x="947738" y="2600794"/>
            <a:ext cx="4234721" cy="1887696"/>
          </a:xfrm>
          <a:prstGeom prst="rect">
            <a:avLst/>
          </a:prstGeom>
          <a:noFill/>
        </p:spPr>
        <p:txBody>
          <a:bodyPr wrap="square" rtlCol="0">
            <a:spAutoFit/>
          </a:bodyPr>
          <a:lstStyle/>
          <a:p>
            <a:pPr marL="0" indent="0">
              <a:spcAft>
                <a:spcPts val="1000"/>
              </a:spcAft>
              <a:buNone/>
            </a:pPr>
            <a:r>
              <a:rPr lang="en-GB" sz="1000" noProof="0">
                <a:latin typeface="Work Sans" pitchFamily="2" charset="77"/>
              </a:rPr>
              <a:t>Right-click on an image/figure and select the option "Format Picture." A tab will then open on the right side of the window. Choose the </a:t>
            </a:r>
            <a:r>
              <a:rPr lang="en-GB" sz="1000" i="1" noProof="0">
                <a:latin typeface="Work Sans" pitchFamily="2" charset="77"/>
              </a:rPr>
              <a:t>Size and Properties</a:t>
            </a:r>
            <a:r>
              <a:rPr lang="en-GB" sz="1000" noProof="0">
                <a:latin typeface="Work Sans" pitchFamily="2" charset="77"/>
              </a:rPr>
              <a:t> of the figure, then select </a:t>
            </a:r>
            <a:r>
              <a:rPr lang="en-GB" sz="1000" i="1" noProof="0">
                <a:latin typeface="Work Sans" pitchFamily="2" charset="77"/>
              </a:rPr>
              <a:t>Alternative Text</a:t>
            </a:r>
            <a:r>
              <a:rPr lang="en-GB" sz="1000" noProof="0">
                <a:latin typeface="Work Sans" pitchFamily="2" charset="77"/>
              </a:rPr>
              <a:t>. Describe your image/figure in 1-2 sentences that will be read aloud by screen readers for those with visual impairments.</a:t>
            </a:r>
          </a:p>
          <a:p>
            <a:pPr marL="0" indent="0">
              <a:spcAft>
                <a:spcPts val="1000"/>
              </a:spcAft>
              <a:buNone/>
            </a:pPr>
            <a:r>
              <a:rPr lang="en-GB" sz="1000" noProof="0">
                <a:latin typeface="Work Sans" pitchFamily="2" charset="77"/>
              </a:rPr>
              <a:t>If the image/figure serves no informative purpose and you want to exclude it, you can simply leave the title and description empty.</a:t>
            </a:r>
          </a:p>
          <a:p>
            <a:endParaRPr lang="en-GB" sz="1000" noProof="0">
              <a:latin typeface="Work Sans" pitchFamily="2" charset="77"/>
            </a:endParaRPr>
          </a:p>
        </p:txBody>
      </p:sp>
      <p:sp>
        <p:nvSpPr>
          <p:cNvPr id="9" name="textruta 8">
            <a:extLst>
              <a:ext uri="{FF2B5EF4-FFF2-40B4-BE49-F238E27FC236}">
                <a16:creationId xmlns:a16="http://schemas.microsoft.com/office/drawing/2014/main" id="{4DBAB48A-0207-EBBB-5144-24A47388C7DA}"/>
              </a:ext>
            </a:extLst>
          </p:cNvPr>
          <p:cNvSpPr txBox="1"/>
          <p:nvPr userDrawn="1"/>
        </p:nvSpPr>
        <p:spPr>
          <a:xfrm>
            <a:off x="5549719" y="2600794"/>
            <a:ext cx="4234721" cy="3554819"/>
          </a:xfrm>
          <a:prstGeom prst="rect">
            <a:avLst/>
          </a:prstGeom>
          <a:noFill/>
        </p:spPr>
        <p:txBody>
          <a:bodyPr wrap="square" rtlCol="0">
            <a:spAutoFit/>
          </a:bodyPr>
          <a:lstStyle/>
          <a:p>
            <a:pPr>
              <a:spcAft>
                <a:spcPts val="600"/>
              </a:spcAft>
            </a:pPr>
            <a:r>
              <a:rPr lang="en-GB" sz="1000" noProof="0">
                <a:latin typeface="Work Sans" pitchFamily="2" charset="77"/>
              </a:rPr>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a:spcAft>
                <a:spcPts val="600"/>
              </a:spcAft>
            </a:pPr>
            <a:endParaRPr lang="en-GB" sz="1000" noProof="0">
              <a:latin typeface="Work Sans" pitchFamily="2" charset="77"/>
            </a:endParaRPr>
          </a:p>
          <a:p>
            <a:pPr marL="0" indent="0">
              <a:spcAft>
                <a:spcPts val="600"/>
              </a:spcAft>
              <a:buNone/>
            </a:pPr>
            <a:r>
              <a:rPr lang="en-GB" sz="1000" b="1" noProof="0">
                <a:latin typeface="Work Sans" pitchFamily="2" charset="77"/>
              </a:rPr>
              <a:t>You can control the reading order by:</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Selecting an object in the file.</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Choosing the "Format" tab that appears on the right side of the ribbon.</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Selecting "Selection Pane" in the "Arrange" group.</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Selecting one or more objects in the list.</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Dragging the selection upward or downward, or clicking the "Up" button.</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Dragging the objects until they have the desired order. This will not affect the layout on the page, only the order in which they are read by screen readers.</a:t>
            </a:r>
          </a:p>
          <a:p>
            <a:endParaRPr lang="en-GB" sz="1000" noProof="0">
              <a:latin typeface="Work Sans" pitchFamily="2" charset="77"/>
            </a:endParaRPr>
          </a:p>
        </p:txBody>
      </p:sp>
      <p:sp>
        <p:nvSpPr>
          <p:cNvPr id="10" name="textruta 9">
            <a:extLst>
              <a:ext uri="{FF2B5EF4-FFF2-40B4-BE49-F238E27FC236}">
                <a16:creationId xmlns:a16="http://schemas.microsoft.com/office/drawing/2014/main" id="{32D64C20-E0EC-50ED-8276-1342580DEAE9}"/>
              </a:ext>
            </a:extLst>
          </p:cNvPr>
          <p:cNvSpPr txBox="1"/>
          <p:nvPr userDrawn="1"/>
        </p:nvSpPr>
        <p:spPr>
          <a:xfrm>
            <a:off x="934309" y="2231036"/>
            <a:ext cx="4248150" cy="307777"/>
          </a:xfrm>
          <a:prstGeom prst="rect">
            <a:avLst/>
          </a:prstGeom>
          <a:noFill/>
        </p:spPr>
        <p:txBody>
          <a:bodyPr wrap="square" rtlCol="0">
            <a:spAutoFit/>
          </a:bodyPr>
          <a:lstStyle/>
          <a:p>
            <a:r>
              <a:rPr lang="en-GB" sz="1400" noProof="0">
                <a:latin typeface="Work Sans Medium" pitchFamily="2" charset="77"/>
              </a:rPr>
              <a:t>Add alternative text for images/figures</a:t>
            </a:r>
          </a:p>
        </p:txBody>
      </p:sp>
      <p:sp>
        <p:nvSpPr>
          <p:cNvPr id="11" name="textruta 10">
            <a:extLst>
              <a:ext uri="{FF2B5EF4-FFF2-40B4-BE49-F238E27FC236}">
                <a16:creationId xmlns:a16="http://schemas.microsoft.com/office/drawing/2014/main" id="{E6A6CDBB-9355-D585-CAEB-E68FDC04C402}"/>
              </a:ext>
            </a:extLst>
          </p:cNvPr>
          <p:cNvSpPr txBox="1"/>
          <p:nvPr userDrawn="1"/>
        </p:nvSpPr>
        <p:spPr>
          <a:xfrm>
            <a:off x="5543785" y="2231036"/>
            <a:ext cx="4248150" cy="307777"/>
          </a:xfrm>
          <a:prstGeom prst="rect">
            <a:avLst/>
          </a:prstGeom>
          <a:noFill/>
        </p:spPr>
        <p:txBody>
          <a:bodyPr wrap="square" rtlCol="0">
            <a:spAutoFit/>
          </a:bodyPr>
          <a:lstStyle/>
          <a:p>
            <a:r>
              <a:rPr lang="en-GB" sz="1400" noProof="0">
                <a:latin typeface="Work Sans Medium" pitchFamily="2" charset="77"/>
              </a:rPr>
              <a:t>Set reading order</a:t>
            </a:r>
          </a:p>
        </p:txBody>
      </p:sp>
    </p:spTree>
    <p:extLst>
      <p:ext uri="{BB962C8B-B14F-4D97-AF65-F5344CB8AC3E}">
        <p14:creationId xmlns:p14="http://schemas.microsoft.com/office/powerpoint/2010/main" val="350348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6" name="textruta 5">
            <a:extLst>
              <a:ext uri="{FF2B5EF4-FFF2-40B4-BE49-F238E27FC236}">
                <a16:creationId xmlns:a16="http://schemas.microsoft.com/office/drawing/2014/main" id="{0A51E754-9C7A-11C0-D983-A8276233FD20}"/>
              </a:ext>
            </a:extLst>
          </p:cNvPr>
          <p:cNvSpPr txBox="1"/>
          <p:nvPr userDrawn="1"/>
        </p:nvSpPr>
        <p:spPr>
          <a:xfrm>
            <a:off x="957359" y="821623"/>
            <a:ext cx="7970120" cy="584775"/>
          </a:xfrm>
          <a:prstGeom prst="rect">
            <a:avLst/>
          </a:prstGeom>
          <a:noFill/>
        </p:spPr>
        <p:txBody>
          <a:bodyPr wrap="square" rtlCol="0">
            <a:spAutoFit/>
          </a:bodyPr>
          <a:lstStyle/>
          <a:p>
            <a:r>
              <a:rPr lang="en-GB" sz="3200" noProof="0">
                <a:latin typeface="Work Sans" pitchFamily="2" charset="77"/>
              </a:rPr>
              <a:t>Make your presentation accessible</a:t>
            </a:r>
          </a:p>
        </p:txBody>
      </p:sp>
      <p:sp>
        <p:nvSpPr>
          <p:cNvPr id="7" name="textruta 6">
            <a:extLst>
              <a:ext uri="{FF2B5EF4-FFF2-40B4-BE49-F238E27FC236}">
                <a16:creationId xmlns:a16="http://schemas.microsoft.com/office/drawing/2014/main" id="{9AB3E6E3-4894-429E-071D-F50345A149E8}"/>
              </a:ext>
            </a:extLst>
          </p:cNvPr>
          <p:cNvSpPr txBox="1"/>
          <p:nvPr userDrawn="1"/>
        </p:nvSpPr>
        <p:spPr>
          <a:xfrm>
            <a:off x="957359" y="1528186"/>
            <a:ext cx="93234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noProof="0">
                <a:latin typeface="Work Sans" pitchFamily="2" charset="77"/>
              </a:rPr>
              <a:t>The template is set up to be as accessibility-friendly as possible, but there are two things you need to do yourself as you add content. </a:t>
            </a:r>
            <a:r>
              <a:rPr lang="en-GB" sz="1400" b="1" noProof="0">
                <a:latin typeface="Work Sans SemiBold" pitchFamily="2" charset="77"/>
              </a:rPr>
              <a:t>The instructions below are for Office 365 or Office 2019.</a:t>
            </a:r>
          </a:p>
        </p:txBody>
      </p:sp>
      <p:sp>
        <p:nvSpPr>
          <p:cNvPr id="8" name="textruta 7">
            <a:extLst>
              <a:ext uri="{FF2B5EF4-FFF2-40B4-BE49-F238E27FC236}">
                <a16:creationId xmlns:a16="http://schemas.microsoft.com/office/drawing/2014/main" id="{37E57577-6FE9-C8F8-56EA-64EB95087ADD}"/>
              </a:ext>
            </a:extLst>
          </p:cNvPr>
          <p:cNvSpPr txBox="1"/>
          <p:nvPr userDrawn="1"/>
        </p:nvSpPr>
        <p:spPr>
          <a:xfrm>
            <a:off x="947738" y="2600794"/>
            <a:ext cx="4234721" cy="1887696"/>
          </a:xfrm>
          <a:prstGeom prst="rect">
            <a:avLst/>
          </a:prstGeom>
          <a:noFill/>
        </p:spPr>
        <p:txBody>
          <a:bodyPr wrap="square" rtlCol="0">
            <a:spAutoFit/>
          </a:bodyPr>
          <a:lstStyle/>
          <a:p>
            <a:pPr marL="0" indent="0">
              <a:spcAft>
                <a:spcPts val="1000"/>
              </a:spcAft>
              <a:buNone/>
            </a:pPr>
            <a:r>
              <a:rPr lang="en-GB" sz="1000" noProof="0">
                <a:latin typeface="Work Sans" pitchFamily="2" charset="77"/>
              </a:rPr>
              <a:t>Right-click on an image/figure and select the option "Format Picture." A tab will then open on the right side of the window. Choose the </a:t>
            </a:r>
            <a:r>
              <a:rPr lang="en-GB" sz="1000" i="1" noProof="0">
                <a:latin typeface="Work Sans" pitchFamily="2" charset="77"/>
              </a:rPr>
              <a:t>Size and Properties</a:t>
            </a:r>
            <a:r>
              <a:rPr lang="en-GB" sz="1000" noProof="0">
                <a:latin typeface="Work Sans" pitchFamily="2" charset="77"/>
              </a:rPr>
              <a:t> of the figure, then select </a:t>
            </a:r>
            <a:r>
              <a:rPr lang="en-GB" sz="1000" i="1" noProof="0">
                <a:latin typeface="Work Sans" pitchFamily="2" charset="77"/>
              </a:rPr>
              <a:t>Alternative Text</a:t>
            </a:r>
            <a:r>
              <a:rPr lang="en-GB" sz="1000" noProof="0">
                <a:latin typeface="Work Sans" pitchFamily="2" charset="77"/>
              </a:rPr>
              <a:t>. Describe your image/figure in 1-2 sentences that will be read aloud by screen readers for those with visual impairments.</a:t>
            </a:r>
          </a:p>
          <a:p>
            <a:pPr marL="0" indent="0">
              <a:spcAft>
                <a:spcPts val="1000"/>
              </a:spcAft>
              <a:buNone/>
            </a:pPr>
            <a:r>
              <a:rPr lang="en-GB" sz="1000" noProof="0">
                <a:latin typeface="Work Sans" pitchFamily="2" charset="77"/>
              </a:rPr>
              <a:t>If the image/figure serves no informative purpose and you want to exclude it, you can simply leave the title and description empty.</a:t>
            </a:r>
          </a:p>
          <a:p>
            <a:endParaRPr lang="en-GB" sz="1000" noProof="0">
              <a:latin typeface="Work Sans" pitchFamily="2" charset="77"/>
            </a:endParaRPr>
          </a:p>
        </p:txBody>
      </p:sp>
      <p:sp>
        <p:nvSpPr>
          <p:cNvPr id="9" name="textruta 8">
            <a:extLst>
              <a:ext uri="{FF2B5EF4-FFF2-40B4-BE49-F238E27FC236}">
                <a16:creationId xmlns:a16="http://schemas.microsoft.com/office/drawing/2014/main" id="{784D433E-62E1-750A-6876-97EF3EB623C3}"/>
              </a:ext>
            </a:extLst>
          </p:cNvPr>
          <p:cNvSpPr txBox="1"/>
          <p:nvPr userDrawn="1"/>
        </p:nvSpPr>
        <p:spPr>
          <a:xfrm>
            <a:off x="5549719" y="2600794"/>
            <a:ext cx="4234721" cy="2708434"/>
          </a:xfrm>
          <a:prstGeom prst="rect">
            <a:avLst/>
          </a:prstGeom>
          <a:noFill/>
        </p:spPr>
        <p:txBody>
          <a:bodyPr wrap="square" rtlCol="0">
            <a:spAutoFit/>
          </a:bodyPr>
          <a:lstStyle/>
          <a:p>
            <a:pPr>
              <a:spcAft>
                <a:spcPts val="600"/>
              </a:spcAft>
            </a:pPr>
            <a:r>
              <a:rPr lang="en-GB" sz="1000" noProof="0">
                <a:latin typeface="Work Sans" pitchFamily="2" charset="77"/>
              </a:rPr>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a:spcAft>
                <a:spcPts val="600"/>
              </a:spcAft>
            </a:pPr>
            <a:endParaRPr lang="en-GB" sz="1000" noProof="0">
              <a:latin typeface="Work Sans" pitchFamily="2" charset="77"/>
            </a:endParaRPr>
          </a:p>
          <a:p>
            <a:pPr marL="0" indent="0">
              <a:spcAft>
                <a:spcPts val="600"/>
              </a:spcAft>
              <a:buNone/>
            </a:pPr>
            <a:r>
              <a:rPr lang="en-GB" sz="1000" b="1" noProof="0">
                <a:latin typeface="Work Sans" pitchFamily="2" charset="77"/>
              </a:rPr>
              <a:t>You can control the reading order by:</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On the </a:t>
            </a:r>
            <a:r>
              <a:rPr lang="en-GB" sz="1000" i="1" noProof="0">
                <a:latin typeface="Work Sans" pitchFamily="2" charset="77"/>
              </a:rPr>
              <a:t>Home</a:t>
            </a:r>
            <a:r>
              <a:rPr lang="en-GB" sz="1000" noProof="0">
                <a:latin typeface="Work Sans" pitchFamily="2" charset="77"/>
              </a:rPr>
              <a:t> tab, select </a:t>
            </a:r>
            <a:r>
              <a:rPr lang="en-GB" sz="1000" i="1" noProof="0">
                <a:latin typeface="Work Sans" pitchFamily="2" charset="77"/>
              </a:rPr>
              <a:t>Arrange</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From the </a:t>
            </a:r>
            <a:r>
              <a:rPr lang="en-GB" sz="1000" i="1" noProof="0">
                <a:latin typeface="Work Sans" pitchFamily="2" charset="77"/>
              </a:rPr>
              <a:t>Arrange </a:t>
            </a:r>
            <a:r>
              <a:rPr lang="en-GB" sz="1000" noProof="0">
                <a:latin typeface="Work Sans" pitchFamily="2" charset="77"/>
              </a:rPr>
              <a:t>menu, choose "Selection Pane.“</a:t>
            </a:r>
          </a:p>
          <a:p>
            <a:pPr marL="228600" indent="-228600">
              <a:spcAft>
                <a:spcPts val="600"/>
              </a:spcAft>
              <a:buClr>
                <a:schemeClr val="tx1">
                  <a:lumMod val="65000"/>
                  <a:lumOff val="35000"/>
                </a:schemeClr>
              </a:buClr>
              <a:buFont typeface="+mj-lt"/>
              <a:buAutoNum type="arabicPeriod"/>
            </a:pPr>
            <a:r>
              <a:rPr lang="en-GB" sz="1000" noProof="0">
                <a:latin typeface="Work Sans" pitchFamily="2" charset="77"/>
              </a:rPr>
              <a:t>A tab will open on the right side of the window. Drag the objects until they have the desired order. This will not affect the layout on the page, only the order in which they are read by screen readers.</a:t>
            </a:r>
          </a:p>
          <a:p>
            <a:endParaRPr lang="en-GB" sz="1000" noProof="0">
              <a:latin typeface="Work Sans" pitchFamily="2" charset="77"/>
            </a:endParaRPr>
          </a:p>
        </p:txBody>
      </p:sp>
      <p:sp>
        <p:nvSpPr>
          <p:cNvPr id="10" name="textruta 9">
            <a:extLst>
              <a:ext uri="{FF2B5EF4-FFF2-40B4-BE49-F238E27FC236}">
                <a16:creationId xmlns:a16="http://schemas.microsoft.com/office/drawing/2014/main" id="{428F5CB4-3C8B-C8B1-437D-FEBDF5863F8A}"/>
              </a:ext>
            </a:extLst>
          </p:cNvPr>
          <p:cNvSpPr txBox="1"/>
          <p:nvPr userDrawn="1"/>
        </p:nvSpPr>
        <p:spPr>
          <a:xfrm>
            <a:off x="934309" y="2231036"/>
            <a:ext cx="4248150" cy="307777"/>
          </a:xfrm>
          <a:prstGeom prst="rect">
            <a:avLst/>
          </a:prstGeom>
          <a:noFill/>
        </p:spPr>
        <p:txBody>
          <a:bodyPr wrap="square" rtlCol="0">
            <a:spAutoFit/>
          </a:bodyPr>
          <a:lstStyle/>
          <a:p>
            <a:r>
              <a:rPr lang="en-GB" sz="1400" noProof="0">
                <a:latin typeface="Work Sans Medium" pitchFamily="2" charset="77"/>
              </a:rPr>
              <a:t>Add alternative text for images/figures</a:t>
            </a:r>
          </a:p>
        </p:txBody>
      </p:sp>
      <p:sp>
        <p:nvSpPr>
          <p:cNvPr id="11" name="textruta 10">
            <a:extLst>
              <a:ext uri="{FF2B5EF4-FFF2-40B4-BE49-F238E27FC236}">
                <a16:creationId xmlns:a16="http://schemas.microsoft.com/office/drawing/2014/main" id="{DD22A84C-EFA4-C49C-D348-83942967797F}"/>
              </a:ext>
            </a:extLst>
          </p:cNvPr>
          <p:cNvSpPr txBox="1"/>
          <p:nvPr userDrawn="1"/>
        </p:nvSpPr>
        <p:spPr>
          <a:xfrm>
            <a:off x="5543785" y="2231036"/>
            <a:ext cx="4248150" cy="307777"/>
          </a:xfrm>
          <a:prstGeom prst="rect">
            <a:avLst/>
          </a:prstGeom>
          <a:noFill/>
        </p:spPr>
        <p:txBody>
          <a:bodyPr wrap="square" rtlCol="0">
            <a:spAutoFit/>
          </a:bodyPr>
          <a:lstStyle/>
          <a:p>
            <a:r>
              <a:rPr lang="en-GB" sz="1400" noProof="0">
                <a:latin typeface="Work Sans Medium" pitchFamily="2" charset="77"/>
              </a:rPr>
              <a:t>Set reading order</a:t>
            </a:r>
          </a:p>
        </p:txBody>
      </p:sp>
    </p:spTree>
    <p:extLst>
      <p:ext uri="{BB962C8B-B14F-4D97-AF65-F5344CB8AC3E}">
        <p14:creationId xmlns:p14="http://schemas.microsoft.com/office/powerpoint/2010/main" val="1528221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EDEDED"/>
        </a:solidFill>
        <a:effectLst/>
      </p:bgPr>
    </p:bg>
    <p:spTree>
      <p:nvGrpSpPr>
        <p:cNvPr id="1" name=""/>
        <p:cNvGrpSpPr/>
        <p:nvPr/>
      </p:nvGrpSpPr>
      <p:grpSpPr>
        <a:xfrm>
          <a:off x="0" y="0"/>
          <a:ext cx="0" cy="0"/>
          <a:chOff x="0" y="0"/>
          <a:chExt cx="0" cy="0"/>
        </a:xfrm>
      </p:grpSpPr>
      <p:sp>
        <p:nvSpPr>
          <p:cNvPr id="5" name="Rubrik 1">
            <a:extLst>
              <a:ext uri="{FF2B5EF4-FFF2-40B4-BE49-F238E27FC236}">
                <a16:creationId xmlns:a16="http://schemas.microsoft.com/office/drawing/2014/main" id="{B8C1BEF0-CC6B-5D80-AC3F-DCD9982497A0}"/>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en-GB" noProof="0"/>
              <a:t>Presentation title</a:t>
            </a:r>
          </a:p>
        </p:txBody>
      </p:sp>
      <p:sp>
        <p:nvSpPr>
          <p:cNvPr id="6" name="Underrubrik 2">
            <a:extLst>
              <a:ext uri="{FF2B5EF4-FFF2-40B4-BE49-F238E27FC236}">
                <a16:creationId xmlns:a16="http://schemas.microsoft.com/office/drawing/2014/main" id="{C3841BD3-5439-F0D1-9827-775AB47EAB5C}"/>
              </a:ext>
            </a:extLst>
          </p:cNvPr>
          <p:cNvSpPr>
            <a:spLocks noGrp="1"/>
          </p:cNvSpPr>
          <p:nvPr>
            <p:ph type="subTitle" idx="1" hasCustomPrompt="1"/>
          </p:nvPr>
        </p:nvSpPr>
        <p:spPr>
          <a:xfrm>
            <a:off x="2132013" y="5388994"/>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Subtitle here</a:t>
            </a:r>
          </a:p>
        </p:txBody>
      </p:sp>
      <p:pic>
        <p:nvPicPr>
          <p:cNvPr id="3" name="Bildobjekt 2">
            <a:extLst>
              <a:ext uri="{FF2B5EF4-FFF2-40B4-BE49-F238E27FC236}">
                <a16:creationId xmlns:a16="http://schemas.microsoft.com/office/drawing/2014/main" id="{770144CE-F533-5220-A14A-4B8EE3684C9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5244" y="1007044"/>
            <a:ext cx="1739917" cy="1654175"/>
          </a:xfrm>
          <a:prstGeom prst="rect">
            <a:avLst/>
          </a:prstGeom>
        </p:spPr>
      </p:pic>
    </p:spTree>
    <p:extLst>
      <p:ext uri="{BB962C8B-B14F-4D97-AF65-F5344CB8AC3E}">
        <p14:creationId xmlns:p14="http://schemas.microsoft.com/office/powerpoint/2010/main" val="12215714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00ADBFD3-494F-0006-CF49-3526BB979BEE}"/>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E609E1BD-AA5D-00B1-E039-47660A7F4059}"/>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4A18E1F-D479-AB8E-0971-6711BBC8DC2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7A283842-21B2-F132-5C80-A0C11430002D}"/>
              </a:ext>
            </a:extLst>
          </p:cNvPr>
          <p:cNvSpPr>
            <a:spLocks noGrp="1"/>
          </p:cNvSpPr>
          <p:nvPr>
            <p:ph type="title"/>
          </p:nvPr>
        </p:nvSpPr>
        <p:spPr>
          <a:xfrm>
            <a:off x="947738" y="836613"/>
            <a:ext cx="9472971" cy="71614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8" name="Platshållare för innehåll 7">
            <a:extLst>
              <a:ext uri="{FF2B5EF4-FFF2-40B4-BE49-F238E27FC236}">
                <a16:creationId xmlns:a16="http://schemas.microsoft.com/office/drawing/2014/main" id="{49F71313-69F3-3473-0FB7-308AC801C51B}"/>
              </a:ext>
            </a:extLst>
          </p:cNvPr>
          <p:cNvSpPr>
            <a:spLocks noGrp="1"/>
          </p:cNvSpPr>
          <p:nvPr>
            <p:ph sz="quarter" idx="13"/>
          </p:nvPr>
        </p:nvSpPr>
        <p:spPr>
          <a:xfrm>
            <a:off x="947738" y="1776413"/>
            <a:ext cx="9472971" cy="4244974"/>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3914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CC32F3E5-D4FB-6CAF-7271-81A8E70744CD}"/>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6E6D920F-9B89-6CE6-44CC-CA866A2473CF}"/>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F1D8D47-4CF2-999B-CC89-CCC79A3C52B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8" name="Platshållare för bild 2">
            <a:extLst>
              <a:ext uri="{FF2B5EF4-FFF2-40B4-BE49-F238E27FC236}">
                <a16:creationId xmlns:a16="http://schemas.microsoft.com/office/drawing/2014/main" id="{82EBE0E1-BE11-020E-84EC-67233813B7CE}"/>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17" name="Platshållare för rubrik 1">
            <a:extLst>
              <a:ext uri="{FF2B5EF4-FFF2-40B4-BE49-F238E27FC236}">
                <a16:creationId xmlns:a16="http://schemas.microsoft.com/office/drawing/2014/main" id="{31F0A250-9FA8-F7E1-916A-3CC75EC2F36D}"/>
              </a:ext>
            </a:extLst>
          </p:cNvPr>
          <p:cNvSpPr>
            <a:spLocks noGrp="1"/>
          </p:cNvSpPr>
          <p:nvPr>
            <p:ph type="title"/>
          </p:nvPr>
        </p:nvSpPr>
        <p:spPr>
          <a:xfrm>
            <a:off x="6743700" y="836613"/>
            <a:ext cx="4114800" cy="145924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21" name="Platshållare för text 9">
            <a:extLst>
              <a:ext uri="{FF2B5EF4-FFF2-40B4-BE49-F238E27FC236}">
                <a16:creationId xmlns:a16="http://schemas.microsoft.com/office/drawing/2014/main" id="{B292B661-7CCD-4000-08D7-733BB70F4D9D}"/>
              </a:ext>
            </a:extLst>
          </p:cNvPr>
          <p:cNvSpPr>
            <a:spLocks noGrp="1"/>
          </p:cNvSpPr>
          <p:nvPr>
            <p:ph type="body" sz="quarter" idx="14"/>
          </p:nvPr>
        </p:nvSpPr>
        <p:spPr>
          <a:xfrm>
            <a:off x="6743700" y="2024063"/>
            <a:ext cx="4114800" cy="1910751"/>
          </a:xfrm>
        </p:spPr>
        <p:txBody>
          <a:bodyPr/>
          <a:lstStyle>
            <a:lvl1pPr marL="0" indent="0">
              <a:lnSpc>
                <a:spcPts val="2120"/>
              </a:lnSpc>
              <a:spcBef>
                <a:spcPts val="300"/>
              </a:spcBef>
              <a:buFontTx/>
              <a:buNone/>
              <a:defRPr sz="16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2664417730"/>
      </p:ext>
    </p:extLst>
  </p:cSld>
  <p:clrMapOvr>
    <a:masterClrMapping/>
  </p:clrMapOvr>
  <p:extLst>
    <p:ext uri="{DCECCB84-F9BA-43D5-87BE-67443E8EF086}">
      <p15:sldGuideLst xmlns:p15="http://schemas.microsoft.com/office/powerpoint/2012/main">
        <p15:guide id="1" orient="horz" pos="1275">
          <p15:clr>
            <a:srgbClr val="FBAE40"/>
          </p15:clr>
        </p15:guide>
        <p15:guide id="2" pos="3840">
          <p15:clr>
            <a:srgbClr val="FBAE40"/>
          </p15:clr>
        </p15:guide>
        <p15:guide id="3" orient="horz" pos="527">
          <p15:clr>
            <a:srgbClr val="FBAE40"/>
          </p15:clr>
        </p15:guide>
        <p15:guide id="4" pos="4248">
          <p15:clr>
            <a:srgbClr val="FBAE40"/>
          </p15:clr>
        </p15:guide>
        <p15:guide id="5" pos="68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image ">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D40FDF65-DDD5-E90D-E5DB-B558EDECD8E0}"/>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8BC36520-22BB-EFA2-853F-F3E7342A23D2}"/>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A6DF841-EA31-7BF4-9684-209279B6DCF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bild 2">
            <a:extLst>
              <a:ext uri="{FF2B5EF4-FFF2-40B4-BE49-F238E27FC236}">
                <a16:creationId xmlns:a16="http://schemas.microsoft.com/office/drawing/2014/main" id="{3038389D-D197-86D6-9D3E-5A61199E6874}"/>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7" name="Platshållare för rubrik 1">
            <a:extLst>
              <a:ext uri="{FF2B5EF4-FFF2-40B4-BE49-F238E27FC236}">
                <a16:creationId xmlns:a16="http://schemas.microsoft.com/office/drawing/2014/main" id="{72E0C1A0-A9BD-243C-0ED6-127A99F43D70}"/>
              </a:ext>
            </a:extLst>
          </p:cNvPr>
          <p:cNvSpPr>
            <a:spLocks noGrp="1"/>
          </p:cNvSpPr>
          <p:nvPr>
            <p:ph type="title"/>
          </p:nvPr>
        </p:nvSpPr>
        <p:spPr>
          <a:xfrm>
            <a:off x="6743700" y="1844674"/>
            <a:ext cx="4114800" cy="145924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8" name="Platshållare för text 9">
            <a:extLst>
              <a:ext uri="{FF2B5EF4-FFF2-40B4-BE49-F238E27FC236}">
                <a16:creationId xmlns:a16="http://schemas.microsoft.com/office/drawing/2014/main" id="{6A8C23D9-7BD3-7E9D-6E90-B458B8D27045}"/>
              </a:ext>
            </a:extLst>
          </p:cNvPr>
          <p:cNvSpPr>
            <a:spLocks noGrp="1"/>
          </p:cNvSpPr>
          <p:nvPr>
            <p:ph type="body" sz="quarter" idx="14"/>
          </p:nvPr>
        </p:nvSpPr>
        <p:spPr>
          <a:xfrm>
            <a:off x="6743700" y="3429000"/>
            <a:ext cx="4114800" cy="1910751"/>
          </a:xfrm>
        </p:spPr>
        <p:txBody>
          <a:bodyPr/>
          <a:lstStyle>
            <a:lvl1pPr marL="0" indent="0">
              <a:lnSpc>
                <a:spcPts val="2360"/>
              </a:lnSpc>
              <a:spcBef>
                <a:spcPts val="0"/>
              </a:spcBef>
              <a:buFontTx/>
              <a:buNone/>
              <a:defRPr sz="18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7079833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86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83462A3D-BC6E-33F6-D482-0EDC48C6DC9E}"/>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CB664D28-D961-D1F2-AC74-C753E5DCB3D4}"/>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A6E489E-66C8-8766-0520-C9DA822D5EAB}"/>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12" name="Platshållare för rubrik 1">
            <a:extLst>
              <a:ext uri="{FF2B5EF4-FFF2-40B4-BE49-F238E27FC236}">
                <a16:creationId xmlns:a16="http://schemas.microsoft.com/office/drawing/2014/main" id="{1DFB9773-1D7F-F3B3-C706-28A8C2D92E34}"/>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4" name="Platshållare för innehåll 13">
            <a:extLst>
              <a:ext uri="{FF2B5EF4-FFF2-40B4-BE49-F238E27FC236}">
                <a16:creationId xmlns:a16="http://schemas.microsoft.com/office/drawing/2014/main" id="{67484F84-26D1-126E-3D9A-EE9938F14D35}"/>
              </a:ext>
            </a:extLst>
          </p:cNvPr>
          <p:cNvSpPr>
            <a:spLocks noGrp="1"/>
          </p:cNvSpPr>
          <p:nvPr>
            <p:ph sz="quarter" idx="15"/>
          </p:nvPr>
        </p:nvSpPr>
        <p:spPr>
          <a:xfrm>
            <a:off x="947738" y="2528888"/>
            <a:ext cx="4559300" cy="2577950"/>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5" name="Platshållare för innehåll 13">
            <a:extLst>
              <a:ext uri="{FF2B5EF4-FFF2-40B4-BE49-F238E27FC236}">
                <a16:creationId xmlns:a16="http://schemas.microsoft.com/office/drawing/2014/main" id="{BF275934-BA93-B26D-2430-57E339605908}"/>
              </a:ext>
            </a:extLst>
          </p:cNvPr>
          <p:cNvSpPr>
            <a:spLocks noGrp="1"/>
          </p:cNvSpPr>
          <p:nvPr>
            <p:ph sz="quarter" idx="16"/>
          </p:nvPr>
        </p:nvSpPr>
        <p:spPr>
          <a:xfrm>
            <a:off x="6089081" y="2528888"/>
            <a:ext cx="4559300" cy="2577950"/>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31868265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orient="horz" pos="527">
          <p15:clr>
            <a:srgbClr val="FBAE40"/>
          </p15:clr>
        </p15:guide>
        <p15:guide id="5" orient="horz" pos="159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00ADBFD3-494F-0006-CF49-3526BB979BEE}"/>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E609E1BD-AA5D-00B1-E039-47660A7F4059}"/>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4A18E1F-D479-AB8E-0971-6711BBC8DC2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7A283842-21B2-F132-5C80-A0C11430002D}"/>
              </a:ext>
            </a:extLst>
          </p:cNvPr>
          <p:cNvSpPr>
            <a:spLocks noGrp="1"/>
          </p:cNvSpPr>
          <p:nvPr>
            <p:ph type="title"/>
          </p:nvPr>
        </p:nvSpPr>
        <p:spPr>
          <a:xfrm>
            <a:off x="947738" y="836613"/>
            <a:ext cx="9472971" cy="716142"/>
          </a:xfrm>
          <a:prstGeom prst="rect">
            <a:avLst/>
          </a:prstGeom>
        </p:spPr>
        <p:txBody>
          <a:bodyPr vert="horz" lIns="91440" tIns="108000" rIns="91440" bIns="45720" rtlCol="0" anchor="t">
            <a:noAutofit/>
          </a:bodyPr>
          <a:lstStyle/>
          <a:p>
            <a:r>
              <a:rPr lang="en-GB" noProof="0"/>
              <a:t>Click to edit Master title style</a:t>
            </a:r>
          </a:p>
        </p:txBody>
      </p:sp>
      <p:sp>
        <p:nvSpPr>
          <p:cNvPr id="8" name="Platshållare för innehåll 7">
            <a:extLst>
              <a:ext uri="{FF2B5EF4-FFF2-40B4-BE49-F238E27FC236}">
                <a16:creationId xmlns:a16="http://schemas.microsoft.com/office/drawing/2014/main" id="{49F71313-69F3-3473-0FB7-308AC801C51B}"/>
              </a:ext>
            </a:extLst>
          </p:cNvPr>
          <p:cNvSpPr>
            <a:spLocks noGrp="1"/>
          </p:cNvSpPr>
          <p:nvPr>
            <p:ph sz="quarter" idx="13"/>
          </p:nvPr>
        </p:nvSpPr>
        <p:spPr>
          <a:xfrm>
            <a:off x="947738" y="1776413"/>
            <a:ext cx="9472971" cy="4244974"/>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6344195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7" name="Platshållare för innehåll 6">
            <a:extLst>
              <a:ext uri="{FF2B5EF4-FFF2-40B4-BE49-F238E27FC236}">
                <a16:creationId xmlns:a16="http://schemas.microsoft.com/office/drawing/2014/main" id="{BA1374A7-E0B7-54FC-E679-6FEEF0E72FA1}"/>
              </a:ext>
            </a:extLst>
          </p:cNvPr>
          <p:cNvSpPr>
            <a:spLocks noGrp="1"/>
          </p:cNvSpPr>
          <p:nvPr>
            <p:ph sz="quarter" idx="19"/>
          </p:nvPr>
        </p:nvSpPr>
        <p:spPr>
          <a:xfrm>
            <a:off x="947738" y="2024063"/>
            <a:ext cx="4262617" cy="37639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9" name="Platshållare för innehåll 6">
            <a:extLst>
              <a:ext uri="{FF2B5EF4-FFF2-40B4-BE49-F238E27FC236}">
                <a16:creationId xmlns:a16="http://schemas.microsoft.com/office/drawing/2014/main" id="{B41E123B-B2EB-E3F8-6438-FA8E1D383E07}"/>
              </a:ext>
            </a:extLst>
          </p:cNvPr>
          <p:cNvSpPr>
            <a:spLocks noGrp="1"/>
          </p:cNvSpPr>
          <p:nvPr>
            <p:ph sz="quarter" idx="20"/>
          </p:nvPr>
        </p:nvSpPr>
        <p:spPr>
          <a:xfrm>
            <a:off x="5519738" y="2024063"/>
            <a:ext cx="4262617" cy="37639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2" name="Platshållare för rubrik 1">
            <a:extLst>
              <a:ext uri="{FF2B5EF4-FFF2-40B4-BE49-F238E27FC236}">
                <a16:creationId xmlns:a16="http://schemas.microsoft.com/office/drawing/2014/main" id="{939A7C66-E96C-ED31-2BDE-4005A0E8618E}"/>
              </a:ext>
            </a:extLst>
          </p:cNvPr>
          <p:cNvSpPr>
            <a:spLocks noGrp="1"/>
          </p:cNvSpPr>
          <p:nvPr>
            <p:ph type="title"/>
          </p:nvPr>
        </p:nvSpPr>
        <p:spPr>
          <a:xfrm>
            <a:off x="947738" y="836612"/>
            <a:ext cx="4262617" cy="105257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23" name="Platshållare för text 22">
            <a:extLst>
              <a:ext uri="{FF2B5EF4-FFF2-40B4-BE49-F238E27FC236}">
                <a16:creationId xmlns:a16="http://schemas.microsoft.com/office/drawing/2014/main" id="{FAE689B1-F36C-71C2-F115-C9B65A0A00CE}"/>
              </a:ext>
            </a:extLst>
          </p:cNvPr>
          <p:cNvSpPr>
            <a:spLocks noGrp="1"/>
          </p:cNvSpPr>
          <p:nvPr>
            <p:ph type="body" sz="quarter" idx="21"/>
          </p:nvPr>
        </p:nvSpPr>
        <p:spPr>
          <a:xfrm>
            <a:off x="5519738" y="905624"/>
            <a:ext cx="4262437" cy="1052512"/>
          </a:xfrm>
        </p:spPr>
        <p:txBody>
          <a:bodyPr/>
          <a:lstStyle>
            <a:lvl1pPr marL="0" indent="0">
              <a:lnSpc>
                <a:spcPts val="3840"/>
              </a:lnSpc>
              <a:spcBef>
                <a:spcPts val="0"/>
              </a:spcBef>
              <a:spcAft>
                <a:spcPts val="0"/>
              </a:spcAft>
              <a:buNone/>
              <a:defRPr sz="3200" baseline="0">
                <a:solidFill>
                  <a:schemeClr val="tx1"/>
                </a:solidFill>
              </a:defRPr>
            </a:lvl1pPr>
          </a:lstStyle>
          <a:p>
            <a:pPr lvl="0"/>
            <a:r>
              <a:rPr lang="en-GB" noProof="0"/>
              <a:t>Klicka här för att ändra format på bakgrundstexten</a:t>
            </a:r>
          </a:p>
        </p:txBody>
      </p:sp>
    </p:spTree>
    <p:extLst>
      <p:ext uri="{BB962C8B-B14F-4D97-AF65-F5344CB8AC3E}">
        <p14:creationId xmlns:p14="http://schemas.microsoft.com/office/powerpoint/2010/main" val="25938142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guide id="8" orient="horz" pos="52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2973266"/>
          </a:xfrm>
        </p:spPr>
        <p:txBody>
          <a:bodyPr/>
          <a:lstStyle/>
          <a:p>
            <a:r>
              <a:rPr lang="en-GB" noProof="0"/>
              <a:t>Klicka på ikonen för att lägga till en bild</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2989262"/>
          </a:xfrm>
        </p:spPr>
        <p:txBody>
          <a:bodyPr/>
          <a:lstStyle/>
          <a:p>
            <a:r>
              <a:rPr lang="en-GB" noProof="0"/>
              <a:t>Klicka på ikonen för att lägga till en bild</a:t>
            </a:r>
          </a:p>
        </p:txBody>
      </p:sp>
      <p:sp>
        <p:nvSpPr>
          <p:cNvPr id="15" name="Platshållare för text 14">
            <a:extLst>
              <a:ext uri="{FF2B5EF4-FFF2-40B4-BE49-F238E27FC236}">
                <a16:creationId xmlns:a16="http://schemas.microsoft.com/office/drawing/2014/main" id="{7EA82616-DB96-A57E-04F3-E904D69359DD}"/>
              </a:ext>
            </a:extLst>
          </p:cNvPr>
          <p:cNvSpPr>
            <a:spLocks noGrp="1"/>
          </p:cNvSpPr>
          <p:nvPr>
            <p:ph type="body" sz="quarter" idx="19"/>
          </p:nvPr>
        </p:nvSpPr>
        <p:spPr>
          <a:xfrm>
            <a:off x="947738" y="5192713"/>
            <a:ext cx="4572000"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6" name="Platshållare för text 14">
            <a:extLst>
              <a:ext uri="{FF2B5EF4-FFF2-40B4-BE49-F238E27FC236}">
                <a16:creationId xmlns:a16="http://schemas.microsoft.com/office/drawing/2014/main" id="{09876A58-6661-933D-30BB-FCB61348535C}"/>
              </a:ext>
            </a:extLst>
          </p:cNvPr>
          <p:cNvSpPr>
            <a:spLocks noGrp="1"/>
          </p:cNvSpPr>
          <p:nvPr>
            <p:ph type="body" sz="quarter" idx="20"/>
          </p:nvPr>
        </p:nvSpPr>
        <p:spPr>
          <a:xfrm>
            <a:off x="6089081" y="5192713"/>
            <a:ext cx="4572000"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9888177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3753150"/>
          </a:xfrm>
        </p:spPr>
        <p:txBody>
          <a:bodyPr/>
          <a:lstStyle/>
          <a:p>
            <a:r>
              <a:rPr lang="en-GB" noProof="0"/>
              <a:t>Klicka på ikonen för att lägga till en bild</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3764262"/>
          </a:xfrm>
        </p:spPr>
        <p:txBody>
          <a:bodyPr/>
          <a:lstStyle/>
          <a:p>
            <a:r>
              <a:rPr lang="en-GB" noProof="0"/>
              <a:t>Klicka på ikonen för att lägga till en bild</a:t>
            </a:r>
          </a:p>
        </p:txBody>
      </p:sp>
    </p:spTree>
    <p:extLst>
      <p:ext uri="{BB962C8B-B14F-4D97-AF65-F5344CB8AC3E}">
        <p14:creationId xmlns:p14="http://schemas.microsoft.com/office/powerpoint/2010/main" val="29428853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2024063"/>
            <a:ext cx="2822004" cy="3764262"/>
          </a:xfrm>
        </p:spPr>
        <p:txBody>
          <a:bodyPr/>
          <a:lstStyle/>
          <a:p>
            <a:r>
              <a:rPr lang="en-GB" noProof="0"/>
              <a:t>Klicka på ikonen för att lägga till en bild</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2024063"/>
            <a:ext cx="2822004" cy="3764262"/>
          </a:xfrm>
        </p:spPr>
        <p:txBody>
          <a:bodyPr/>
          <a:lstStyle/>
          <a:p>
            <a:r>
              <a:rPr lang="en-GB" noProof="0"/>
              <a:t>Klicka på ikonen för att lägga till en bild</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2024063"/>
            <a:ext cx="2822004" cy="3764262"/>
          </a:xfrm>
        </p:spPr>
        <p:txBody>
          <a:bodyPr/>
          <a:lstStyle/>
          <a:p>
            <a:r>
              <a:rPr lang="en-GB" noProof="0"/>
              <a:t>Klicka på ikonen för att lägga till en bild</a:t>
            </a:r>
          </a:p>
        </p:txBody>
      </p:sp>
    </p:spTree>
    <p:extLst>
      <p:ext uri="{BB962C8B-B14F-4D97-AF65-F5344CB8AC3E}">
        <p14:creationId xmlns:p14="http://schemas.microsoft.com/office/powerpoint/2010/main" val="24326075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1687633"/>
            <a:ext cx="2822004" cy="3325692"/>
          </a:xfrm>
        </p:spPr>
        <p:txBody>
          <a:bodyPr/>
          <a:lstStyle/>
          <a:p>
            <a:r>
              <a:rPr lang="en-GB" noProof="0"/>
              <a:t>Klicka på ikonen för att lägga till en bild</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1687633"/>
            <a:ext cx="2822004" cy="3325692"/>
          </a:xfrm>
        </p:spPr>
        <p:txBody>
          <a:bodyPr/>
          <a:lstStyle/>
          <a:p>
            <a:r>
              <a:rPr lang="en-GB" noProof="0"/>
              <a:t>Klicka på ikonen för att lägga till en bild</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1687633"/>
            <a:ext cx="2822004" cy="3325692"/>
          </a:xfrm>
        </p:spPr>
        <p:txBody>
          <a:bodyPr/>
          <a:lstStyle/>
          <a:p>
            <a:r>
              <a:rPr lang="en-GB" noProof="0"/>
              <a:t>Klicka på ikonen för att lägga till en bild</a:t>
            </a:r>
          </a:p>
        </p:txBody>
      </p:sp>
      <p:sp>
        <p:nvSpPr>
          <p:cNvPr id="2" name="Platshållare för text 14">
            <a:extLst>
              <a:ext uri="{FF2B5EF4-FFF2-40B4-BE49-F238E27FC236}">
                <a16:creationId xmlns:a16="http://schemas.microsoft.com/office/drawing/2014/main" id="{590AE671-F2B6-FABF-A578-926E5EABFF30}"/>
              </a:ext>
            </a:extLst>
          </p:cNvPr>
          <p:cNvSpPr>
            <a:spLocks noGrp="1"/>
          </p:cNvSpPr>
          <p:nvPr>
            <p:ph type="body" sz="quarter" idx="21"/>
          </p:nvPr>
        </p:nvSpPr>
        <p:spPr>
          <a:xfrm>
            <a:off x="947738"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7" name="Platshållare för text 14">
            <a:extLst>
              <a:ext uri="{FF2B5EF4-FFF2-40B4-BE49-F238E27FC236}">
                <a16:creationId xmlns:a16="http://schemas.microsoft.com/office/drawing/2014/main" id="{66BB79A9-07F3-3923-86C2-83C52FDEA60B}"/>
              </a:ext>
            </a:extLst>
          </p:cNvPr>
          <p:cNvSpPr>
            <a:spLocks noGrp="1"/>
          </p:cNvSpPr>
          <p:nvPr>
            <p:ph type="body" sz="quarter" idx="22"/>
          </p:nvPr>
        </p:nvSpPr>
        <p:spPr>
          <a:xfrm>
            <a:off x="4096379"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8" name="Platshållare för text 14">
            <a:extLst>
              <a:ext uri="{FF2B5EF4-FFF2-40B4-BE49-F238E27FC236}">
                <a16:creationId xmlns:a16="http://schemas.microsoft.com/office/drawing/2014/main" id="{3BC5D95A-77B0-95FD-F967-BDB03FDE710D}"/>
              </a:ext>
            </a:extLst>
          </p:cNvPr>
          <p:cNvSpPr>
            <a:spLocks noGrp="1"/>
          </p:cNvSpPr>
          <p:nvPr>
            <p:ph type="body" sz="quarter" idx="23"/>
          </p:nvPr>
        </p:nvSpPr>
        <p:spPr>
          <a:xfrm>
            <a:off x="7245021"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1610526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6" name="Bildobjekt 5">
            <a:extLst>
              <a:ext uri="{FF2B5EF4-FFF2-40B4-BE49-F238E27FC236}">
                <a16:creationId xmlns:a16="http://schemas.microsoft.com/office/drawing/2014/main" id="{1BEAE4BB-8616-AD66-D017-A34248E7376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9006" y="1272750"/>
            <a:ext cx="4556257" cy="4331726"/>
          </a:xfrm>
          <a:prstGeom prst="rect">
            <a:avLst/>
          </a:prstGeom>
        </p:spPr>
      </p:pic>
    </p:spTree>
    <p:extLst>
      <p:ext uri="{BB962C8B-B14F-4D97-AF65-F5344CB8AC3E}">
        <p14:creationId xmlns:p14="http://schemas.microsoft.com/office/powerpoint/2010/main" val="3344959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rgbClr val="BFBFBF"/>
        </a:solidFill>
        <a:effectLst/>
      </p:bgPr>
    </p:bg>
    <p:spTree>
      <p:nvGrpSpPr>
        <p:cNvPr id="1" name=""/>
        <p:cNvGrpSpPr/>
        <p:nvPr/>
      </p:nvGrpSpPr>
      <p:grpSpPr>
        <a:xfrm>
          <a:off x="0" y="0"/>
          <a:ext cx="0" cy="0"/>
          <a:chOff x="0" y="0"/>
          <a:chExt cx="0" cy="0"/>
        </a:xfrm>
      </p:grpSpPr>
      <p:sp>
        <p:nvSpPr>
          <p:cNvPr id="5" name="Rubrik 1">
            <a:extLst>
              <a:ext uri="{FF2B5EF4-FFF2-40B4-BE49-F238E27FC236}">
                <a16:creationId xmlns:a16="http://schemas.microsoft.com/office/drawing/2014/main" id="{B8C1BEF0-CC6B-5D80-AC3F-DCD9982497A0}"/>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en-GB" noProof="0"/>
              <a:t>Presentation title</a:t>
            </a:r>
          </a:p>
        </p:txBody>
      </p:sp>
      <p:sp>
        <p:nvSpPr>
          <p:cNvPr id="6" name="Underrubrik 2">
            <a:extLst>
              <a:ext uri="{FF2B5EF4-FFF2-40B4-BE49-F238E27FC236}">
                <a16:creationId xmlns:a16="http://schemas.microsoft.com/office/drawing/2014/main" id="{C3841BD3-5439-F0D1-9827-775AB47EAB5C}"/>
              </a:ext>
            </a:extLst>
          </p:cNvPr>
          <p:cNvSpPr>
            <a:spLocks noGrp="1"/>
          </p:cNvSpPr>
          <p:nvPr>
            <p:ph type="subTitle" idx="1" hasCustomPrompt="1"/>
          </p:nvPr>
        </p:nvSpPr>
        <p:spPr>
          <a:xfrm>
            <a:off x="2132013" y="5388994"/>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Subtitle here</a:t>
            </a:r>
          </a:p>
        </p:txBody>
      </p:sp>
      <p:pic>
        <p:nvPicPr>
          <p:cNvPr id="3" name="Bildobjekt 2">
            <a:extLst>
              <a:ext uri="{FF2B5EF4-FFF2-40B4-BE49-F238E27FC236}">
                <a16:creationId xmlns:a16="http://schemas.microsoft.com/office/drawing/2014/main" id="{770144CE-F533-5220-A14A-4B8EE3684C9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25244" y="1007044"/>
            <a:ext cx="1739917" cy="1654175"/>
          </a:xfrm>
          <a:prstGeom prst="rect">
            <a:avLst/>
          </a:prstGeom>
        </p:spPr>
      </p:pic>
    </p:spTree>
    <p:extLst>
      <p:ext uri="{BB962C8B-B14F-4D97-AF65-F5344CB8AC3E}">
        <p14:creationId xmlns:p14="http://schemas.microsoft.com/office/powerpoint/2010/main" val="9105864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line and conten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00ADBFD3-494F-0006-CF49-3526BB979BEE}"/>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E609E1BD-AA5D-00B1-E039-47660A7F4059}"/>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4A18E1F-D479-AB8E-0971-6711BBC8DC2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7A283842-21B2-F132-5C80-A0C11430002D}"/>
              </a:ext>
            </a:extLst>
          </p:cNvPr>
          <p:cNvSpPr>
            <a:spLocks noGrp="1"/>
          </p:cNvSpPr>
          <p:nvPr>
            <p:ph type="title"/>
          </p:nvPr>
        </p:nvSpPr>
        <p:spPr>
          <a:xfrm>
            <a:off x="947738" y="836613"/>
            <a:ext cx="9472971" cy="71614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8" name="Platshållare för innehåll 7">
            <a:extLst>
              <a:ext uri="{FF2B5EF4-FFF2-40B4-BE49-F238E27FC236}">
                <a16:creationId xmlns:a16="http://schemas.microsoft.com/office/drawing/2014/main" id="{49F71313-69F3-3473-0FB7-308AC801C51B}"/>
              </a:ext>
            </a:extLst>
          </p:cNvPr>
          <p:cNvSpPr>
            <a:spLocks noGrp="1"/>
          </p:cNvSpPr>
          <p:nvPr>
            <p:ph sz="quarter" idx="13"/>
          </p:nvPr>
        </p:nvSpPr>
        <p:spPr>
          <a:xfrm>
            <a:off x="947738" y="1776413"/>
            <a:ext cx="9472971" cy="4244974"/>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1668451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CC32F3E5-D4FB-6CAF-7271-81A8E70744CD}"/>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6E6D920F-9B89-6CE6-44CC-CA866A2473CF}"/>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F1D8D47-4CF2-999B-CC89-CCC79A3C52B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8" name="Platshållare för bild 2">
            <a:extLst>
              <a:ext uri="{FF2B5EF4-FFF2-40B4-BE49-F238E27FC236}">
                <a16:creationId xmlns:a16="http://schemas.microsoft.com/office/drawing/2014/main" id="{82EBE0E1-BE11-020E-84EC-67233813B7CE}"/>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17" name="Platshållare för rubrik 1">
            <a:extLst>
              <a:ext uri="{FF2B5EF4-FFF2-40B4-BE49-F238E27FC236}">
                <a16:creationId xmlns:a16="http://schemas.microsoft.com/office/drawing/2014/main" id="{31F0A250-9FA8-F7E1-916A-3CC75EC2F36D}"/>
              </a:ext>
            </a:extLst>
          </p:cNvPr>
          <p:cNvSpPr>
            <a:spLocks noGrp="1"/>
          </p:cNvSpPr>
          <p:nvPr>
            <p:ph type="title"/>
          </p:nvPr>
        </p:nvSpPr>
        <p:spPr>
          <a:xfrm>
            <a:off x="6743700" y="836613"/>
            <a:ext cx="4114800" cy="145924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21" name="Platshållare för text 9">
            <a:extLst>
              <a:ext uri="{FF2B5EF4-FFF2-40B4-BE49-F238E27FC236}">
                <a16:creationId xmlns:a16="http://schemas.microsoft.com/office/drawing/2014/main" id="{B292B661-7CCD-4000-08D7-733BB70F4D9D}"/>
              </a:ext>
            </a:extLst>
          </p:cNvPr>
          <p:cNvSpPr>
            <a:spLocks noGrp="1"/>
          </p:cNvSpPr>
          <p:nvPr>
            <p:ph type="body" sz="quarter" idx="14"/>
          </p:nvPr>
        </p:nvSpPr>
        <p:spPr>
          <a:xfrm>
            <a:off x="6743700" y="2024063"/>
            <a:ext cx="4114800" cy="1910751"/>
          </a:xfrm>
        </p:spPr>
        <p:txBody>
          <a:bodyPr/>
          <a:lstStyle>
            <a:lvl1pPr marL="0" indent="0">
              <a:lnSpc>
                <a:spcPts val="2120"/>
              </a:lnSpc>
              <a:spcBef>
                <a:spcPts val="300"/>
              </a:spcBef>
              <a:buFontTx/>
              <a:buNone/>
              <a:defRPr sz="16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658302844"/>
      </p:ext>
    </p:extLst>
  </p:cSld>
  <p:clrMapOvr>
    <a:masterClrMapping/>
  </p:clrMapOvr>
  <p:extLst>
    <p:ext uri="{DCECCB84-F9BA-43D5-87BE-67443E8EF086}">
      <p15:sldGuideLst xmlns:p15="http://schemas.microsoft.com/office/powerpoint/2012/main">
        <p15:guide id="1" orient="horz" pos="1275">
          <p15:clr>
            <a:srgbClr val="FBAE40"/>
          </p15:clr>
        </p15:guide>
        <p15:guide id="2" pos="3840">
          <p15:clr>
            <a:srgbClr val="FBAE40"/>
          </p15:clr>
        </p15:guide>
        <p15:guide id="3" orient="horz" pos="527">
          <p15:clr>
            <a:srgbClr val="FBAE40"/>
          </p15:clr>
        </p15:guide>
        <p15:guide id="4" pos="4248">
          <p15:clr>
            <a:srgbClr val="FBAE40"/>
          </p15:clr>
        </p15:guide>
        <p15:guide id="5" pos="683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mage ">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D40FDF65-DDD5-E90D-E5DB-B558EDECD8E0}"/>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8BC36520-22BB-EFA2-853F-F3E7342A23D2}"/>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A6DF841-EA31-7BF4-9684-209279B6DCF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bild 2">
            <a:extLst>
              <a:ext uri="{FF2B5EF4-FFF2-40B4-BE49-F238E27FC236}">
                <a16:creationId xmlns:a16="http://schemas.microsoft.com/office/drawing/2014/main" id="{3038389D-D197-86D6-9D3E-5A61199E6874}"/>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7" name="Platshållare för rubrik 1">
            <a:extLst>
              <a:ext uri="{FF2B5EF4-FFF2-40B4-BE49-F238E27FC236}">
                <a16:creationId xmlns:a16="http://schemas.microsoft.com/office/drawing/2014/main" id="{72E0C1A0-A9BD-243C-0ED6-127A99F43D70}"/>
              </a:ext>
            </a:extLst>
          </p:cNvPr>
          <p:cNvSpPr>
            <a:spLocks noGrp="1"/>
          </p:cNvSpPr>
          <p:nvPr>
            <p:ph type="title"/>
          </p:nvPr>
        </p:nvSpPr>
        <p:spPr>
          <a:xfrm>
            <a:off x="6743700" y="1844674"/>
            <a:ext cx="4114800" cy="145924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8" name="Platshållare för text 9">
            <a:extLst>
              <a:ext uri="{FF2B5EF4-FFF2-40B4-BE49-F238E27FC236}">
                <a16:creationId xmlns:a16="http://schemas.microsoft.com/office/drawing/2014/main" id="{6A8C23D9-7BD3-7E9D-6E90-B458B8D27045}"/>
              </a:ext>
            </a:extLst>
          </p:cNvPr>
          <p:cNvSpPr>
            <a:spLocks noGrp="1"/>
          </p:cNvSpPr>
          <p:nvPr>
            <p:ph type="body" sz="quarter" idx="14"/>
          </p:nvPr>
        </p:nvSpPr>
        <p:spPr>
          <a:xfrm>
            <a:off x="6743700" y="3429000"/>
            <a:ext cx="4114800" cy="1910751"/>
          </a:xfrm>
        </p:spPr>
        <p:txBody>
          <a:bodyPr/>
          <a:lstStyle>
            <a:lvl1pPr marL="0" indent="0">
              <a:lnSpc>
                <a:spcPts val="2360"/>
              </a:lnSpc>
              <a:spcBef>
                <a:spcPts val="0"/>
              </a:spcBef>
              <a:buFontTx/>
              <a:buNone/>
              <a:defRPr sz="18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7672001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86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CC32F3E5-D4FB-6CAF-7271-81A8E70744CD}"/>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6E6D920F-9B89-6CE6-44CC-CA866A2473CF}"/>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F1D8D47-4CF2-999B-CC89-CCC79A3C52B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8" name="Platshållare för bild 2">
            <a:extLst>
              <a:ext uri="{FF2B5EF4-FFF2-40B4-BE49-F238E27FC236}">
                <a16:creationId xmlns:a16="http://schemas.microsoft.com/office/drawing/2014/main" id="{82EBE0E1-BE11-020E-84EC-67233813B7CE}"/>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17" name="Platshållare för rubrik 1">
            <a:extLst>
              <a:ext uri="{FF2B5EF4-FFF2-40B4-BE49-F238E27FC236}">
                <a16:creationId xmlns:a16="http://schemas.microsoft.com/office/drawing/2014/main" id="{31F0A250-9FA8-F7E1-916A-3CC75EC2F36D}"/>
              </a:ext>
            </a:extLst>
          </p:cNvPr>
          <p:cNvSpPr>
            <a:spLocks noGrp="1"/>
          </p:cNvSpPr>
          <p:nvPr>
            <p:ph type="title"/>
          </p:nvPr>
        </p:nvSpPr>
        <p:spPr>
          <a:xfrm>
            <a:off x="6743700" y="836613"/>
            <a:ext cx="4114800" cy="1459243"/>
          </a:xfrm>
          <a:prstGeom prst="rect">
            <a:avLst/>
          </a:prstGeom>
        </p:spPr>
        <p:txBody>
          <a:bodyPr vert="horz" lIns="91440" tIns="108000" rIns="91440" bIns="45720" rtlCol="0" anchor="t">
            <a:noAutofit/>
          </a:bodyPr>
          <a:lstStyle/>
          <a:p>
            <a:r>
              <a:rPr lang="en-GB" noProof="0"/>
              <a:t>Click to edit Master title style</a:t>
            </a:r>
          </a:p>
        </p:txBody>
      </p:sp>
      <p:sp>
        <p:nvSpPr>
          <p:cNvPr id="21" name="Platshållare för text 9">
            <a:extLst>
              <a:ext uri="{FF2B5EF4-FFF2-40B4-BE49-F238E27FC236}">
                <a16:creationId xmlns:a16="http://schemas.microsoft.com/office/drawing/2014/main" id="{B292B661-7CCD-4000-08D7-733BB70F4D9D}"/>
              </a:ext>
            </a:extLst>
          </p:cNvPr>
          <p:cNvSpPr>
            <a:spLocks noGrp="1"/>
          </p:cNvSpPr>
          <p:nvPr>
            <p:ph type="body" sz="quarter" idx="14"/>
          </p:nvPr>
        </p:nvSpPr>
        <p:spPr>
          <a:xfrm>
            <a:off x="6743700" y="2024063"/>
            <a:ext cx="4114800" cy="1910751"/>
          </a:xfrm>
        </p:spPr>
        <p:txBody>
          <a:bodyPr/>
          <a:lstStyle>
            <a:lvl1pPr marL="0" indent="0">
              <a:lnSpc>
                <a:spcPts val="2120"/>
              </a:lnSpc>
              <a:spcBef>
                <a:spcPts val="300"/>
              </a:spcBef>
              <a:buFontTx/>
              <a:buNone/>
              <a:defRPr sz="16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12190791"/>
      </p:ext>
    </p:extLst>
  </p:cSld>
  <p:clrMapOvr>
    <a:masterClrMapping/>
  </p:clrMapOvr>
  <p:extLst>
    <p:ext uri="{DCECCB84-F9BA-43D5-87BE-67443E8EF086}">
      <p15:sldGuideLst xmlns:p15="http://schemas.microsoft.com/office/powerpoint/2012/main">
        <p15:guide id="1" orient="horz" pos="1275">
          <p15:clr>
            <a:srgbClr val="FBAE40"/>
          </p15:clr>
        </p15:guide>
        <p15:guide id="2" pos="3840">
          <p15:clr>
            <a:srgbClr val="FBAE40"/>
          </p15:clr>
        </p15:guide>
        <p15:guide id="3" orient="horz" pos="527">
          <p15:clr>
            <a:srgbClr val="FBAE40"/>
          </p15:clr>
        </p15:guide>
        <p15:guide id="4" pos="4248">
          <p15:clr>
            <a:srgbClr val="FBAE40"/>
          </p15:clr>
        </p15:guide>
        <p15:guide id="5" pos="68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83462A3D-BC6E-33F6-D482-0EDC48C6DC9E}"/>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CB664D28-D961-D1F2-AC74-C753E5DCB3D4}"/>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A6E489E-66C8-8766-0520-C9DA822D5EAB}"/>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12" name="Platshållare för rubrik 1">
            <a:extLst>
              <a:ext uri="{FF2B5EF4-FFF2-40B4-BE49-F238E27FC236}">
                <a16:creationId xmlns:a16="http://schemas.microsoft.com/office/drawing/2014/main" id="{1DFB9773-1D7F-F3B3-C706-28A8C2D92E34}"/>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4" name="Platshållare för innehåll 13">
            <a:extLst>
              <a:ext uri="{FF2B5EF4-FFF2-40B4-BE49-F238E27FC236}">
                <a16:creationId xmlns:a16="http://schemas.microsoft.com/office/drawing/2014/main" id="{67484F84-26D1-126E-3D9A-EE9938F14D35}"/>
              </a:ext>
            </a:extLst>
          </p:cNvPr>
          <p:cNvSpPr>
            <a:spLocks noGrp="1"/>
          </p:cNvSpPr>
          <p:nvPr>
            <p:ph sz="quarter" idx="15"/>
          </p:nvPr>
        </p:nvSpPr>
        <p:spPr>
          <a:xfrm>
            <a:off x="947738" y="2528888"/>
            <a:ext cx="4559300" cy="2577950"/>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5" name="Platshållare för innehåll 13">
            <a:extLst>
              <a:ext uri="{FF2B5EF4-FFF2-40B4-BE49-F238E27FC236}">
                <a16:creationId xmlns:a16="http://schemas.microsoft.com/office/drawing/2014/main" id="{BF275934-BA93-B26D-2430-57E339605908}"/>
              </a:ext>
            </a:extLst>
          </p:cNvPr>
          <p:cNvSpPr>
            <a:spLocks noGrp="1"/>
          </p:cNvSpPr>
          <p:nvPr>
            <p:ph sz="quarter" idx="16"/>
          </p:nvPr>
        </p:nvSpPr>
        <p:spPr>
          <a:xfrm>
            <a:off x="6089081" y="2528888"/>
            <a:ext cx="4559300" cy="2577950"/>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31455546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orient="horz" pos="527">
          <p15:clr>
            <a:srgbClr val="FBAE40"/>
          </p15:clr>
        </p15:guide>
        <p15:guide id="5" orient="horz" pos="159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7" name="Platshållare för innehåll 6">
            <a:extLst>
              <a:ext uri="{FF2B5EF4-FFF2-40B4-BE49-F238E27FC236}">
                <a16:creationId xmlns:a16="http://schemas.microsoft.com/office/drawing/2014/main" id="{BA1374A7-E0B7-54FC-E679-6FEEF0E72FA1}"/>
              </a:ext>
            </a:extLst>
          </p:cNvPr>
          <p:cNvSpPr>
            <a:spLocks noGrp="1"/>
          </p:cNvSpPr>
          <p:nvPr>
            <p:ph sz="quarter" idx="19"/>
          </p:nvPr>
        </p:nvSpPr>
        <p:spPr>
          <a:xfrm>
            <a:off x="947738" y="2024063"/>
            <a:ext cx="4262617" cy="37639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9" name="Platshållare för innehåll 6">
            <a:extLst>
              <a:ext uri="{FF2B5EF4-FFF2-40B4-BE49-F238E27FC236}">
                <a16:creationId xmlns:a16="http://schemas.microsoft.com/office/drawing/2014/main" id="{B41E123B-B2EB-E3F8-6438-FA8E1D383E07}"/>
              </a:ext>
            </a:extLst>
          </p:cNvPr>
          <p:cNvSpPr>
            <a:spLocks noGrp="1"/>
          </p:cNvSpPr>
          <p:nvPr>
            <p:ph sz="quarter" idx="20"/>
          </p:nvPr>
        </p:nvSpPr>
        <p:spPr>
          <a:xfrm>
            <a:off x="5519738" y="2024063"/>
            <a:ext cx="4262617" cy="37639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2" name="Platshållare för rubrik 1">
            <a:extLst>
              <a:ext uri="{FF2B5EF4-FFF2-40B4-BE49-F238E27FC236}">
                <a16:creationId xmlns:a16="http://schemas.microsoft.com/office/drawing/2014/main" id="{939A7C66-E96C-ED31-2BDE-4005A0E8618E}"/>
              </a:ext>
            </a:extLst>
          </p:cNvPr>
          <p:cNvSpPr>
            <a:spLocks noGrp="1"/>
          </p:cNvSpPr>
          <p:nvPr>
            <p:ph type="title"/>
          </p:nvPr>
        </p:nvSpPr>
        <p:spPr>
          <a:xfrm>
            <a:off x="947738" y="836612"/>
            <a:ext cx="4262617" cy="1052573"/>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23" name="Platshållare för text 22">
            <a:extLst>
              <a:ext uri="{FF2B5EF4-FFF2-40B4-BE49-F238E27FC236}">
                <a16:creationId xmlns:a16="http://schemas.microsoft.com/office/drawing/2014/main" id="{FAE689B1-F36C-71C2-F115-C9B65A0A00CE}"/>
              </a:ext>
            </a:extLst>
          </p:cNvPr>
          <p:cNvSpPr>
            <a:spLocks noGrp="1"/>
          </p:cNvSpPr>
          <p:nvPr>
            <p:ph type="body" sz="quarter" idx="21"/>
          </p:nvPr>
        </p:nvSpPr>
        <p:spPr>
          <a:xfrm>
            <a:off x="5519738" y="905624"/>
            <a:ext cx="4262437" cy="1052512"/>
          </a:xfrm>
        </p:spPr>
        <p:txBody>
          <a:bodyPr/>
          <a:lstStyle>
            <a:lvl1pPr marL="0" indent="0">
              <a:lnSpc>
                <a:spcPts val="3840"/>
              </a:lnSpc>
              <a:spcBef>
                <a:spcPts val="0"/>
              </a:spcBef>
              <a:spcAft>
                <a:spcPts val="0"/>
              </a:spcAft>
              <a:buNone/>
              <a:defRPr sz="3200" baseline="0">
                <a:solidFill>
                  <a:schemeClr val="tx1"/>
                </a:solidFill>
              </a:defRPr>
            </a:lvl1pPr>
          </a:lstStyle>
          <a:p>
            <a:pPr lvl="0"/>
            <a:r>
              <a:rPr lang="en-GB" noProof="0"/>
              <a:t>Klicka här för att ändra format på bakgrundstexten</a:t>
            </a:r>
          </a:p>
        </p:txBody>
      </p:sp>
    </p:spTree>
    <p:extLst>
      <p:ext uri="{BB962C8B-B14F-4D97-AF65-F5344CB8AC3E}">
        <p14:creationId xmlns:p14="http://schemas.microsoft.com/office/powerpoint/2010/main" val="18489616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guide id="8" orient="horz" pos="52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2973266"/>
          </a:xfrm>
        </p:spPr>
        <p:txBody>
          <a:bodyPr/>
          <a:lstStyle/>
          <a:p>
            <a:r>
              <a:rPr lang="en-GB" noProof="0"/>
              <a:t>Klicka på ikonen för att lägga till en bild</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2989262"/>
          </a:xfrm>
        </p:spPr>
        <p:txBody>
          <a:bodyPr/>
          <a:lstStyle/>
          <a:p>
            <a:r>
              <a:rPr lang="en-GB" noProof="0"/>
              <a:t>Klicka på ikonen för att lägga till en bild</a:t>
            </a:r>
          </a:p>
        </p:txBody>
      </p:sp>
      <p:sp>
        <p:nvSpPr>
          <p:cNvPr id="15" name="Platshållare för text 14">
            <a:extLst>
              <a:ext uri="{FF2B5EF4-FFF2-40B4-BE49-F238E27FC236}">
                <a16:creationId xmlns:a16="http://schemas.microsoft.com/office/drawing/2014/main" id="{7EA82616-DB96-A57E-04F3-E904D69359DD}"/>
              </a:ext>
            </a:extLst>
          </p:cNvPr>
          <p:cNvSpPr>
            <a:spLocks noGrp="1"/>
          </p:cNvSpPr>
          <p:nvPr>
            <p:ph type="body" sz="quarter" idx="19"/>
          </p:nvPr>
        </p:nvSpPr>
        <p:spPr>
          <a:xfrm>
            <a:off x="947738" y="5192713"/>
            <a:ext cx="4572000"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16" name="Platshållare för text 14">
            <a:extLst>
              <a:ext uri="{FF2B5EF4-FFF2-40B4-BE49-F238E27FC236}">
                <a16:creationId xmlns:a16="http://schemas.microsoft.com/office/drawing/2014/main" id="{09876A58-6661-933D-30BB-FCB61348535C}"/>
              </a:ext>
            </a:extLst>
          </p:cNvPr>
          <p:cNvSpPr>
            <a:spLocks noGrp="1"/>
          </p:cNvSpPr>
          <p:nvPr>
            <p:ph type="body" sz="quarter" idx="20"/>
          </p:nvPr>
        </p:nvSpPr>
        <p:spPr>
          <a:xfrm>
            <a:off x="6089081" y="5192713"/>
            <a:ext cx="4572000"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12040206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3753150"/>
          </a:xfrm>
        </p:spPr>
        <p:txBody>
          <a:bodyPr/>
          <a:lstStyle/>
          <a:p>
            <a:r>
              <a:rPr lang="en-GB" noProof="0"/>
              <a:t>Klicka på ikonen för att lägga till en bild</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3764262"/>
          </a:xfrm>
        </p:spPr>
        <p:txBody>
          <a:bodyPr/>
          <a:lstStyle/>
          <a:p>
            <a:r>
              <a:rPr lang="en-GB" noProof="0"/>
              <a:t>Klicka på ikonen för att lägga till en bild</a:t>
            </a:r>
          </a:p>
        </p:txBody>
      </p:sp>
    </p:spTree>
    <p:extLst>
      <p:ext uri="{BB962C8B-B14F-4D97-AF65-F5344CB8AC3E}">
        <p14:creationId xmlns:p14="http://schemas.microsoft.com/office/powerpoint/2010/main" val="13184724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2024063"/>
            <a:ext cx="2822004" cy="3764262"/>
          </a:xfrm>
        </p:spPr>
        <p:txBody>
          <a:bodyPr/>
          <a:lstStyle/>
          <a:p>
            <a:r>
              <a:rPr lang="en-GB" noProof="0"/>
              <a:t>Klicka på ikonen för att lägga till en bild</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2024063"/>
            <a:ext cx="2822004" cy="3764262"/>
          </a:xfrm>
        </p:spPr>
        <p:txBody>
          <a:bodyPr/>
          <a:lstStyle/>
          <a:p>
            <a:r>
              <a:rPr lang="en-GB" noProof="0"/>
              <a:t>Klicka på ikonen för att lägga till en bild</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2024063"/>
            <a:ext cx="2822004" cy="3764262"/>
          </a:xfrm>
        </p:spPr>
        <p:txBody>
          <a:bodyPr/>
          <a:lstStyle/>
          <a:p>
            <a:r>
              <a:rPr lang="en-GB" noProof="0"/>
              <a:t>Klicka på ikonen för att lägga till en bild</a:t>
            </a:r>
          </a:p>
        </p:txBody>
      </p:sp>
    </p:spTree>
    <p:extLst>
      <p:ext uri="{BB962C8B-B14F-4D97-AF65-F5344CB8AC3E}">
        <p14:creationId xmlns:p14="http://schemas.microsoft.com/office/powerpoint/2010/main" val="29624585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1687633"/>
            <a:ext cx="2822004" cy="3325692"/>
          </a:xfrm>
        </p:spPr>
        <p:txBody>
          <a:bodyPr/>
          <a:lstStyle/>
          <a:p>
            <a:r>
              <a:rPr lang="en-GB" noProof="0"/>
              <a:t>Klicka på ikonen för att lägga till en bild</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1687633"/>
            <a:ext cx="2822004" cy="3325692"/>
          </a:xfrm>
        </p:spPr>
        <p:txBody>
          <a:bodyPr/>
          <a:lstStyle/>
          <a:p>
            <a:r>
              <a:rPr lang="en-GB" noProof="0"/>
              <a:t>Klicka på ikonen för att lägga till en bild</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1687633"/>
            <a:ext cx="2822004" cy="3325692"/>
          </a:xfrm>
        </p:spPr>
        <p:txBody>
          <a:bodyPr/>
          <a:lstStyle/>
          <a:p>
            <a:r>
              <a:rPr lang="en-GB" noProof="0"/>
              <a:t>Klicka på ikonen för att lägga till en bild</a:t>
            </a:r>
          </a:p>
        </p:txBody>
      </p:sp>
      <p:sp>
        <p:nvSpPr>
          <p:cNvPr id="2" name="Platshållare för text 14">
            <a:extLst>
              <a:ext uri="{FF2B5EF4-FFF2-40B4-BE49-F238E27FC236}">
                <a16:creationId xmlns:a16="http://schemas.microsoft.com/office/drawing/2014/main" id="{590AE671-F2B6-FABF-A578-926E5EABFF30}"/>
              </a:ext>
            </a:extLst>
          </p:cNvPr>
          <p:cNvSpPr>
            <a:spLocks noGrp="1"/>
          </p:cNvSpPr>
          <p:nvPr>
            <p:ph type="body" sz="quarter" idx="21"/>
          </p:nvPr>
        </p:nvSpPr>
        <p:spPr>
          <a:xfrm>
            <a:off x="947738"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7" name="Platshållare för text 14">
            <a:extLst>
              <a:ext uri="{FF2B5EF4-FFF2-40B4-BE49-F238E27FC236}">
                <a16:creationId xmlns:a16="http://schemas.microsoft.com/office/drawing/2014/main" id="{66BB79A9-07F3-3923-86C2-83C52FDEA60B}"/>
              </a:ext>
            </a:extLst>
          </p:cNvPr>
          <p:cNvSpPr>
            <a:spLocks noGrp="1"/>
          </p:cNvSpPr>
          <p:nvPr>
            <p:ph type="body" sz="quarter" idx="22"/>
          </p:nvPr>
        </p:nvSpPr>
        <p:spPr>
          <a:xfrm>
            <a:off x="4096379"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8" name="Platshållare för text 14">
            <a:extLst>
              <a:ext uri="{FF2B5EF4-FFF2-40B4-BE49-F238E27FC236}">
                <a16:creationId xmlns:a16="http://schemas.microsoft.com/office/drawing/2014/main" id="{3BC5D95A-77B0-95FD-F967-BDB03FDE710D}"/>
              </a:ext>
            </a:extLst>
          </p:cNvPr>
          <p:cNvSpPr>
            <a:spLocks noGrp="1"/>
          </p:cNvSpPr>
          <p:nvPr>
            <p:ph type="body" sz="quarter" idx="23"/>
          </p:nvPr>
        </p:nvSpPr>
        <p:spPr>
          <a:xfrm>
            <a:off x="7245021" y="5192713"/>
            <a:ext cx="2822004" cy="906462"/>
          </a:xfrm>
        </p:spPr>
        <p:txBody>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Tree>
    <p:extLst>
      <p:ext uri="{BB962C8B-B14F-4D97-AF65-F5344CB8AC3E}">
        <p14:creationId xmlns:p14="http://schemas.microsoft.com/office/powerpoint/2010/main" val="29849280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Logo">
    <p:spTree>
      <p:nvGrpSpPr>
        <p:cNvPr id="1" name=""/>
        <p:cNvGrpSpPr/>
        <p:nvPr/>
      </p:nvGrpSpPr>
      <p:grpSpPr>
        <a:xfrm>
          <a:off x="0" y="0"/>
          <a:ext cx="0" cy="0"/>
          <a:chOff x="0" y="0"/>
          <a:chExt cx="0" cy="0"/>
        </a:xfrm>
      </p:grpSpPr>
      <p:pic>
        <p:nvPicPr>
          <p:cNvPr id="6" name="Bildobjekt 5">
            <a:extLst>
              <a:ext uri="{FF2B5EF4-FFF2-40B4-BE49-F238E27FC236}">
                <a16:creationId xmlns:a16="http://schemas.microsoft.com/office/drawing/2014/main" id="{1BEAE4BB-8616-AD66-D017-A34248E7376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19006" y="1272750"/>
            <a:ext cx="4556257" cy="4331726"/>
          </a:xfrm>
          <a:prstGeom prst="rect">
            <a:avLst/>
          </a:prstGeom>
        </p:spPr>
      </p:pic>
    </p:spTree>
    <p:extLst>
      <p:ext uri="{BB962C8B-B14F-4D97-AF65-F5344CB8AC3E}">
        <p14:creationId xmlns:p14="http://schemas.microsoft.com/office/powerpoint/2010/main" val="335188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D40FDF65-DDD5-E90D-E5DB-B558EDECD8E0}"/>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8BC36520-22BB-EFA2-853F-F3E7342A23D2}"/>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9A6DF841-EA31-7BF4-9684-209279B6DCF2}"/>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bild 2">
            <a:extLst>
              <a:ext uri="{FF2B5EF4-FFF2-40B4-BE49-F238E27FC236}">
                <a16:creationId xmlns:a16="http://schemas.microsoft.com/office/drawing/2014/main" id="{3038389D-D197-86D6-9D3E-5A61199E6874}"/>
              </a:ext>
            </a:extLst>
          </p:cNvPr>
          <p:cNvSpPr>
            <a:spLocks noGrp="1"/>
          </p:cNvSpPr>
          <p:nvPr>
            <p:ph type="pic" sz="quarter" idx="13" hasCustomPrompt="1"/>
          </p:nvPr>
        </p:nvSpPr>
        <p:spPr>
          <a:xfrm>
            <a:off x="-795" y="0"/>
            <a:ext cx="6096000" cy="6858000"/>
          </a:xfrm>
        </p:spPr>
        <p:txBody>
          <a:bodyPr bIns="1044000" anchor="ctr"/>
          <a:lstStyle>
            <a:lvl1pPr marL="0" indent="0" algn="ctr">
              <a:buNone/>
              <a:defRPr/>
            </a:lvl1pPr>
          </a:lstStyle>
          <a:p>
            <a:r>
              <a:rPr lang="en-GB" noProof="0"/>
              <a:t>Click on the icon or </a:t>
            </a:r>
            <a:br>
              <a:rPr lang="en-GB" noProof="0"/>
            </a:br>
            <a:r>
              <a:rPr lang="en-GB" noProof="0"/>
              <a:t>drag and drop to insert an image</a:t>
            </a:r>
          </a:p>
        </p:txBody>
      </p:sp>
      <p:sp>
        <p:nvSpPr>
          <p:cNvPr id="7" name="Platshållare för rubrik 1">
            <a:extLst>
              <a:ext uri="{FF2B5EF4-FFF2-40B4-BE49-F238E27FC236}">
                <a16:creationId xmlns:a16="http://schemas.microsoft.com/office/drawing/2014/main" id="{72E0C1A0-A9BD-243C-0ED6-127A99F43D70}"/>
              </a:ext>
            </a:extLst>
          </p:cNvPr>
          <p:cNvSpPr>
            <a:spLocks noGrp="1"/>
          </p:cNvSpPr>
          <p:nvPr>
            <p:ph type="title"/>
          </p:nvPr>
        </p:nvSpPr>
        <p:spPr>
          <a:xfrm>
            <a:off x="6743700" y="1844674"/>
            <a:ext cx="4114800" cy="1459243"/>
          </a:xfrm>
          <a:prstGeom prst="rect">
            <a:avLst/>
          </a:prstGeom>
        </p:spPr>
        <p:txBody>
          <a:bodyPr vert="horz" lIns="91440" tIns="108000" rIns="91440" bIns="45720" rtlCol="0" anchor="t">
            <a:noAutofit/>
          </a:bodyPr>
          <a:lstStyle/>
          <a:p>
            <a:r>
              <a:rPr lang="en-GB" noProof="0"/>
              <a:t>Click to edit Master title style</a:t>
            </a:r>
          </a:p>
        </p:txBody>
      </p:sp>
      <p:sp>
        <p:nvSpPr>
          <p:cNvPr id="8" name="Platshållare för text 9">
            <a:extLst>
              <a:ext uri="{FF2B5EF4-FFF2-40B4-BE49-F238E27FC236}">
                <a16:creationId xmlns:a16="http://schemas.microsoft.com/office/drawing/2014/main" id="{6A8C23D9-7BD3-7E9D-6E90-B458B8D27045}"/>
              </a:ext>
            </a:extLst>
          </p:cNvPr>
          <p:cNvSpPr>
            <a:spLocks noGrp="1"/>
          </p:cNvSpPr>
          <p:nvPr>
            <p:ph type="body" sz="quarter" idx="14"/>
          </p:nvPr>
        </p:nvSpPr>
        <p:spPr>
          <a:xfrm>
            <a:off x="6743700" y="3429000"/>
            <a:ext cx="4114800" cy="1910751"/>
          </a:xfrm>
        </p:spPr>
        <p:txBody>
          <a:bodyPr/>
          <a:lstStyle>
            <a:lvl1pPr marL="0" indent="0">
              <a:lnSpc>
                <a:spcPts val="2360"/>
              </a:lnSpc>
              <a:spcBef>
                <a:spcPts val="0"/>
              </a:spcBef>
              <a:buFontTx/>
              <a:buNone/>
              <a:defRPr sz="1800" baseline="0">
                <a:solidFill>
                  <a:schemeClr val="tx1">
                    <a:lumMod val="65000"/>
                    <a:lumOff val="35000"/>
                  </a:schemeClr>
                </a:solidFill>
              </a:defRPr>
            </a:lvl1pPr>
            <a:lvl2pPr marL="457200" indent="0">
              <a:buFontTx/>
              <a:buNone/>
              <a:defRPr sz="1400" baseline="0">
                <a:solidFill>
                  <a:schemeClr val="tx1">
                    <a:lumMod val="65000"/>
                    <a:lumOff val="35000"/>
                  </a:schemeClr>
                </a:solidFill>
              </a:defRPr>
            </a:lvl2pPr>
            <a:lvl3pPr marL="914400" indent="0">
              <a:buFontTx/>
              <a:buNone/>
              <a:defRPr sz="1200" baseline="0">
                <a:solidFill>
                  <a:schemeClr val="tx1">
                    <a:lumMod val="65000"/>
                    <a:lumOff val="35000"/>
                  </a:schemeClr>
                </a:solidFill>
              </a:defRPr>
            </a:lvl3pPr>
            <a:lvl4pPr marL="1371600" indent="0">
              <a:buFontTx/>
              <a:buNone/>
              <a:defRPr sz="1000" baseline="0">
                <a:solidFill>
                  <a:schemeClr val="tx1">
                    <a:lumMod val="65000"/>
                    <a:lumOff val="35000"/>
                  </a:schemeClr>
                </a:solidFill>
              </a:defRPr>
            </a:lvl4pPr>
            <a:lvl5pPr marL="1828800" indent="0">
              <a:buFontTx/>
              <a:buNone/>
              <a:defRPr sz="1000" baseline="0">
                <a:solidFill>
                  <a:schemeClr val="tx1">
                    <a:lumMod val="65000"/>
                    <a:lumOff val="35000"/>
                  </a:schemeClr>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7590832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186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83462A3D-BC6E-33F6-D482-0EDC48C6DC9E}"/>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CB664D28-D961-D1F2-AC74-C753E5DCB3D4}"/>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FA6E489E-66C8-8766-0520-C9DA822D5EAB}"/>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12" name="Platshållare för rubrik 1">
            <a:extLst>
              <a:ext uri="{FF2B5EF4-FFF2-40B4-BE49-F238E27FC236}">
                <a16:creationId xmlns:a16="http://schemas.microsoft.com/office/drawing/2014/main" id="{1DFB9773-1D7F-F3B3-C706-28A8C2D92E34}"/>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Click to edit Master title style</a:t>
            </a:r>
          </a:p>
        </p:txBody>
      </p:sp>
      <p:sp>
        <p:nvSpPr>
          <p:cNvPr id="14" name="Platshållare för innehåll 13">
            <a:extLst>
              <a:ext uri="{FF2B5EF4-FFF2-40B4-BE49-F238E27FC236}">
                <a16:creationId xmlns:a16="http://schemas.microsoft.com/office/drawing/2014/main" id="{67484F84-26D1-126E-3D9A-EE9938F14D35}"/>
              </a:ext>
            </a:extLst>
          </p:cNvPr>
          <p:cNvSpPr>
            <a:spLocks noGrp="1"/>
          </p:cNvSpPr>
          <p:nvPr>
            <p:ph sz="quarter" idx="15"/>
          </p:nvPr>
        </p:nvSpPr>
        <p:spPr>
          <a:xfrm>
            <a:off x="947738" y="2528888"/>
            <a:ext cx="4559300" cy="257795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 name="Platshållare för innehåll 13">
            <a:extLst>
              <a:ext uri="{FF2B5EF4-FFF2-40B4-BE49-F238E27FC236}">
                <a16:creationId xmlns:a16="http://schemas.microsoft.com/office/drawing/2014/main" id="{BF275934-BA93-B26D-2430-57E339605908}"/>
              </a:ext>
            </a:extLst>
          </p:cNvPr>
          <p:cNvSpPr>
            <a:spLocks noGrp="1"/>
          </p:cNvSpPr>
          <p:nvPr>
            <p:ph sz="quarter" idx="16"/>
          </p:nvPr>
        </p:nvSpPr>
        <p:spPr>
          <a:xfrm>
            <a:off x="6089081" y="2528888"/>
            <a:ext cx="4559300" cy="257795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9134894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orient="horz" pos="527">
          <p15:clr>
            <a:srgbClr val="FBAE40"/>
          </p15:clr>
        </p15:guide>
        <p15:guide id="5" orient="horz" pos="159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7" name="Platshållare för innehåll 6">
            <a:extLst>
              <a:ext uri="{FF2B5EF4-FFF2-40B4-BE49-F238E27FC236}">
                <a16:creationId xmlns:a16="http://schemas.microsoft.com/office/drawing/2014/main" id="{BA1374A7-E0B7-54FC-E679-6FEEF0E72FA1}"/>
              </a:ext>
            </a:extLst>
          </p:cNvPr>
          <p:cNvSpPr>
            <a:spLocks noGrp="1"/>
          </p:cNvSpPr>
          <p:nvPr>
            <p:ph sz="quarter" idx="19"/>
          </p:nvPr>
        </p:nvSpPr>
        <p:spPr>
          <a:xfrm>
            <a:off x="947738" y="2024063"/>
            <a:ext cx="4262617" cy="376396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Platshållare för innehåll 6">
            <a:extLst>
              <a:ext uri="{FF2B5EF4-FFF2-40B4-BE49-F238E27FC236}">
                <a16:creationId xmlns:a16="http://schemas.microsoft.com/office/drawing/2014/main" id="{B41E123B-B2EB-E3F8-6438-FA8E1D383E07}"/>
              </a:ext>
            </a:extLst>
          </p:cNvPr>
          <p:cNvSpPr>
            <a:spLocks noGrp="1"/>
          </p:cNvSpPr>
          <p:nvPr>
            <p:ph sz="quarter" idx="20"/>
          </p:nvPr>
        </p:nvSpPr>
        <p:spPr>
          <a:xfrm>
            <a:off x="5519738" y="2024063"/>
            <a:ext cx="4262617" cy="376396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 name="Platshållare för rubrik 1">
            <a:extLst>
              <a:ext uri="{FF2B5EF4-FFF2-40B4-BE49-F238E27FC236}">
                <a16:creationId xmlns:a16="http://schemas.microsoft.com/office/drawing/2014/main" id="{939A7C66-E96C-ED31-2BDE-4005A0E8618E}"/>
              </a:ext>
            </a:extLst>
          </p:cNvPr>
          <p:cNvSpPr>
            <a:spLocks noGrp="1"/>
          </p:cNvSpPr>
          <p:nvPr>
            <p:ph type="title"/>
          </p:nvPr>
        </p:nvSpPr>
        <p:spPr>
          <a:xfrm>
            <a:off x="947738" y="836612"/>
            <a:ext cx="4262617" cy="1052573"/>
          </a:xfrm>
          <a:prstGeom prst="rect">
            <a:avLst/>
          </a:prstGeom>
        </p:spPr>
        <p:txBody>
          <a:bodyPr vert="horz" lIns="91440" tIns="108000" rIns="91440" bIns="45720" rtlCol="0" anchor="t">
            <a:noAutofit/>
          </a:bodyPr>
          <a:lstStyle/>
          <a:p>
            <a:r>
              <a:rPr lang="en-GB" noProof="0"/>
              <a:t>Click to edit Master title style</a:t>
            </a:r>
          </a:p>
        </p:txBody>
      </p:sp>
      <p:sp>
        <p:nvSpPr>
          <p:cNvPr id="23" name="Platshållare för text 22">
            <a:extLst>
              <a:ext uri="{FF2B5EF4-FFF2-40B4-BE49-F238E27FC236}">
                <a16:creationId xmlns:a16="http://schemas.microsoft.com/office/drawing/2014/main" id="{FAE689B1-F36C-71C2-F115-C9B65A0A00CE}"/>
              </a:ext>
            </a:extLst>
          </p:cNvPr>
          <p:cNvSpPr>
            <a:spLocks noGrp="1"/>
          </p:cNvSpPr>
          <p:nvPr>
            <p:ph type="body" sz="quarter" idx="21"/>
          </p:nvPr>
        </p:nvSpPr>
        <p:spPr>
          <a:xfrm>
            <a:off x="5519738" y="905624"/>
            <a:ext cx="4262437" cy="1052512"/>
          </a:xfrm>
        </p:spPr>
        <p:txBody>
          <a:bodyPr/>
          <a:lstStyle>
            <a:lvl1pPr marL="0" indent="0">
              <a:lnSpc>
                <a:spcPts val="3840"/>
              </a:lnSpc>
              <a:spcBef>
                <a:spcPts val="0"/>
              </a:spcBef>
              <a:spcAft>
                <a:spcPts val="0"/>
              </a:spcAft>
              <a:buNone/>
              <a:defRPr sz="3200" baseline="0">
                <a:solidFill>
                  <a:schemeClr val="tx1"/>
                </a:solidFill>
              </a:defRPr>
            </a:lvl1pPr>
          </a:lstStyle>
          <a:p>
            <a:pPr lvl="0"/>
            <a:r>
              <a:rPr lang="en-GB" noProof="0"/>
              <a:t>Click to edit Master text styles</a:t>
            </a:r>
          </a:p>
        </p:txBody>
      </p:sp>
    </p:spTree>
    <p:extLst>
      <p:ext uri="{BB962C8B-B14F-4D97-AF65-F5344CB8AC3E}">
        <p14:creationId xmlns:p14="http://schemas.microsoft.com/office/powerpoint/2010/main" val="2663736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guide id="8" orient="horz" pos="5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Click to edit Master title style</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2973266"/>
          </a:xfrm>
        </p:spPr>
        <p:txBody>
          <a:bodyPr/>
          <a:lstStyle/>
          <a:p>
            <a:r>
              <a:rPr lang="en-GB" noProof="0"/>
              <a:t>Click icon to add picture</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2989262"/>
          </a:xfrm>
        </p:spPr>
        <p:txBody>
          <a:bodyPr/>
          <a:lstStyle/>
          <a:p>
            <a:r>
              <a:rPr lang="en-GB" noProof="0"/>
              <a:t>Click icon to add picture</a:t>
            </a:r>
          </a:p>
        </p:txBody>
      </p:sp>
      <p:sp>
        <p:nvSpPr>
          <p:cNvPr id="15" name="Platshållare för text 14">
            <a:extLst>
              <a:ext uri="{FF2B5EF4-FFF2-40B4-BE49-F238E27FC236}">
                <a16:creationId xmlns:a16="http://schemas.microsoft.com/office/drawing/2014/main" id="{7EA82616-DB96-A57E-04F3-E904D69359DD}"/>
              </a:ext>
            </a:extLst>
          </p:cNvPr>
          <p:cNvSpPr>
            <a:spLocks noGrp="1"/>
          </p:cNvSpPr>
          <p:nvPr>
            <p:ph type="body" sz="quarter" idx="19"/>
          </p:nvPr>
        </p:nvSpPr>
        <p:spPr>
          <a:xfrm>
            <a:off x="947738" y="5192713"/>
            <a:ext cx="4572000" cy="90646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6" name="Platshållare för text 14">
            <a:extLst>
              <a:ext uri="{FF2B5EF4-FFF2-40B4-BE49-F238E27FC236}">
                <a16:creationId xmlns:a16="http://schemas.microsoft.com/office/drawing/2014/main" id="{09876A58-6661-933D-30BB-FCB61348535C}"/>
              </a:ext>
            </a:extLst>
          </p:cNvPr>
          <p:cNvSpPr>
            <a:spLocks noGrp="1"/>
          </p:cNvSpPr>
          <p:nvPr>
            <p:ph type="body" sz="quarter" idx="20"/>
          </p:nvPr>
        </p:nvSpPr>
        <p:spPr>
          <a:xfrm>
            <a:off x="6089081" y="5192713"/>
            <a:ext cx="4572000" cy="90646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172752210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Click to edit Master title style</a:t>
            </a:r>
          </a:p>
        </p:txBody>
      </p:sp>
      <p:sp>
        <p:nvSpPr>
          <p:cNvPr id="11" name="Platshållare för bild 10">
            <a:extLst>
              <a:ext uri="{FF2B5EF4-FFF2-40B4-BE49-F238E27FC236}">
                <a16:creationId xmlns:a16="http://schemas.microsoft.com/office/drawing/2014/main" id="{49E648CF-56EA-9980-F69D-2AC8D23AEE07}"/>
              </a:ext>
            </a:extLst>
          </p:cNvPr>
          <p:cNvSpPr>
            <a:spLocks noGrp="1"/>
          </p:cNvSpPr>
          <p:nvPr>
            <p:ph type="pic" sz="quarter" idx="17"/>
          </p:nvPr>
        </p:nvSpPr>
        <p:spPr>
          <a:xfrm>
            <a:off x="6089650" y="2035175"/>
            <a:ext cx="4559300" cy="3753150"/>
          </a:xfrm>
        </p:spPr>
        <p:txBody>
          <a:bodyPr/>
          <a:lstStyle/>
          <a:p>
            <a:r>
              <a:rPr lang="en-GB" noProof="0"/>
              <a:t>Click icon to add picture</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8" y="2024063"/>
            <a:ext cx="4572000" cy="3764262"/>
          </a:xfrm>
        </p:spPr>
        <p:txBody>
          <a:bodyPr/>
          <a:lstStyle/>
          <a:p>
            <a:r>
              <a:rPr lang="en-GB" noProof="0"/>
              <a:t>Click icon to add picture</a:t>
            </a:r>
          </a:p>
        </p:txBody>
      </p:sp>
    </p:spTree>
    <p:extLst>
      <p:ext uri="{BB962C8B-B14F-4D97-AF65-F5344CB8AC3E}">
        <p14:creationId xmlns:p14="http://schemas.microsoft.com/office/powerpoint/2010/main" val="21318011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48721948-959B-87EC-FA49-B45A4B605E29}"/>
              </a:ext>
            </a:extLst>
          </p:cNvPr>
          <p:cNvSpPr>
            <a:spLocks noGrp="1"/>
          </p:cNvSpPr>
          <p:nvPr>
            <p:ph type="dt" sz="half" idx="10"/>
          </p:nvPr>
        </p:nvSpPr>
        <p:spPr/>
        <p:txBody>
          <a:bodyPr/>
          <a:lstStyle/>
          <a:p>
            <a:fld id="{888E4D63-BE2C-4D4B-BBD2-256262659A9F}" type="datetime1">
              <a:rPr lang="en-GB" noProof="0" smtClean="0"/>
              <a:pPr/>
              <a:t>26/03/2025</a:t>
            </a:fld>
            <a:endParaRPr lang="en-GB" noProof="0"/>
          </a:p>
        </p:txBody>
      </p:sp>
      <p:sp>
        <p:nvSpPr>
          <p:cNvPr id="4" name="Platshållare för sidfot 3">
            <a:extLst>
              <a:ext uri="{FF2B5EF4-FFF2-40B4-BE49-F238E27FC236}">
                <a16:creationId xmlns:a16="http://schemas.microsoft.com/office/drawing/2014/main" id="{3E95995D-2E7D-4CB8-015A-F2384939846A}"/>
              </a:ext>
            </a:extLst>
          </p:cNvPr>
          <p:cNvSpPr>
            <a:spLocks noGrp="1"/>
          </p:cNvSpPr>
          <p:nvPr>
            <p:ph type="ftr" sz="quarter" idx="11"/>
          </p:nvPr>
        </p:nvSpPr>
        <p:spPr/>
        <p:txBody>
          <a:bodyPr/>
          <a:lstStyle/>
          <a:p>
            <a:r>
              <a:rPr lang="en-GB" noProof="0"/>
              <a:t>Presentation footer</a:t>
            </a:r>
          </a:p>
        </p:txBody>
      </p:sp>
      <p:sp>
        <p:nvSpPr>
          <p:cNvPr id="5" name="Platshållare för bildnummer 4">
            <a:extLst>
              <a:ext uri="{FF2B5EF4-FFF2-40B4-BE49-F238E27FC236}">
                <a16:creationId xmlns:a16="http://schemas.microsoft.com/office/drawing/2014/main" id="{48F2DE99-6303-F89C-1611-0FFF475B652F}"/>
              </a:ext>
            </a:extLst>
          </p:cNvPr>
          <p:cNvSpPr>
            <a:spLocks noGrp="1"/>
          </p:cNvSpPr>
          <p:nvPr>
            <p:ph type="sldNum" sz="quarter" idx="12"/>
          </p:nvPr>
        </p:nvSpPr>
        <p:spPr/>
        <p:txBody>
          <a:bodyPr/>
          <a:lstStyle/>
          <a:p>
            <a:fld id="{B716C8F4-20CD-364A-8A8E-DE130115B178}" type="slidenum">
              <a:rPr lang="en-GB" noProof="0" smtClean="0"/>
              <a:pPr/>
              <a:t>‹#›</a:t>
            </a:fld>
            <a:endParaRPr lang="en-GB" noProof="0"/>
          </a:p>
        </p:txBody>
      </p:sp>
      <p:sp>
        <p:nvSpPr>
          <p:cNvPr id="6" name="Platshållare för rubrik 1">
            <a:extLst>
              <a:ext uri="{FF2B5EF4-FFF2-40B4-BE49-F238E27FC236}">
                <a16:creationId xmlns:a16="http://schemas.microsoft.com/office/drawing/2014/main" id="{2AE870AB-060B-0FB2-E725-21BB65BCB5A1}"/>
              </a:ext>
            </a:extLst>
          </p:cNvPr>
          <p:cNvSpPr>
            <a:spLocks noGrp="1"/>
          </p:cNvSpPr>
          <p:nvPr>
            <p:ph type="title"/>
          </p:nvPr>
        </p:nvSpPr>
        <p:spPr>
          <a:xfrm>
            <a:off x="947739" y="836613"/>
            <a:ext cx="8196262" cy="1311364"/>
          </a:xfrm>
          <a:prstGeom prst="rect">
            <a:avLst/>
          </a:prstGeom>
        </p:spPr>
        <p:txBody>
          <a:bodyPr vert="horz" lIns="91440" tIns="108000" rIns="91440" bIns="45720" rtlCol="0" anchor="t">
            <a:noAutofit/>
          </a:bodyPr>
          <a:lstStyle/>
          <a:p>
            <a:r>
              <a:rPr lang="en-GB" noProof="0"/>
              <a:t>Click to edit Master title style</a:t>
            </a:r>
          </a:p>
        </p:txBody>
      </p:sp>
      <p:sp>
        <p:nvSpPr>
          <p:cNvPr id="13" name="Platshållare för bild 12">
            <a:extLst>
              <a:ext uri="{FF2B5EF4-FFF2-40B4-BE49-F238E27FC236}">
                <a16:creationId xmlns:a16="http://schemas.microsoft.com/office/drawing/2014/main" id="{3835E09C-BA82-D9ED-C123-DAF1093D8E89}"/>
              </a:ext>
            </a:extLst>
          </p:cNvPr>
          <p:cNvSpPr>
            <a:spLocks noGrp="1"/>
          </p:cNvSpPr>
          <p:nvPr>
            <p:ph type="pic" sz="quarter" idx="18"/>
          </p:nvPr>
        </p:nvSpPr>
        <p:spPr>
          <a:xfrm>
            <a:off x="947739" y="2024063"/>
            <a:ext cx="2822004" cy="3764262"/>
          </a:xfrm>
        </p:spPr>
        <p:txBody>
          <a:bodyPr/>
          <a:lstStyle/>
          <a:p>
            <a:r>
              <a:rPr lang="en-GB" noProof="0"/>
              <a:t>Click icon to add picture</a:t>
            </a:r>
          </a:p>
        </p:txBody>
      </p:sp>
      <p:sp>
        <p:nvSpPr>
          <p:cNvPr id="9" name="Platshållare för bild 12">
            <a:extLst>
              <a:ext uri="{FF2B5EF4-FFF2-40B4-BE49-F238E27FC236}">
                <a16:creationId xmlns:a16="http://schemas.microsoft.com/office/drawing/2014/main" id="{A1B32E41-89F9-9ED1-454D-E09D343B8235}"/>
              </a:ext>
            </a:extLst>
          </p:cNvPr>
          <p:cNvSpPr>
            <a:spLocks noGrp="1"/>
          </p:cNvSpPr>
          <p:nvPr>
            <p:ph type="pic" sz="quarter" idx="19"/>
          </p:nvPr>
        </p:nvSpPr>
        <p:spPr>
          <a:xfrm>
            <a:off x="4096380" y="2024063"/>
            <a:ext cx="2822004" cy="3764262"/>
          </a:xfrm>
        </p:spPr>
        <p:txBody>
          <a:bodyPr/>
          <a:lstStyle/>
          <a:p>
            <a:r>
              <a:rPr lang="en-GB" noProof="0"/>
              <a:t>Click icon to add picture</a:t>
            </a:r>
          </a:p>
        </p:txBody>
      </p:sp>
      <p:sp>
        <p:nvSpPr>
          <p:cNvPr id="10" name="Platshållare för bild 12">
            <a:extLst>
              <a:ext uri="{FF2B5EF4-FFF2-40B4-BE49-F238E27FC236}">
                <a16:creationId xmlns:a16="http://schemas.microsoft.com/office/drawing/2014/main" id="{BC3C8CFC-2399-786C-A053-51FD97723AC6}"/>
              </a:ext>
            </a:extLst>
          </p:cNvPr>
          <p:cNvSpPr>
            <a:spLocks noGrp="1"/>
          </p:cNvSpPr>
          <p:nvPr>
            <p:ph type="pic" sz="quarter" idx="20"/>
          </p:nvPr>
        </p:nvSpPr>
        <p:spPr>
          <a:xfrm>
            <a:off x="7245021" y="2024063"/>
            <a:ext cx="2822004" cy="3764262"/>
          </a:xfrm>
        </p:spPr>
        <p:txBody>
          <a:bodyPr/>
          <a:lstStyle/>
          <a:p>
            <a:r>
              <a:rPr lang="en-GB" noProof="0"/>
              <a:t>Click icon to add picture</a:t>
            </a:r>
          </a:p>
        </p:txBody>
      </p:sp>
    </p:spTree>
    <p:extLst>
      <p:ext uri="{BB962C8B-B14F-4D97-AF65-F5344CB8AC3E}">
        <p14:creationId xmlns:p14="http://schemas.microsoft.com/office/powerpoint/2010/main" val="9880211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597">
          <p15:clr>
            <a:srgbClr val="FBAE40"/>
          </p15:clr>
        </p15:guide>
        <p15:guide id="4" pos="3477">
          <p15:clr>
            <a:srgbClr val="FBAE40"/>
          </p15:clr>
        </p15:guide>
        <p15:guide id="5" orient="horz" pos="1275">
          <p15:clr>
            <a:srgbClr val="FBAE40"/>
          </p15:clr>
        </p15:guide>
        <p15:guide id="6" orient="horz" pos="3158">
          <p15:clr>
            <a:srgbClr val="FBAE40"/>
          </p15:clr>
        </p15:guide>
        <p15:guide id="7" orient="horz" pos="327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09A81581-C5EB-CCB3-0B2C-C4573813B28E}"/>
              </a:ext>
            </a:extLst>
          </p:cNvPr>
          <p:cNvSpPr>
            <a:spLocks noGrp="1"/>
          </p:cNvSpPr>
          <p:nvPr>
            <p:ph type="title"/>
          </p:nvPr>
        </p:nvSpPr>
        <p:spPr>
          <a:xfrm>
            <a:off x="600075" y="1169520"/>
            <a:ext cx="10990263" cy="56841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3" name="Platshållare för text 2">
            <a:extLst>
              <a:ext uri="{FF2B5EF4-FFF2-40B4-BE49-F238E27FC236}">
                <a16:creationId xmlns:a16="http://schemas.microsoft.com/office/drawing/2014/main" id="{79CF6E4A-7E25-7C38-5E61-0F057A6F15F8}"/>
              </a:ext>
            </a:extLst>
          </p:cNvPr>
          <p:cNvSpPr>
            <a:spLocks noGrp="1"/>
          </p:cNvSpPr>
          <p:nvPr>
            <p:ph type="body" idx="1"/>
          </p:nvPr>
        </p:nvSpPr>
        <p:spPr>
          <a:xfrm>
            <a:off x="600075" y="1795850"/>
            <a:ext cx="10990263" cy="4530302"/>
          </a:xfrm>
          <a:prstGeom prst="rect">
            <a:avLst/>
          </a:prstGeom>
        </p:spPr>
        <p:txBody>
          <a:bodyPr vert="horz" lIns="91440" tIns="45720" rIns="91440" bIns="45720" rtlCol="0">
            <a:noAutofit/>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4" name="Platshållare för datum 3">
            <a:extLst>
              <a:ext uri="{FF2B5EF4-FFF2-40B4-BE49-F238E27FC236}">
                <a16:creationId xmlns:a16="http://schemas.microsoft.com/office/drawing/2014/main" id="{B02802BE-5037-20C2-C69A-3687142E17FF}"/>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baseline="0">
                <a:solidFill>
                  <a:schemeClr val="accent2"/>
                </a:solidFill>
                <a:latin typeface="Work Sans" pitchFamily="2" charset="77"/>
              </a:defRPr>
            </a:lvl1pPr>
          </a:lstStyle>
          <a:p>
            <a:fld id="{888E4D63-BE2C-4D4B-BBD2-256262659A9F}" type="datetime1">
              <a:rPr lang="en-GB" noProof="0" smtClean="0"/>
              <a:pPr/>
              <a:t>26/03/2025</a:t>
            </a:fld>
            <a:endParaRPr lang="en-GB" noProof="0"/>
          </a:p>
        </p:txBody>
      </p:sp>
      <p:sp>
        <p:nvSpPr>
          <p:cNvPr id="5" name="Platshållare för sidfot 4">
            <a:extLst>
              <a:ext uri="{FF2B5EF4-FFF2-40B4-BE49-F238E27FC236}">
                <a16:creationId xmlns:a16="http://schemas.microsoft.com/office/drawing/2014/main" id="{8EB4FE33-ACB2-4359-61CD-3E894F726E20}"/>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baseline="0">
                <a:solidFill>
                  <a:schemeClr val="accent2"/>
                </a:solidFill>
                <a:latin typeface="Work Sans" pitchFamily="2" charset="77"/>
              </a:defRPr>
            </a:lvl1pPr>
          </a:lstStyle>
          <a:p>
            <a:r>
              <a:rPr lang="en-GB" noProof="0"/>
              <a:t>Presentation footer</a:t>
            </a:r>
          </a:p>
        </p:txBody>
      </p:sp>
      <p:sp>
        <p:nvSpPr>
          <p:cNvPr id="6" name="Platshållare för bildnummer 5">
            <a:extLst>
              <a:ext uri="{FF2B5EF4-FFF2-40B4-BE49-F238E27FC236}">
                <a16:creationId xmlns:a16="http://schemas.microsoft.com/office/drawing/2014/main" id="{5847F348-31E2-5BEB-84BB-B45A40BF191E}"/>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baseline="0">
                <a:solidFill>
                  <a:schemeClr val="accent2"/>
                </a:solidFill>
                <a:latin typeface="Work Sans" pitchFamily="2" charset="77"/>
              </a:defRPr>
            </a:lvl1pPr>
          </a:lstStyle>
          <a:p>
            <a:fld id="{B716C8F4-20CD-364A-8A8E-DE130115B178}" type="slidenum">
              <a:rPr lang="en-GB" noProof="0" smtClean="0"/>
              <a:pPr/>
              <a:t>‹#›</a:t>
            </a:fld>
            <a:endParaRPr lang="en-GB" noProof="0"/>
          </a:p>
        </p:txBody>
      </p:sp>
      <p:pic>
        <p:nvPicPr>
          <p:cNvPr id="8" name="Bildobjekt 7">
            <a:extLst>
              <a:ext uri="{FF2B5EF4-FFF2-40B4-BE49-F238E27FC236}">
                <a16:creationId xmlns:a16="http://schemas.microsoft.com/office/drawing/2014/main" id="{BF9B40D9-3FDF-80C1-89DD-E8B6DE0D8258}"/>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10838284" y="5633192"/>
            <a:ext cx="838515" cy="797194"/>
          </a:xfrm>
          <a:prstGeom prst="rect">
            <a:avLst/>
          </a:prstGeom>
        </p:spPr>
      </p:pic>
    </p:spTree>
    <p:extLst>
      <p:ext uri="{BB962C8B-B14F-4D97-AF65-F5344CB8AC3E}">
        <p14:creationId xmlns:p14="http://schemas.microsoft.com/office/powerpoint/2010/main" val="234268216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5" r:id="rId12"/>
    <p:sldLayoutId id="2147483663" r:id="rId13"/>
    <p:sldLayoutId id="2147483664" r:id="rId14"/>
  </p:sldLayoutIdLst>
  <p:txStyles>
    <p:title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p:titleStyle>
    <p:body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EDED"/>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09A81581-C5EB-CCB3-0B2C-C4573813B28E}"/>
              </a:ext>
            </a:extLst>
          </p:cNvPr>
          <p:cNvSpPr>
            <a:spLocks noGrp="1"/>
          </p:cNvSpPr>
          <p:nvPr>
            <p:ph type="title"/>
          </p:nvPr>
        </p:nvSpPr>
        <p:spPr>
          <a:xfrm>
            <a:off x="600075" y="1169520"/>
            <a:ext cx="10990263" cy="56841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3" name="Platshållare för text 2">
            <a:extLst>
              <a:ext uri="{FF2B5EF4-FFF2-40B4-BE49-F238E27FC236}">
                <a16:creationId xmlns:a16="http://schemas.microsoft.com/office/drawing/2014/main" id="{79CF6E4A-7E25-7C38-5E61-0F057A6F15F8}"/>
              </a:ext>
            </a:extLst>
          </p:cNvPr>
          <p:cNvSpPr>
            <a:spLocks noGrp="1"/>
          </p:cNvSpPr>
          <p:nvPr>
            <p:ph type="body" idx="1"/>
          </p:nvPr>
        </p:nvSpPr>
        <p:spPr>
          <a:xfrm>
            <a:off x="600075" y="1795850"/>
            <a:ext cx="10990263" cy="4530302"/>
          </a:xfrm>
          <a:prstGeom prst="rect">
            <a:avLst/>
          </a:prstGeom>
        </p:spPr>
        <p:txBody>
          <a:bodyPr vert="horz" lIns="91440" tIns="45720" rIns="91440" bIns="45720" rtlCol="0">
            <a:noAutofit/>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4" name="Platshållare för datum 3">
            <a:extLst>
              <a:ext uri="{FF2B5EF4-FFF2-40B4-BE49-F238E27FC236}">
                <a16:creationId xmlns:a16="http://schemas.microsoft.com/office/drawing/2014/main" id="{B02802BE-5037-20C2-C69A-3687142E17FF}"/>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baseline="0">
                <a:solidFill>
                  <a:schemeClr val="accent2"/>
                </a:solidFill>
                <a:latin typeface="Work Sans" pitchFamily="2" charset="77"/>
              </a:defRPr>
            </a:lvl1pPr>
          </a:lstStyle>
          <a:p>
            <a:fld id="{888E4D63-BE2C-4D4B-BBD2-256262659A9F}" type="datetime1">
              <a:rPr lang="en-GB" noProof="0" smtClean="0"/>
              <a:pPr/>
              <a:t>26/03/2025</a:t>
            </a:fld>
            <a:endParaRPr lang="en-GB" noProof="0"/>
          </a:p>
        </p:txBody>
      </p:sp>
      <p:sp>
        <p:nvSpPr>
          <p:cNvPr id="5" name="Platshållare för sidfot 4">
            <a:extLst>
              <a:ext uri="{FF2B5EF4-FFF2-40B4-BE49-F238E27FC236}">
                <a16:creationId xmlns:a16="http://schemas.microsoft.com/office/drawing/2014/main" id="{8EB4FE33-ACB2-4359-61CD-3E894F726E20}"/>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baseline="0">
                <a:solidFill>
                  <a:schemeClr val="accent2"/>
                </a:solidFill>
                <a:latin typeface="Work Sans" pitchFamily="2" charset="77"/>
              </a:defRPr>
            </a:lvl1pPr>
          </a:lstStyle>
          <a:p>
            <a:r>
              <a:rPr lang="en-GB" noProof="0"/>
              <a:t>Presentation footer</a:t>
            </a:r>
          </a:p>
        </p:txBody>
      </p:sp>
      <p:sp>
        <p:nvSpPr>
          <p:cNvPr id="6" name="Platshållare för bildnummer 5">
            <a:extLst>
              <a:ext uri="{FF2B5EF4-FFF2-40B4-BE49-F238E27FC236}">
                <a16:creationId xmlns:a16="http://schemas.microsoft.com/office/drawing/2014/main" id="{5847F348-31E2-5BEB-84BB-B45A40BF191E}"/>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baseline="0">
                <a:solidFill>
                  <a:schemeClr val="accent2"/>
                </a:solidFill>
                <a:latin typeface="Work Sans" pitchFamily="2" charset="77"/>
              </a:defRPr>
            </a:lvl1pPr>
          </a:lstStyle>
          <a:p>
            <a:fld id="{B716C8F4-20CD-364A-8A8E-DE130115B178}" type="slidenum">
              <a:rPr lang="en-GB" noProof="0" smtClean="0"/>
              <a:pPr/>
              <a:t>‹#›</a:t>
            </a:fld>
            <a:endParaRPr lang="en-GB" noProof="0"/>
          </a:p>
        </p:txBody>
      </p:sp>
      <p:pic>
        <p:nvPicPr>
          <p:cNvPr id="8" name="Bildobjekt 7">
            <a:extLst>
              <a:ext uri="{FF2B5EF4-FFF2-40B4-BE49-F238E27FC236}">
                <a16:creationId xmlns:a16="http://schemas.microsoft.com/office/drawing/2014/main" id="{BF9B40D9-3FDF-80C1-89DD-E8B6DE0D8258}"/>
              </a:ext>
            </a:extLst>
          </p:cNvPr>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0838284" y="5633192"/>
            <a:ext cx="838515" cy="797194"/>
          </a:xfrm>
          <a:prstGeom prst="rect">
            <a:avLst/>
          </a:prstGeom>
        </p:spPr>
      </p:pic>
    </p:spTree>
    <p:extLst>
      <p:ext uri="{BB962C8B-B14F-4D97-AF65-F5344CB8AC3E}">
        <p14:creationId xmlns:p14="http://schemas.microsoft.com/office/powerpoint/2010/main" val="319938482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p:titleStyle>
    <p:body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BFBFBF"/>
        </a:solidFill>
        <a:effectLst/>
      </p:bgPr>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09A81581-C5EB-CCB3-0B2C-C4573813B28E}"/>
              </a:ext>
            </a:extLst>
          </p:cNvPr>
          <p:cNvSpPr>
            <a:spLocks noGrp="1"/>
          </p:cNvSpPr>
          <p:nvPr>
            <p:ph type="title"/>
          </p:nvPr>
        </p:nvSpPr>
        <p:spPr>
          <a:xfrm>
            <a:off x="600075" y="1169520"/>
            <a:ext cx="10990263" cy="568412"/>
          </a:xfrm>
          <a:prstGeom prst="rect">
            <a:avLst/>
          </a:prstGeom>
        </p:spPr>
        <p:txBody>
          <a:bodyPr vert="horz" lIns="91440" tIns="108000" rIns="91440" bIns="45720" rtlCol="0" anchor="t">
            <a:noAutofit/>
          </a:bodyPr>
          <a:lstStyle/>
          <a:p>
            <a:r>
              <a:rPr lang="en-GB" noProof="0"/>
              <a:t>Klicka här för att ändra mall för rubrikformat</a:t>
            </a:r>
          </a:p>
        </p:txBody>
      </p:sp>
      <p:sp>
        <p:nvSpPr>
          <p:cNvPr id="3" name="Platshållare för text 2">
            <a:extLst>
              <a:ext uri="{FF2B5EF4-FFF2-40B4-BE49-F238E27FC236}">
                <a16:creationId xmlns:a16="http://schemas.microsoft.com/office/drawing/2014/main" id="{79CF6E4A-7E25-7C38-5E61-0F057A6F15F8}"/>
              </a:ext>
            </a:extLst>
          </p:cNvPr>
          <p:cNvSpPr>
            <a:spLocks noGrp="1"/>
          </p:cNvSpPr>
          <p:nvPr>
            <p:ph type="body" idx="1"/>
          </p:nvPr>
        </p:nvSpPr>
        <p:spPr>
          <a:xfrm>
            <a:off x="600075" y="1795850"/>
            <a:ext cx="10990263" cy="4530302"/>
          </a:xfrm>
          <a:prstGeom prst="rect">
            <a:avLst/>
          </a:prstGeom>
        </p:spPr>
        <p:txBody>
          <a:bodyPr vert="horz" lIns="91440" tIns="45720" rIns="91440" bIns="45720" rtlCol="0">
            <a:noAutofit/>
          </a:bodyPr>
          <a:lstStyle/>
          <a:p>
            <a:pPr lvl="0"/>
            <a:r>
              <a:rPr lang="en-GB" noProof="0"/>
              <a:t>Klicka här för att ändra format på bakgrundstexten</a:t>
            </a:r>
          </a:p>
          <a:p>
            <a:pPr lvl="1"/>
            <a:r>
              <a:rPr lang="en-GB" noProof="0"/>
              <a:t>Nivå två</a:t>
            </a:r>
          </a:p>
          <a:p>
            <a:pPr lvl="2"/>
            <a:r>
              <a:rPr lang="en-GB" noProof="0"/>
              <a:t>Nivå tre</a:t>
            </a:r>
          </a:p>
          <a:p>
            <a:pPr lvl="3"/>
            <a:r>
              <a:rPr lang="en-GB" noProof="0"/>
              <a:t>Nivå fyra</a:t>
            </a:r>
          </a:p>
          <a:p>
            <a:pPr lvl="4"/>
            <a:r>
              <a:rPr lang="en-GB" noProof="0"/>
              <a:t>Nivå fem</a:t>
            </a:r>
          </a:p>
        </p:txBody>
      </p:sp>
      <p:sp>
        <p:nvSpPr>
          <p:cNvPr id="4" name="Platshållare för datum 3">
            <a:extLst>
              <a:ext uri="{FF2B5EF4-FFF2-40B4-BE49-F238E27FC236}">
                <a16:creationId xmlns:a16="http://schemas.microsoft.com/office/drawing/2014/main" id="{B02802BE-5037-20C2-C69A-3687142E17FF}"/>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baseline="0">
                <a:solidFill>
                  <a:schemeClr val="accent2"/>
                </a:solidFill>
                <a:latin typeface="Work Sans" pitchFamily="2" charset="77"/>
              </a:defRPr>
            </a:lvl1pPr>
          </a:lstStyle>
          <a:p>
            <a:fld id="{888E4D63-BE2C-4D4B-BBD2-256262659A9F}" type="datetime1">
              <a:rPr lang="en-GB" noProof="0" smtClean="0"/>
              <a:pPr/>
              <a:t>26/03/2025</a:t>
            </a:fld>
            <a:endParaRPr lang="en-GB" noProof="0"/>
          </a:p>
        </p:txBody>
      </p:sp>
      <p:sp>
        <p:nvSpPr>
          <p:cNvPr id="5" name="Platshållare för sidfot 4">
            <a:extLst>
              <a:ext uri="{FF2B5EF4-FFF2-40B4-BE49-F238E27FC236}">
                <a16:creationId xmlns:a16="http://schemas.microsoft.com/office/drawing/2014/main" id="{8EB4FE33-ACB2-4359-61CD-3E894F726E20}"/>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baseline="0">
                <a:solidFill>
                  <a:schemeClr val="accent2"/>
                </a:solidFill>
                <a:latin typeface="Work Sans" pitchFamily="2" charset="77"/>
              </a:defRPr>
            </a:lvl1pPr>
          </a:lstStyle>
          <a:p>
            <a:r>
              <a:rPr lang="en-GB" noProof="0"/>
              <a:t>Presentation footer</a:t>
            </a:r>
          </a:p>
        </p:txBody>
      </p:sp>
      <p:sp>
        <p:nvSpPr>
          <p:cNvPr id="6" name="Platshållare för bildnummer 5">
            <a:extLst>
              <a:ext uri="{FF2B5EF4-FFF2-40B4-BE49-F238E27FC236}">
                <a16:creationId xmlns:a16="http://schemas.microsoft.com/office/drawing/2014/main" id="{5847F348-31E2-5BEB-84BB-B45A40BF191E}"/>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baseline="0">
                <a:solidFill>
                  <a:schemeClr val="accent2"/>
                </a:solidFill>
                <a:latin typeface="Work Sans" pitchFamily="2" charset="77"/>
              </a:defRPr>
            </a:lvl1pPr>
          </a:lstStyle>
          <a:p>
            <a:fld id="{B716C8F4-20CD-364A-8A8E-DE130115B178}" type="slidenum">
              <a:rPr lang="en-GB" noProof="0" smtClean="0"/>
              <a:pPr/>
              <a:t>‹#›</a:t>
            </a:fld>
            <a:endParaRPr lang="en-GB" noProof="0"/>
          </a:p>
        </p:txBody>
      </p:sp>
      <p:pic>
        <p:nvPicPr>
          <p:cNvPr id="8" name="Bildobjekt 7">
            <a:extLst>
              <a:ext uri="{FF2B5EF4-FFF2-40B4-BE49-F238E27FC236}">
                <a16:creationId xmlns:a16="http://schemas.microsoft.com/office/drawing/2014/main" id="{BF9B40D9-3FDF-80C1-89DD-E8B6DE0D8258}"/>
              </a:ext>
            </a:extLst>
          </p:cNvPr>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0838284" y="5633192"/>
            <a:ext cx="838515" cy="797194"/>
          </a:xfrm>
          <a:prstGeom prst="rect">
            <a:avLst/>
          </a:prstGeom>
        </p:spPr>
      </p:pic>
    </p:spTree>
    <p:extLst>
      <p:ext uri="{BB962C8B-B14F-4D97-AF65-F5344CB8AC3E}">
        <p14:creationId xmlns:p14="http://schemas.microsoft.com/office/powerpoint/2010/main" val="2680173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p:titleStyle>
    <p:body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YADengUU/Data_Lab_202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YADengUU/Data_Lab_2025"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uppmax.uu.se/getting_started/login_rackham/" TargetMode="External"/><Relationship Id="rId2" Type="http://schemas.openxmlformats.org/officeDocument/2006/relationships/hyperlink" Target="https://rackham-gui.uppmax.uu.se/" TargetMode="External"/><Relationship Id="rId1" Type="http://schemas.openxmlformats.org/officeDocument/2006/relationships/slideLayout" Target="../slideLayouts/slideLayout2.xml"/><Relationship Id="rId4" Type="http://schemas.openxmlformats.org/officeDocument/2006/relationships/hyperlink" Target="https://docs.uppmax.uu.se/cluster_guides/snow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226D-1E72-D69A-6B18-1AEE63E34B7E}"/>
              </a:ext>
            </a:extLst>
          </p:cNvPr>
          <p:cNvSpPr>
            <a:spLocks noGrp="1"/>
          </p:cNvSpPr>
          <p:nvPr>
            <p:ph type="ctrTitle"/>
          </p:nvPr>
        </p:nvSpPr>
        <p:spPr/>
        <p:txBody>
          <a:bodyPr/>
          <a:lstStyle/>
          <a:p>
            <a:r>
              <a:rPr lang="en-US" dirty="0"/>
              <a:t>Data Lab 2025</a:t>
            </a:r>
          </a:p>
        </p:txBody>
      </p:sp>
      <p:sp>
        <p:nvSpPr>
          <p:cNvPr id="3" name="Subtitle 2">
            <a:extLst>
              <a:ext uri="{FF2B5EF4-FFF2-40B4-BE49-F238E27FC236}">
                <a16:creationId xmlns:a16="http://schemas.microsoft.com/office/drawing/2014/main" id="{6784BDB9-1693-4503-2476-C3A65909C892}"/>
              </a:ext>
            </a:extLst>
          </p:cNvPr>
          <p:cNvSpPr>
            <a:spLocks noGrp="1"/>
          </p:cNvSpPr>
          <p:nvPr>
            <p:ph type="subTitle" idx="1"/>
          </p:nvPr>
        </p:nvSpPr>
        <p:spPr/>
        <p:txBody>
          <a:bodyPr/>
          <a:lstStyle/>
          <a:p>
            <a:r>
              <a:rPr lang="en-US" dirty="0"/>
              <a:t>QC in PLINK2 | GWAS | Meta-Analysis</a:t>
            </a:r>
          </a:p>
        </p:txBody>
      </p:sp>
    </p:spTree>
    <p:extLst>
      <p:ext uri="{BB962C8B-B14F-4D97-AF65-F5344CB8AC3E}">
        <p14:creationId xmlns:p14="http://schemas.microsoft.com/office/powerpoint/2010/main" val="2611293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BA703-B894-6941-A202-07C529B6E02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65B8994-12C4-468B-AFD4-E4C9E3FFE8A5}"/>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QC in PLINK/PLINK2</a:t>
            </a:r>
          </a:p>
        </p:txBody>
      </p:sp>
      <p:sp>
        <p:nvSpPr>
          <p:cNvPr id="7" name="Title 1">
            <a:extLst>
              <a:ext uri="{FF2B5EF4-FFF2-40B4-BE49-F238E27FC236}">
                <a16:creationId xmlns:a16="http://schemas.microsoft.com/office/drawing/2014/main" id="{BC05C892-7B95-4CFC-A86F-E595E6895CEE}"/>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Quality control (QC) cont.</a:t>
            </a:r>
          </a:p>
        </p:txBody>
      </p:sp>
      <p:sp>
        <p:nvSpPr>
          <p:cNvPr id="8" name="Content Placeholder 2">
            <a:extLst>
              <a:ext uri="{FF2B5EF4-FFF2-40B4-BE49-F238E27FC236}">
                <a16:creationId xmlns:a16="http://schemas.microsoft.com/office/drawing/2014/main" id="{3E289757-0A59-08BF-41AF-A4841BA561B2}"/>
              </a:ext>
            </a:extLst>
          </p:cNvPr>
          <p:cNvSpPr>
            <a:spLocks noGrp="1"/>
          </p:cNvSpPr>
          <p:nvPr>
            <p:ph sz="quarter" idx="13"/>
          </p:nvPr>
        </p:nvSpPr>
        <p:spPr>
          <a:xfrm>
            <a:off x="968519" y="2223223"/>
            <a:ext cx="9857434" cy="4244974"/>
          </a:xfrm>
        </p:spPr>
        <p:txBody>
          <a:bodyPr/>
          <a:lstStyle/>
          <a:p>
            <a:r>
              <a:rPr lang="en-US" dirty="0"/>
              <a:t>QC criteria (cont.)</a:t>
            </a:r>
          </a:p>
          <a:p>
            <a:pPr lvl="1"/>
            <a:r>
              <a:rPr lang="en-US" dirty="0"/>
              <a:t>Minor allele frequency (MAF)</a:t>
            </a:r>
          </a:p>
          <a:p>
            <a:pPr lvl="2"/>
            <a:r>
              <a:rPr lang="en-US" dirty="0"/>
              <a:t>--</a:t>
            </a:r>
            <a:r>
              <a:rPr lang="en-US" dirty="0" err="1"/>
              <a:t>maf</a:t>
            </a:r>
            <a:r>
              <a:rPr lang="en-US" dirty="0"/>
              <a:t> [minimum </a:t>
            </a:r>
            <a:r>
              <a:rPr lang="en-US" dirty="0" err="1"/>
              <a:t>freq</a:t>
            </a:r>
            <a:r>
              <a:rPr lang="en-US" dirty="0"/>
              <a:t>]: filters out variants with allele frequency </a:t>
            </a:r>
            <a:r>
              <a:rPr lang="en-US" u="sng" dirty="0"/>
              <a:t>below</a:t>
            </a:r>
            <a:r>
              <a:rPr lang="en-US" dirty="0"/>
              <a:t> the threshold</a:t>
            </a:r>
          </a:p>
          <a:p>
            <a:pPr lvl="2"/>
            <a:r>
              <a:rPr lang="en-US" dirty="0"/>
              <a:t>MAF</a:t>
            </a:r>
            <a:r>
              <a:rPr lang="en-SE" dirty="0"/>
              <a:t>≥0.05 Common variants, for large GWAS, well-powered studies, sample size ~5000+</a:t>
            </a:r>
          </a:p>
          <a:p>
            <a:pPr lvl="2"/>
            <a:r>
              <a:rPr lang="en-SE" dirty="0"/>
              <a:t>MAF≥0.01 Low frequency variants, for mixed GWAS, disease risk analyses, sample size ~10,000+</a:t>
            </a:r>
          </a:p>
          <a:p>
            <a:pPr lvl="2"/>
            <a:r>
              <a:rPr lang="en-SE" dirty="0"/>
              <a:t>MAF≥0.001 Rare variants, for sequencing studies, burden tests, sample size ~100,000+</a:t>
            </a:r>
          </a:p>
          <a:p>
            <a:pPr lvl="2"/>
            <a:r>
              <a:rPr lang="en-US" b="1" dirty="0">
                <a:solidFill>
                  <a:srgbClr val="C00000"/>
                </a:solidFill>
                <a:latin typeface="American Typewriter" panose="02090604020004020304" pitchFamily="18" charset="77"/>
              </a:rPr>
              <a:t>--</a:t>
            </a:r>
            <a:r>
              <a:rPr lang="en-US" b="1" dirty="0" err="1">
                <a:solidFill>
                  <a:srgbClr val="C00000"/>
                </a:solidFill>
                <a:latin typeface="American Typewriter" panose="02090604020004020304" pitchFamily="18" charset="77"/>
              </a:rPr>
              <a:t>maf</a:t>
            </a:r>
            <a:r>
              <a:rPr lang="en-US" b="1" dirty="0">
                <a:solidFill>
                  <a:srgbClr val="C00000"/>
                </a:solidFill>
                <a:latin typeface="American Typewriter" panose="02090604020004020304" pitchFamily="18" charset="77"/>
              </a:rPr>
              <a:t> 0.05 </a:t>
            </a:r>
            <a:endParaRPr lang="en-US" dirty="0"/>
          </a:p>
          <a:p>
            <a:pPr lvl="1"/>
            <a:r>
              <a:rPr lang="en-US" dirty="0"/>
              <a:t>Hardy-Weinberg equilibrium (HWE)</a:t>
            </a:r>
          </a:p>
          <a:p>
            <a:pPr lvl="2"/>
            <a:r>
              <a:rPr lang="en-US" dirty="0"/>
              <a:t>--</a:t>
            </a:r>
            <a:r>
              <a:rPr lang="en-US" dirty="0" err="1"/>
              <a:t>hwe</a:t>
            </a:r>
            <a:r>
              <a:rPr lang="en-US" dirty="0"/>
              <a:t> [p]: filters out variants which have HWE exact test p-value </a:t>
            </a:r>
            <a:r>
              <a:rPr lang="en-US" u="sng" dirty="0"/>
              <a:t>below</a:t>
            </a:r>
            <a:r>
              <a:rPr lang="en-US" dirty="0"/>
              <a:t> the threshold</a:t>
            </a:r>
          </a:p>
          <a:p>
            <a:pPr lvl="2"/>
            <a:r>
              <a:rPr lang="en-US" dirty="0">
                <a:solidFill>
                  <a:srgbClr val="C00000"/>
                </a:solidFill>
                <a:latin typeface="American Typewriter" panose="02090604020004020304" pitchFamily="18" charset="77"/>
              </a:rPr>
              <a:t>--</a:t>
            </a:r>
            <a:r>
              <a:rPr lang="en-US" dirty="0" err="1">
                <a:solidFill>
                  <a:srgbClr val="C00000"/>
                </a:solidFill>
                <a:latin typeface="American Typewriter" panose="02090604020004020304" pitchFamily="18" charset="77"/>
              </a:rPr>
              <a:t>hwe</a:t>
            </a:r>
            <a:r>
              <a:rPr lang="en-US" dirty="0">
                <a:solidFill>
                  <a:srgbClr val="C00000"/>
                </a:solidFill>
                <a:latin typeface="American Typewriter" panose="02090604020004020304" pitchFamily="18" charset="77"/>
              </a:rPr>
              <a:t> 1e-4</a:t>
            </a:r>
            <a:r>
              <a:rPr lang="en-US" dirty="0"/>
              <a:t>; </a:t>
            </a:r>
            <a:r>
              <a:rPr lang="en-US" dirty="0">
                <a:solidFill>
                  <a:srgbClr val="C00000"/>
                </a:solidFill>
                <a:latin typeface="American Typewriter" panose="02090604020004020304" pitchFamily="18" charset="77"/>
              </a:rPr>
              <a:t>--</a:t>
            </a:r>
            <a:r>
              <a:rPr lang="en-US" dirty="0" err="1">
                <a:solidFill>
                  <a:srgbClr val="C00000"/>
                </a:solidFill>
                <a:latin typeface="American Typewriter" panose="02090604020004020304" pitchFamily="18" charset="77"/>
              </a:rPr>
              <a:t>hwe</a:t>
            </a:r>
            <a:r>
              <a:rPr lang="en-US" dirty="0">
                <a:solidFill>
                  <a:srgbClr val="C00000"/>
                </a:solidFill>
                <a:latin typeface="American Typewriter" panose="02090604020004020304" pitchFamily="18" charset="77"/>
              </a:rPr>
              <a:t> 0.0001</a:t>
            </a:r>
          </a:p>
        </p:txBody>
      </p:sp>
    </p:spTree>
    <p:extLst>
      <p:ext uri="{BB962C8B-B14F-4D97-AF65-F5344CB8AC3E}">
        <p14:creationId xmlns:p14="http://schemas.microsoft.com/office/powerpoint/2010/main" val="4110634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9FB04-EA87-3797-6432-15DBD60C0C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CC35F00-C884-4694-A0F0-D8C01A69B061}"/>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QC in PLINK/PLINK2</a:t>
            </a:r>
          </a:p>
        </p:txBody>
      </p:sp>
      <p:sp>
        <p:nvSpPr>
          <p:cNvPr id="7" name="Title 1">
            <a:extLst>
              <a:ext uri="{FF2B5EF4-FFF2-40B4-BE49-F238E27FC236}">
                <a16:creationId xmlns:a16="http://schemas.microsoft.com/office/drawing/2014/main" id="{21D3B8F8-EEFC-BC67-E213-3E5F6393B883}"/>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Additional steps for raw datasets</a:t>
            </a:r>
          </a:p>
        </p:txBody>
      </p:sp>
      <p:pic>
        <p:nvPicPr>
          <p:cNvPr id="3" name="Picture 2" descr="A graph of a number of missing genotypes&#10;&#10;AI-generated content may be incorrect.">
            <a:extLst>
              <a:ext uri="{FF2B5EF4-FFF2-40B4-BE49-F238E27FC236}">
                <a16:creationId xmlns:a16="http://schemas.microsoft.com/office/drawing/2014/main" id="{81C89329-078F-5448-2336-07D511443E66}"/>
              </a:ext>
            </a:extLst>
          </p:cNvPr>
          <p:cNvPicPr>
            <a:picLocks noChangeAspect="1"/>
          </p:cNvPicPr>
          <p:nvPr/>
        </p:nvPicPr>
        <p:blipFill>
          <a:blip r:embed="rId2"/>
          <a:stretch>
            <a:fillRect/>
          </a:stretch>
        </p:blipFill>
        <p:spPr>
          <a:xfrm>
            <a:off x="7450281" y="3709556"/>
            <a:ext cx="3242530" cy="2808615"/>
          </a:xfrm>
          <a:prstGeom prst="rect">
            <a:avLst/>
          </a:prstGeom>
        </p:spPr>
      </p:pic>
      <p:sp>
        <p:nvSpPr>
          <p:cNvPr id="5" name="Rectangle 4">
            <a:extLst>
              <a:ext uri="{FF2B5EF4-FFF2-40B4-BE49-F238E27FC236}">
                <a16:creationId xmlns:a16="http://schemas.microsoft.com/office/drawing/2014/main" id="{6E93C2A8-3C06-A112-0124-B1C56F360266}"/>
              </a:ext>
            </a:extLst>
          </p:cNvPr>
          <p:cNvSpPr/>
          <p:nvPr/>
        </p:nvSpPr>
        <p:spPr>
          <a:xfrm>
            <a:off x="4509656" y="6296891"/>
            <a:ext cx="3896590" cy="4290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lumMod val="85000"/>
                    <a:lumOff val="15000"/>
                  </a:schemeClr>
                </a:solidFill>
              </a:rPr>
              <a:t>Anderson et al. 2010, Nature Protocols 5: 1564-73</a:t>
            </a:r>
          </a:p>
        </p:txBody>
      </p:sp>
      <p:sp>
        <p:nvSpPr>
          <p:cNvPr id="8" name="Content Placeholder 2">
            <a:extLst>
              <a:ext uri="{FF2B5EF4-FFF2-40B4-BE49-F238E27FC236}">
                <a16:creationId xmlns:a16="http://schemas.microsoft.com/office/drawing/2014/main" id="{8B6FB445-AB0C-68BC-3905-91C8E9F92545}"/>
              </a:ext>
            </a:extLst>
          </p:cNvPr>
          <p:cNvSpPr>
            <a:spLocks noGrp="1"/>
          </p:cNvSpPr>
          <p:nvPr>
            <p:ph sz="quarter" idx="13"/>
          </p:nvPr>
        </p:nvSpPr>
        <p:spPr>
          <a:xfrm>
            <a:off x="968519" y="1893185"/>
            <a:ext cx="9857434" cy="4510087"/>
          </a:xfrm>
        </p:spPr>
        <p:txBody>
          <a:bodyPr/>
          <a:lstStyle/>
          <a:p>
            <a:r>
              <a:rPr lang="en-US" dirty="0"/>
              <a:t>“Inbreeding”</a:t>
            </a:r>
          </a:p>
          <a:p>
            <a:pPr lvl="1"/>
            <a:r>
              <a:rPr lang="en-US" dirty="0"/>
              <a:t>--het</a:t>
            </a:r>
          </a:p>
          <a:p>
            <a:pPr lvl="1"/>
            <a:r>
              <a:rPr lang="en-US" dirty="0"/>
              <a:t>Computes observed and expected homozygous/heterozygous genotype counts for each sample, reports method-of-moments F coefficient estimates</a:t>
            </a:r>
          </a:p>
          <a:p>
            <a:pPr lvl="2"/>
            <a:r>
              <a:rPr lang="en-US" dirty="0"/>
              <a:t>1-(&lt;observed het. count&gt; / &lt;expected het. count&gt;)</a:t>
            </a:r>
          </a:p>
          <a:p>
            <a:pPr lvl="2"/>
            <a:r>
              <a:rPr lang="en-US" dirty="0"/>
              <a:t>Low degree of heterozygosity is a sign of bad genotyping</a:t>
            </a:r>
          </a:p>
          <a:p>
            <a:r>
              <a:rPr lang="en-US" dirty="0"/>
              <a:t>Sex imputation</a:t>
            </a:r>
          </a:p>
          <a:p>
            <a:pPr lvl="1"/>
            <a:r>
              <a:rPr lang="en-US" dirty="0"/>
              <a:t>--check-sex</a:t>
            </a:r>
          </a:p>
          <a:p>
            <a:pPr lvl="1"/>
            <a:r>
              <a:rPr lang="en-US" dirty="0"/>
              <a:t>Checks if sex assignments corresponds to Chr X genotypes</a:t>
            </a:r>
          </a:p>
          <a:p>
            <a:pPr lvl="1"/>
            <a:r>
              <a:rPr lang="en-US" dirty="0"/>
              <a:t>Genetic males cannot be heterozygous</a:t>
            </a:r>
          </a:p>
          <a:p>
            <a:r>
              <a:rPr lang="en-US" dirty="0"/>
              <a:t>Duplicate variants</a:t>
            </a:r>
          </a:p>
          <a:p>
            <a:pPr lvl="1"/>
            <a:r>
              <a:rPr lang="en-US" dirty="0"/>
              <a:t>--rm-dup </a:t>
            </a:r>
          </a:p>
          <a:p>
            <a:pPr lvl="1"/>
            <a:r>
              <a:rPr lang="en-US" dirty="0"/>
              <a:t>removes all but one instance of each duplicated-ID variant</a:t>
            </a:r>
          </a:p>
          <a:p>
            <a:r>
              <a:rPr lang="en-US" dirty="0"/>
              <a:t>Duplicated or related individuals</a:t>
            </a:r>
          </a:p>
          <a:p>
            <a:pPr lvl="1"/>
            <a:r>
              <a:rPr lang="en-US" dirty="0"/>
              <a:t>--make-king: KING-robust kinship estimator</a:t>
            </a:r>
          </a:p>
          <a:p>
            <a:pPr lvl="1"/>
            <a:r>
              <a:rPr lang="en-US" dirty="0"/>
              <a:t>Duplicated samples: kinship 0.5</a:t>
            </a:r>
          </a:p>
          <a:p>
            <a:pPr lvl="1"/>
            <a:r>
              <a:rPr lang="en-US" dirty="0"/>
              <a:t>1</a:t>
            </a:r>
            <a:r>
              <a:rPr lang="en-US" baseline="30000" dirty="0"/>
              <a:t>st</a:t>
            </a:r>
            <a:r>
              <a:rPr lang="en-US" dirty="0"/>
              <a:t>-degree: ~0.25; 2</a:t>
            </a:r>
            <a:r>
              <a:rPr lang="en-US" baseline="30000" dirty="0"/>
              <a:t>nd</a:t>
            </a:r>
            <a:r>
              <a:rPr lang="en-US" dirty="0"/>
              <a:t>-degree: ~0.125</a:t>
            </a:r>
          </a:p>
        </p:txBody>
      </p:sp>
    </p:spTree>
    <p:extLst>
      <p:ext uri="{BB962C8B-B14F-4D97-AF65-F5344CB8AC3E}">
        <p14:creationId xmlns:p14="http://schemas.microsoft.com/office/powerpoint/2010/main" val="95281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A9544-B54D-18E4-E4B9-CA80EAB41E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FC362C2-4894-A1AA-9D8E-C7B9D5A4C39E}"/>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QC in PLINK/PLINK2</a:t>
            </a:r>
          </a:p>
        </p:txBody>
      </p:sp>
      <p:sp>
        <p:nvSpPr>
          <p:cNvPr id="7" name="Title 1">
            <a:extLst>
              <a:ext uri="{FF2B5EF4-FFF2-40B4-BE49-F238E27FC236}">
                <a16:creationId xmlns:a16="http://schemas.microsoft.com/office/drawing/2014/main" id="{0469FF3D-A78E-B290-98C2-3116D96B29F3}"/>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Additional steps for raw datasets</a:t>
            </a:r>
          </a:p>
        </p:txBody>
      </p:sp>
      <p:sp>
        <p:nvSpPr>
          <p:cNvPr id="5" name="Rectangle 4">
            <a:extLst>
              <a:ext uri="{FF2B5EF4-FFF2-40B4-BE49-F238E27FC236}">
                <a16:creationId xmlns:a16="http://schemas.microsoft.com/office/drawing/2014/main" id="{0F7F78B2-5B10-C4FB-83C4-4AFCF4930208}"/>
              </a:ext>
            </a:extLst>
          </p:cNvPr>
          <p:cNvSpPr/>
          <p:nvPr/>
        </p:nvSpPr>
        <p:spPr>
          <a:xfrm>
            <a:off x="3657600" y="6296891"/>
            <a:ext cx="5278582" cy="4290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lumMod val="85000"/>
                    <a:lumOff val="15000"/>
                  </a:schemeClr>
                </a:solidFill>
              </a:rPr>
              <a:t>Privé</a:t>
            </a:r>
            <a:r>
              <a:rPr lang="en-US" sz="1000" dirty="0">
                <a:solidFill>
                  <a:schemeClr val="tx1">
                    <a:lumMod val="85000"/>
                    <a:lumOff val="15000"/>
                  </a:schemeClr>
                </a:solidFill>
              </a:rPr>
              <a:t> et al. 2022, The American Journal of  Human Genetics 109: 12-23</a:t>
            </a:r>
          </a:p>
        </p:txBody>
      </p:sp>
      <p:sp>
        <p:nvSpPr>
          <p:cNvPr id="8" name="Content Placeholder 2">
            <a:extLst>
              <a:ext uri="{FF2B5EF4-FFF2-40B4-BE49-F238E27FC236}">
                <a16:creationId xmlns:a16="http://schemas.microsoft.com/office/drawing/2014/main" id="{73688C88-1FB4-D580-F9FB-B70EC1F54DF4}"/>
              </a:ext>
            </a:extLst>
          </p:cNvPr>
          <p:cNvSpPr>
            <a:spLocks noGrp="1"/>
          </p:cNvSpPr>
          <p:nvPr>
            <p:ph sz="quarter" idx="13"/>
          </p:nvPr>
        </p:nvSpPr>
        <p:spPr>
          <a:xfrm>
            <a:off x="968519" y="1893185"/>
            <a:ext cx="9857434" cy="4510087"/>
          </a:xfrm>
        </p:spPr>
        <p:txBody>
          <a:bodyPr/>
          <a:lstStyle/>
          <a:p>
            <a:r>
              <a:rPr lang="en-US" dirty="0"/>
              <a:t>Divergent ancestry</a:t>
            </a:r>
          </a:p>
          <a:p>
            <a:pPr lvl="1"/>
            <a:r>
              <a:rPr lang="en-US" dirty="0"/>
              <a:t>Check principal components (PCs); --</a:t>
            </a:r>
            <a:r>
              <a:rPr lang="en-US" dirty="0" err="1"/>
              <a:t>pca</a:t>
            </a:r>
            <a:endParaRPr lang="en-US" dirty="0"/>
          </a:p>
          <a:p>
            <a:pPr lvl="1"/>
            <a:r>
              <a:rPr lang="en-US" dirty="0"/>
              <a:t>E.g. in UK Biobank</a:t>
            </a:r>
          </a:p>
        </p:txBody>
      </p:sp>
      <p:pic>
        <p:nvPicPr>
          <p:cNvPr id="6" name="Picture 5" descr="A group of colored dots&#10;&#10;AI-generated content may be incorrect.">
            <a:extLst>
              <a:ext uri="{FF2B5EF4-FFF2-40B4-BE49-F238E27FC236}">
                <a16:creationId xmlns:a16="http://schemas.microsoft.com/office/drawing/2014/main" id="{6E03DA45-9533-92BF-9346-C5721BB16B39}"/>
              </a:ext>
            </a:extLst>
          </p:cNvPr>
          <p:cNvPicPr>
            <a:picLocks noChangeAspect="1"/>
          </p:cNvPicPr>
          <p:nvPr/>
        </p:nvPicPr>
        <p:blipFill>
          <a:blip r:embed="rId2"/>
          <a:stretch>
            <a:fillRect/>
          </a:stretch>
        </p:blipFill>
        <p:spPr>
          <a:xfrm>
            <a:off x="3963775" y="2845720"/>
            <a:ext cx="4729953" cy="3451171"/>
          </a:xfrm>
          <a:prstGeom prst="rect">
            <a:avLst/>
          </a:prstGeom>
        </p:spPr>
      </p:pic>
    </p:spTree>
    <p:extLst>
      <p:ext uri="{BB962C8B-B14F-4D97-AF65-F5344CB8AC3E}">
        <p14:creationId xmlns:p14="http://schemas.microsoft.com/office/powerpoint/2010/main" val="32211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307E0-6105-AC55-62A5-19B21E55BF8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177F73C-D2B2-E9C1-FE39-2AA0A1EED9BB}"/>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QC in PLINK/PLINK2</a:t>
            </a:r>
          </a:p>
        </p:txBody>
      </p:sp>
      <p:sp>
        <p:nvSpPr>
          <p:cNvPr id="7" name="Title 1">
            <a:extLst>
              <a:ext uri="{FF2B5EF4-FFF2-40B4-BE49-F238E27FC236}">
                <a16:creationId xmlns:a16="http://schemas.microsoft.com/office/drawing/2014/main" id="{5C94A342-6C11-98FA-9A40-F0674AE1B764}"/>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Other useful commands</a:t>
            </a:r>
          </a:p>
        </p:txBody>
      </p:sp>
      <p:sp>
        <p:nvSpPr>
          <p:cNvPr id="8" name="Content Placeholder 2">
            <a:extLst>
              <a:ext uri="{FF2B5EF4-FFF2-40B4-BE49-F238E27FC236}">
                <a16:creationId xmlns:a16="http://schemas.microsoft.com/office/drawing/2014/main" id="{BD4F6C91-DD34-4B89-F7D8-AE4D3CFEEC8F}"/>
              </a:ext>
            </a:extLst>
          </p:cNvPr>
          <p:cNvSpPr>
            <a:spLocks noGrp="1"/>
          </p:cNvSpPr>
          <p:nvPr>
            <p:ph sz="quarter" idx="13"/>
          </p:nvPr>
        </p:nvSpPr>
        <p:spPr>
          <a:xfrm>
            <a:off x="968519" y="1893185"/>
            <a:ext cx="9857434" cy="4510087"/>
          </a:xfrm>
        </p:spPr>
        <p:txBody>
          <a:bodyPr/>
          <a:lstStyle/>
          <a:p>
            <a:r>
              <a:rPr lang="en-US" dirty="0"/>
              <a:t>--extract &lt;one-column text-file containing the SNP IDs with specific interest&gt;</a:t>
            </a:r>
          </a:p>
          <a:p>
            <a:r>
              <a:rPr lang="en-US" dirty="0"/>
              <a:t>--keep &lt;text-file containing individual IDs to be tested&gt;</a:t>
            </a:r>
          </a:p>
          <a:p>
            <a:pPr lvl="1"/>
            <a:r>
              <a:rPr lang="en-US" dirty="0"/>
              <a:t>First line: #FID #IID; tab-delimited format</a:t>
            </a:r>
          </a:p>
          <a:p>
            <a:r>
              <a:rPr lang="en-US" dirty="0"/>
              <a:t>--export: creates new </a:t>
            </a:r>
            <a:r>
              <a:rPr lang="en-US" dirty="0" err="1"/>
              <a:t>fileset</a:t>
            </a:r>
            <a:r>
              <a:rPr lang="en-US" dirty="0"/>
              <a:t>, after sample/variant filters have been applied, in the formats such as:</a:t>
            </a:r>
          </a:p>
          <a:p>
            <a:pPr lvl="1"/>
            <a:r>
              <a:rPr lang="en-US" dirty="0"/>
              <a:t>A: [--export A] Sample-major additive (0/1/2) coding, suitable for loading from R. By default, REF alleles are now counted. </a:t>
            </a:r>
          </a:p>
          <a:p>
            <a:pPr lvl="2"/>
            <a:r>
              <a:rPr lang="en-US" dirty="0"/>
              <a:t>This can be adjusted with --export-allele &lt;one-column file with A1 specified&gt;</a:t>
            </a:r>
          </a:p>
          <a:p>
            <a:pPr lvl="1"/>
            <a:r>
              <a:rPr lang="en-US" dirty="0"/>
              <a:t>AD: sample-major additive (0/1/2) + dominant (het=1/</a:t>
            </a:r>
            <a:r>
              <a:rPr lang="en-US" dirty="0" err="1"/>
              <a:t>hom</a:t>
            </a:r>
            <a:r>
              <a:rPr lang="en-US" dirty="0"/>
              <a:t>=0)coding</a:t>
            </a:r>
          </a:p>
          <a:p>
            <a:r>
              <a:rPr lang="en-US" dirty="0"/>
              <a:t>--make-bed: gives binary file of PLINK1 format.</a:t>
            </a:r>
          </a:p>
          <a:p>
            <a:r>
              <a:rPr lang="en-US" dirty="0"/>
              <a:t>In the shell script, you can break lines instead of having everything in one long line as</a:t>
            </a:r>
          </a:p>
          <a:p>
            <a:pPr marL="457200" lvl="1" indent="0">
              <a:buNone/>
            </a:pPr>
            <a:r>
              <a:rPr lang="en-US" dirty="0">
                <a:latin typeface="American Typewriter" panose="02090604020004020304" pitchFamily="18" charset="77"/>
              </a:rPr>
              <a:t>plink2 \</a:t>
            </a:r>
          </a:p>
          <a:p>
            <a:pPr marL="457200" lvl="1" indent="0">
              <a:buNone/>
            </a:pPr>
            <a:r>
              <a:rPr lang="en-US" dirty="0">
                <a:latin typeface="American Typewriter" panose="02090604020004020304" pitchFamily="18" charset="77"/>
              </a:rPr>
              <a:t>  --</a:t>
            </a:r>
            <a:r>
              <a:rPr lang="en-US" dirty="0" err="1">
                <a:latin typeface="American Typewriter" panose="02090604020004020304" pitchFamily="18" charset="77"/>
              </a:rPr>
              <a:t>pfile</a:t>
            </a:r>
            <a:r>
              <a:rPr lang="en-US" dirty="0">
                <a:latin typeface="American Typewriter" panose="02090604020004020304" pitchFamily="18" charset="77"/>
              </a:rPr>
              <a:t> … \</a:t>
            </a:r>
          </a:p>
          <a:p>
            <a:pPr marL="457200" lvl="1" indent="0">
              <a:buNone/>
            </a:pPr>
            <a:r>
              <a:rPr lang="en-US" dirty="0">
                <a:latin typeface="American Typewriter" panose="02090604020004020304" pitchFamily="18" charset="77"/>
              </a:rPr>
              <a:t>  --</a:t>
            </a:r>
            <a:r>
              <a:rPr lang="en-US" dirty="0" err="1">
                <a:latin typeface="American Typewriter" panose="02090604020004020304" pitchFamily="18" charset="77"/>
              </a:rPr>
              <a:t>maf</a:t>
            </a:r>
            <a:r>
              <a:rPr lang="en-US" dirty="0">
                <a:latin typeface="American Typewriter" panose="02090604020004020304" pitchFamily="18" charset="77"/>
              </a:rPr>
              <a:t> … \</a:t>
            </a:r>
          </a:p>
          <a:p>
            <a:pPr marL="457200" lvl="1" indent="0">
              <a:buNone/>
            </a:pPr>
            <a:r>
              <a:rPr lang="en-US" dirty="0">
                <a:latin typeface="American Typewriter" panose="02090604020004020304" pitchFamily="18" charset="77"/>
              </a:rPr>
              <a:t>  --out … \</a:t>
            </a:r>
          </a:p>
        </p:txBody>
      </p:sp>
    </p:spTree>
    <p:extLst>
      <p:ext uri="{BB962C8B-B14F-4D97-AF65-F5344CB8AC3E}">
        <p14:creationId xmlns:p14="http://schemas.microsoft.com/office/powerpoint/2010/main" val="176141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F40EB-785A-95DA-6A44-1A2CE0B02A0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BCD7F0C-587B-099E-0511-64E6C179B861}"/>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QC in PLINK/PLINK2</a:t>
            </a:r>
          </a:p>
        </p:txBody>
      </p:sp>
      <p:sp>
        <p:nvSpPr>
          <p:cNvPr id="7" name="Title 1">
            <a:extLst>
              <a:ext uri="{FF2B5EF4-FFF2-40B4-BE49-F238E27FC236}">
                <a16:creationId xmlns:a16="http://schemas.microsoft.com/office/drawing/2014/main" id="{032982B3-05F7-3823-587A-D30EF250833C}"/>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Instructions for the lab:</a:t>
            </a:r>
          </a:p>
        </p:txBody>
      </p:sp>
      <p:sp>
        <p:nvSpPr>
          <p:cNvPr id="6" name="TextBox 5">
            <a:extLst>
              <a:ext uri="{FF2B5EF4-FFF2-40B4-BE49-F238E27FC236}">
                <a16:creationId xmlns:a16="http://schemas.microsoft.com/office/drawing/2014/main" id="{65C80D3C-F2EC-71B0-6326-E7726BB8C9CB}"/>
              </a:ext>
            </a:extLst>
          </p:cNvPr>
          <p:cNvSpPr txBox="1"/>
          <p:nvPr/>
        </p:nvSpPr>
        <p:spPr>
          <a:xfrm>
            <a:off x="968519" y="2521747"/>
            <a:ext cx="6122276" cy="646331"/>
          </a:xfrm>
          <a:prstGeom prst="rect">
            <a:avLst/>
          </a:prstGeom>
          <a:noFill/>
        </p:spPr>
        <p:txBody>
          <a:bodyPr wrap="square">
            <a:spAutoFit/>
          </a:bodyPr>
          <a:lstStyle/>
          <a:p>
            <a:r>
              <a:rPr lang="en-US" dirty="0">
                <a:solidFill>
                  <a:srgbClr val="0070C0"/>
                </a:solidFill>
                <a:hlinkClick r:id="rId2">
                  <a:extLst>
                    <a:ext uri="{A12FA001-AC4F-418D-AE19-62706E023703}">
                      <ahyp:hlinkClr xmlns:ahyp="http://schemas.microsoft.com/office/drawing/2018/hyperlinkcolor" val="tx"/>
                    </a:ext>
                  </a:extLst>
                </a:hlinkClick>
              </a:rPr>
              <a:t>https://github.com/YADengUU/Data_Lab_2025</a:t>
            </a:r>
            <a:endParaRPr lang="en-US" dirty="0">
              <a:solidFill>
                <a:srgbClr val="0070C0"/>
              </a:solidFill>
            </a:endParaRPr>
          </a:p>
          <a:p>
            <a:endParaRPr lang="en-US" dirty="0">
              <a:solidFill>
                <a:srgbClr val="0070C0"/>
              </a:solidFill>
            </a:endParaRPr>
          </a:p>
        </p:txBody>
      </p:sp>
    </p:spTree>
    <p:extLst>
      <p:ext uri="{BB962C8B-B14F-4D97-AF65-F5344CB8AC3E}">
        <p14:creationId xmlns:p14="http://schemas.microsoft.com/office/powerpoint/2010/main" val="241884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62B0F-080A-1A14-1420-E064D3A1D8C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AC7346-CC52-4BC4-0BB9-651154EE5F16}"/>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1 </a:t>
            </a:r>
            <a:r>
              <a:rPr lang="en-US" dirty="0" err="1">
                <a:solidFill>
                  <a:schemeClr val="tx1">
                    <a:lumMod val="95000"/>
                    <a:lumOff val="5000"/>
                  </a:schemeClr>
                </a:solidFill>
              </a:rPr>
              <a:t>apr</a:t>
            </a:r>
            <a:r>
              <a:rPr lang="en-US" dirty="0">
                <a:solidFill>
                  <a:schemeClr val="tx1">
                    <a:lumMod val="95000"/>
                    <a:lumOff val="5000"/>
                  </a:schemeClr>
                </a:solidFill>
              </a:rPr>
              <a:t> 2025 | Lab 2 – GWAS with PLINK2</a:t>
            </a:r>
          </a:p>
        </p:txBody>
      </p:sp>
      <p:sp>
        <p:nvSpPr>
          <p:cNvPr id="7" name="Title 1">
            <a:extLst>
              <a:ext uri="{FF2B5EF4-FFF2-40B4-BE49-F238E27FC236}">
                <a16:creationId xmlns:a16="http://schemas.microsoft.com/office/drawing/2014/main" id="{47E47CBC-5A97-4B78-9B24-61AA82C761E3}"/>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Association test</a:t>
            </a:r>
          </a:p>
        </p:txBody>
      </p:sp>
      <p:sp>
        <p:nvSpPr>
          <p:cNvPr id="8" name="Content Placeholder 2">
            <a:extLst>
              <a:ext uri="{FF2B5EF4-FFF2-40B4-BE49-F238E27FC236}">
                <a16:creationId xmlns:a16="http://schemas.microsoft.com/office/drawing/2014/main" id="{085F5BF9-6C97-6B37-9C9F-99E279B5F58F}"/>
              </a:ext>
            </a:extLst>
          </p:cNvPr>
          <p:cNvSpPr>
            <a:spLocks noGrp="1"/>
          </p:cNvSpPr>
          <p:nvPr>
            <p:ph sz="quarter" idx="13"/>
          </p:nvPr>
        </p:nvSpPr>
        <p:spPr>
          <a:xfrm>
            <a:off x="968519" y="1893185"/>
            <a:ext cx="9857434" cy="4510087"/>
          </a:xfrm>
        </p:spPr>
        <p:txBody>
          <a:bodyPr/>
          <a:lstStyle/>
          <a:p>
            <a:r>
              <a:rPr lang="en-US" dirty="0"/>
              <a:t>Identify the SNPs associated with HDL levels</a:t>
            </a:r>
            <a:endParaRPr lang="en-US" dirty="0">
              <a:latin typeface="American Typewriter" panose="02090604020004020304" pitchFamily="18" charset="77"/>
            </a:endParaRPr>
          </a:p>
          <a:p>
            <a:r>
              <a:rPr lang="en-US" dirty="0"/>
              <a:t>Input data:</a:t>
            </a:r>
          </a:p>
          <a:p>
            <a:pPr lvl="1"/>
            <a:r>
              <a:rPr lang="en-US" dirty="0"/>
              <a:t>QC-ed Genotype data created in Lab 1</a:t>
            </a:r>
          </a:p>
          <a:p>
            <a:pPr lvl="2"/>
            <a:r>
              <a:rPr lang="en-US" dirty="0"/>
              <a:t>Flags to read files: --</a:t>
            </a:r>
            <a:r>
              <a:rPr lang="en-US" dirty="0" err="1"/>
              <a:t>pfile</a:t>
            </a:r>
            <a:r>
              <a:rPr lang="en-US" dirty="0"/>
              <a:t> (PLINK2); --</a:t>
            </a:r>
            <a:r>
              <a:rPr lang="en-US" dirty="0" err="1"/>
              <a:t>bfile</a:t>
            </a:r>
            <a:r>
              <a:rPr lang="en-US" dirty="0"/>
              <a:t> (PLINK1 binary)</a:t>
            </a:r>
          </a:p>
          <a:p>
            <a:pPr lvl="2"/>
            <a:r>
              <a:rPr lang="en-US" dirty="0"/>
              <a:t>If the 3 files don’t share the same name, specify by </a:t>
            </a:r>
            <a:r>
              <a:rPr lang="en-US" dirty="0" err="1"/>
              <a:t>pgen</a:t>
            </a:r>
            <a:r>
              <a:rPr lang="en-US" dirty="0"/>
              <a:t>/</a:t>
            </a:r>
            <a:r>
              <a:rPr lang="en-US" dirty="0" err="1"/>
              <a:t>psam</a:t>
            </a:r>
            <a:r>
              <a:rPr lang="en-US" dirty="0"/>
              <a:t>/</a:t>
            </a:r>
            <a:r>
              <a:rPr lang="en-US" dirty="0" err="1"/>
              <a:t>pvar</a:t>
            </a:r>
            <a:r>
              <a:rPr lang="en-US" dirty="0"/>
              <a:t>; bed/</a:t>
            </a:r>
            <a:r>
              <a:rPr lang="en-US" dirty="0" err="1"/>
              <a:t>bim</a:t>
            </a:r>
            <a:r>
              <a:rPr lang="en-US" dirty="0"/>
              <a:t>/fam</a:t>
            </a:r>
          </a:p>
          <a:p>
            <a:pPr lvl="1"/>
            <a:r>
              <a:rPr lang="en-US" dirty="0"/>
              <a:t>Phenotype file: </a:t>
            </a:r>
            <a:r>
              <a:rPr lang="en-US" dirty="0" err="1"/>
              <a:t>epihealth_hdl.pheno</a:t>
            </a:r>
            <a:endParaRPr lang="en-US" dirty="0"/>
          </a:p>
          <a:p>
            <a:pPr lvl="1"/>
            <a:r>
              <a:rPr lang="en-US" dirty="0"/>
              <a:t>Covariate file: </a:t>
            </a:r>
            <a:r>
              <a:rPr lang="en-US" dirty="0" err="1"/>
              <a:t>epihealth_pcs.covar</a:t>
            </a:r>
            <a:endParaRPr lang="en-US" dirty="0"/>
          </a:p>
          <a:p>
            <a:pPr lvl="1"/>
            <a:endParaRPr lang="en-US" dirty="0"/>
          </a:p>
        </p:txBody>
      </p:sp>
      <p:pic>
        <p:nvPicPr>
          <p:cNvPr id="3" name="Picture 2" descr="A diagram of a graph&#10;&#10;AI-generated content may be incorrect.">
            <a:extLst>
              <a:ext uri="{FF2B5EF4-FFF2-40B4-BE49-F238E27FC236}">
                <a16:creationId xmlns:a16="http://schemas.microsoft.com/office/drawing/2014/main" id="{B604EB06-1B70-19A1-EB5E-727C1FC4EAF2}"/>
              </a:ext>
            </a:extLst>
          </p:cNvPr>
          <p:cNvPicPr>
            <a:picLocks noChangeAspect="1"/>
          </p:cNvPicPr>
          <p:nvPr/>
        </p:nvPicPr>
        <p:blipFill>
          <a:blip r:embed="rId2"/>
          <a:stretch>
            <a:fillRect/>
          </a:stretch>
        </p:blipFill>
        <p:spPr>
          <a:xfrm>
            <a:off x="1366047" y="4414260"/>
            <a:ext cx="4178968" cy="1766274"/>
          </a:xfrm>
          <a:prstGeom prst="rect">
            <a:avLst/>
          </a:prstGeom>
        </p:spPr>
      </p:pic>
      <p:sp>
        <p:nvSpPr>
          <p:cNvPr id="5" name="TextBox 4">
            <a:extLst>
              <a:ext uri="{FF2B5EF4-FFF2-40B4-BE49-F238E27FC236}">
                <a16:creationId xmlns:a16="http://schemas.microsoft.com/office/drawing/2014/main" id="{EC16E7ED-283D-8F93-BE47-CD0B4DA4111C}"/>
              </a:ext>
            </a:extLst>
          </p:cNvPr>
          <p:cNvSpPr txBox="1"/>
          <p:nvPr/>
        </p:nvSpPr>
        <p:spPr>
          <a:xfrm>
            <a:off x="5705004" y="4343290"/>
            <a:ext cx="4736486" cy="1384995"/>
          </a:xfrm>
          <a:prstGeom prst="rect">
            <a:avLst/>
          </a:prstGeom>
          <a:noFill/>
        </p:spPr>
        <p:txBody>
          <a:bodyPr wrap="square" rtlCol="0">
            <a:spAutoFit/>
          </a:bodyPr>
          <a:lstStyle/>
          <a:p>
            <a:r>
              <a:rPr lang="en-US" sz="1400" dirty="0">
                <a:solidFill>
                  <a:schemeClr val="tx1">
                    <a:lumMod val="65000"/>
                    <a:lumOff val="35000"/>
                  </a:schemeClr>
                </a:solidFill>
              </a:rPr>
              <a:t>Preview the phenotype and covariates to see the names of phenotype and covariates:</a:t>
            </a:r>
          </a:p>
          <a:p>
            <a:r>
              <a:rPr lang="en-US" sz="1400" dirty="0">
                <a:solidFill>
                  <a:schemeClr val="tx1">
                    <a:lumMod val="65000"/>
                    <a:lumOff val="35000"/>
                  </a:schemeClr>
                </a:solidFill>
                <a:latin typeface="American Typewriter" panose="02090604020004020304" pitchFamily="18" charset="77"/>
              </a:rPr>
              <a:t>head ${</a:t>
            </a:r>
            <a:r>
              <a:rPr lang="en-US" sz="1400" dirty="0" err="1">
                <a:solidFill>
                  <a:schemeClr val="tx1">
                    <a:lumMod val="65000"/>
                    <a:lumOff val="35000"/>
                  </a:schemeClr>
                </a:solidFill>
                <a:latin typeface="American Typewriter" panose="02090604020004020304" pitchFamily="18" charset="77"/>
              </a:rPr>
              <a:t>data_loc</a:t>
            </a:r>
            <a:r>
              <a:rPr lang="en-US" sz="1400" dirty="0">
                <a:solidFill>
                  <a:schemeClr val="tx1">
                    <a:lumMod val="65000"/>
                    <a:lumOff val="35000"/>
                  </a:schemeClr>
                </a:solidFill>
                <a:latin typeface="American Typewriter" panose="02090604020004020304" pitchFamily="18" charset="77"/>
              </a:rPr>
              <a:t>}/</a:t>
            </a:r>
            <a:r>
              <a:rPr lang="en-US" sz="1400" dirty="0" err="1">
                <a:solidFill>
                  <a:schemeClr val="tx1">
                    <a:lumMod val="65000"/>
                    <a:lumOff val="35000"/>
                  </a:schemeClr>
                </a:solidFill>
                <a:latin typeface="American Typewriter" panose="02090604020004020304" pitchFamily="18" charset="77"/>
              </a:rPr>
              <a:t>epihealth_hdl.pheno</a:t>
            </a:r>
            <a:r>
              <a:rPr lang="en-US" sz="1400" dirty="0">
                <a:solidFill>
                  <a:schemeClr val="tx1">
                    <a:lumMod val="65000"/>
                    <a:lumOff val="35000"/>
                  </a:schemeClr>
                </a:solidFill>
                <a:latin typeface="American Typewriter" panose="02090604020004020304" pitchFamily="18" charset="77"/>
              </a:rPr>
              <a:t> | column –t</a:t>
            </a:r>
          </a:p>
          <a:p>
            <a:r>
              <a:rPr lang="en-US" sz="1400" dirty="0">
                <a:solidFill>
                  <a:schemeClr val="tx1">
                    <a:lumMod val="65000"/>
                    <a:lumOff val="35000"/>
                  </a:schemeClr>
                </a:solidFill>
              </a:rPr>
              <a:t>Is it a binary or continuous phenotype?</a:t>
            </a:r>
          </a:p>
          <a:p>
            <a:endParaRPr lang="en-US" sz="1400" dirty="0">
              <a:solidFill>
                <a:schemeClr val="tx1">
                  <a:lumMod val="65000"/>
                  <a:lumOff val="35000"/>
                </a:schemeClr>
              </a:solidFill>
            </a:endParaRPr>
          </a:p>
          <a:p>
            <a:r>
              <a:rPr lang="en-US" sz="1400" dirty="0">
                <a:solidFill>
                  <a:schemeClr val="tx1">
                    <a:lumMod val="65000"/>
                    <a:lumOff val="35000"/>
                  </a:schemeClr>
                </a:solidFill>
                <a:latin typeface="American Typewriter" panose="02090604020004020304" pitchFamily="18" charset="77"/>
              </a:rPr>
              <a:t>head ${</a:t>
            </a:r>
            <a:r>
              <a:rPr lang="en-US" sz="1400" dirty="0" err="1">
                <a:solidFill>
                  <a:schemeClr val="tx1">
                    <a:lumMod val="65000"/>
                    <a:lumOff val="35000"/>
                  </a:schemeClr>
                </a:solidFill>
                <a:latin typeface="American Typewriter" panose="02090604020004020304" pitchFamily="18" charset="77"/>
              </a:rPr>
              <a:t>data_loc</a:t>
            </a:r>
            <a:r>
              <a:rPr lang="en-US" sz="1400" dirty="0">
                <a:solidFill>
                  <a:schemeClr val="tx1">
                    <a:lumMod val="65000"/>
                    <a:lumOff val="35000"/>
                  </a:schemeClr>
                </a:solidFill>
                <a:latin typeface="American Typewriter" panose="02090604020004020304" pitchFamily="18" charset="77"/>
              </a:rPr>
              <a:t>}/</a:t>
            </a:r>
            <a:r>
              <a:rPr lang="en-US" sz="1400" dirty="0" err="1">
                <a:solidFill>
                  <a:schemeClr val="tx1">
                    <a:lumMod val="65000"/>
                    <a:lumOff val="35000"/>
                  </a:schemeClr>
                </a:solidFill>
                <a:latin typeface="American Typewriter" panose="02090604020004020304" pitchFamily="18" charset="77"/>
              </a:rPr>
              <a:t>epihealth_pcs.covar</a:t>
            </a:r>
            <a:r>
              <a:rPr lang="en-US" sz="1400" dirty="0">
                <a:solidFill>
                  <a:schemeClr val="tx1">
                    <a:lumMod val="65000"/>
                    <a:lumOff val="35000"/>
                  </a:schemeClr>
                </a:solidFill>
                <a:latin typeface="American Typewriter" panose="02090604020004020304" pitchFamily="18" charset="77"/>
              </a:rPr>
              <a:t> | column –t</a:t>
            </a:r>
          </a:p>
        </p:txBody>
      </p:sp>
    </p:spTree>
    <p:extLst>
      <p:ext uri="{BB962C8B-B14F-4D97-AF65-F5344CB8AC3E}">
        <p14:creationId xmlns:p14="http://schemas.microsoft.com/office/powerpoint/2010/main" val="1535938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6C389-6537-0FA2-511E-755BDFD2B50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E69A01-78D6-1C51-7837-B4E6B26B0DD3}"/>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1 </a:t>
            </a:r>
            <a:r>
              <a:rPr lang="en-US" dirty="0" err="1">
                <a:solidFill>
                  <a:schemeClr val="tx1">
                    <a:lumMod val="95000"/>
                    <a:lumOff val="5000"/>
                  </a:schemeClr>
                </a:solidFill>
              </a:rPr>
              <a:t>apr</a:t>
            </a:r>
            <a:r>
              <a:rPr lang="en-US" dirty="0">
                <a:solidFill>
                  <a:schemeClr val="tx1">
                    <a:lumMod val="95000"/>
                    <a:lumOff val="5000"/>
                  </a:schemeClr>
                </a:solidFill>
              </a:rPr>
              <a:t> 2025 | Lab 2 – GWAS with PLINK2</a:t>
            </a:r>
          </a:p>
        </p:txBody>
      </p:sp>
      <p:sp>
        <p:nvSpPr>
          <p:cNvPr id="7" name="Title 1">
            <a:extLst>
              <a:ext uri="{FF2B5EF4-FFF2-40B4-BE49-F238E27FC236}">
                <a16:creationId xmlns:a16="http://schemas.microsoft.com/office/drawing/2014/main" id="{FE4F4AF8-0AFD-BD60-3D5C-1182CFE86869}"/>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Association test</a:t>
            </a:r>
          </a:p>
        </p:txBody>
      </p:sp>
      <p:sp>
        <p:nvSpPr>
          <p:cNvPr id="8" name="Content Placeholder 2">
            <a:extLst>
              <a:ext uri="{FF2B5EF4-FFF2-40B4-BE49-F238E27FC236}">
                <a16:creationId xmlns:a16="http://schemas.microsoft.com/office/drawing/2014/main" id="{50DE7341-647C-AEA4-FDFA-8E30705AE224}"/>
              </a:ext>
            </a:extLst>
          </p:cNvPr>
          <p:cNvSpPr>
            <a:spLocks noGrp="1"/>
          </p:cNvSpPr>
          <p:nvPr>
            <p:ph sz="quarter" idx="13"/>
          </p:nvPr>
        </p:nvSpPr>
        <p:spPr>
          <a:xfrm>
            <a:off x="968519" y="1893185"/>
            <a:ext cx="9857434" cy="4510087"/>
          </a:xfrm>
        </p:spPr>
        <p:txBody>
          <a:bodyPr/>
          <a:lstStyle/>
          <a:p>
            <a:r>
              <a:rPr lang="en-US" dirty="0"/>
              <a:t>--</a:t>
            </a:r>
            <a:r>
              <a:rPr lang="en-US" dirty="0" err="1"/>
              <a:t>glm</a:t>
            </a:r>
            <a:r>
              <a:rPr lang="en-US" dirty="0"/>
              <a:t> hide-</a:t>
            </a:r>
            <a:r>
              <a:rPr lang="en-US" dirty="0" err="1"/>
              <a:t>covar</a:t>
            </a:r>
            <a:r>
              <a:rPr lang="en-US" dirty="0"/>
              <a:t> cols=+a1freq,+ax,+beta</a:t>
            </a:r>
            <a:endParaRPr lang="en-US" dirty="0">
              <a:latin typeface="American Typewriter" panose="02090604020004020304" pitchFamily="18" charset="77"/>
            </a:endParaRPr>
          </a:p>
          <a:p>
            <a:pPr lvl="1"/>
            <a:r>
              <a:rPr lang="en-US" dirty="0"/>
              <a:t>--</a:t>
            </a:r>
            <a:r>
              <a:rPr lang="en-US" dirty="0" err="1"/>
              <a:t>glm</a:t>
            </a:r>
            <a:r>
              <a:rPr lang="en-US" dirty="0"/>
              <a:t> is the flag to perform association analysis</a:t>
            </a:r>
          </a:p>
          <a:p>
            <a:pPr lvl="1"/>
            <a:r>
              <a:rPr lang="en-US" dirty="0"/>
              <a:t>In the options behind you choose what to show in your results</a:t>
            </a:r>
          </a:p>
          <a:p>
            <a:r>
              <a:rPr lang="en-US" dirty="0"/>
              <a:t>--</a:t>
            </a:r>
            <a:r>
              <a:rPr lang="en-US" dirty="0" err="1"/>
              <a:t>pheno</a:t>
            </a:r>
            <a:r>
              <a:rPr lang="en-US" dirty="0"/>
              <a:t> &lt;phenotype-path&gt;</a:t>
            </a:r>
          </a:p>
          <a:p>
            <a:r>
              <a:rPr lang="en-US" dirty="0"/>
              <a:t>--</a:t>
            </a:r>
            <a:r>
              <a:rPr lang="en-US" dirty="0" err="1"/>
              <a:t>pheno</a:t>
            </a:r>
            <a:r>
              <a:rPr lang="en-US" dirty="0"/>
              <a:t>-name &lt;name-of-phenotype&gt;</a:t>
            </a:r>
          </a:p>
          <a:p>
            <a:r>
              <a:rPr lang="en-US" dirty="0"/>
              <a:t>--</a:t>
            </a:r>
            <a:r>
              <a:rPr lang="en-US" dirty="0" err="1"/>
              <a:t>covar</a:t>
            </a:r>
            <a:r>
              <a:rPr lang="en-US" dirty="0"/>
              <a:t> &lt;covariate-path&gt;</a:t>
            </a:r>
          </a:p>
          <a:p>
            <a:r>
              <a:rPr lang="en-US" dirty="0"/>
              <a:t>--</a:t>
            </a:r>
            <a:r>
              <a:rPr lang="en-US" dirty="0" err="1"/>
              <a:t>covar</a:t>
            </a:r>
            <a:r>
              <a:rPr lang="en-US" dirty="0"/>
              <a:t>-name &lt;list the covariates, separated by a space in between&gt;</a:t>
            </a:r>
          </a:p>
          <a:p>
            <a:r>
              <a:rPr lang="en-US" dirty="0"/>
              <a:t>--out &lt;your customized output name&gt;</a:t>
            </a:r>
          </a:p>
          <a:p>
            <a:r>
              <a:rPr lang="en-US" dirty="0"/>
              <a:t>Altogether</a:t>
            </a:r>
          </a:p>
          <a:p>
            <a:pPr lvl="1"/>
            <a:r>
              <a:rPr lang="en-US" dirty="0"/>
              <a:t>plink2 --</a:t>
            </a:r>
            <a:r>
              <a:rPr lang="en-US" dirty="0" err="1"/>
              <a:t>glm</a:t>
            </a:r>
            <a:r>
              <a:rPr lang="en-US" dirty="0"/>
              <a:t> hide-</a:t>
            </a:r>
            <a:r>
              <a:rPr lang="en-US" dirty="0" err="1"/>
              <a:t>covar</a:t>
            </a:r>
            <a:r>
              <a:rPr lang="en-US" dirty="0"/>
              <a:t> … --</a:t>
            </a:r>
            <a:r>
              <a:rPr lang="en-US" dirty="0" err="1"/>
              <a:t>pfile</a:t>
            </a:r>
            <a:r>
              <a:rPr lang="en-US" dirty="0"/>
              <a:t> … --</a:t>
            </a:r>
            <a:r>
              <a:rPr lang="en-US" dirty="0" err="1"/>
              <a:t>pheno</a:t>
            </a:r>
            <a:r>
              <a:rPr lang="en-US" dirty="0"/>
              <a:t> … --</a:t>
            </a:r>
            <a:r>
              <a:rPr lang="en-US" dirty="0" err="1"/>
              <a:t>pheno</a:t>
            </a:r>
            <a:r>
              <a:rPr lang="en-US" dirty="0"/>
              <a:t>-name … --</a:t>
            </a:r>
            <a:r>
              <a:rPr lang="en-US" dirty="0" err="1"/>
              <a:t>covar</a:t>
            </a:r>
            <a:r>
              <a:rPr lang="en-US" dirty="0"/>
              <a:t> … --</a:t>
            </a:r>
            <a:r>
              <a:rPr lang="en-US" dirty="0" err="1"/>
              <a:t>covar</a:t>
            </a:r>
            <a:r>
              <a:rPr lang="en-US" dirty="0"/>
              <a:t>-name … --out …</a:t>
            </a:r>
          </a:p>
        </p:txBody>
      </p:sp>
      <p:sp>
        <p:nvSpPr>
          <p:cNvPr id="5" name="TextBox 4">
            <a:extLst>
              <a:ext uri="{FF2B5EF4-FFF2-40B4-BE49-F238E27FC236}">
                <a16:creationId xmlns:a16="http://schemas.microsoft.com/office/drawing/2014/main" id="{D816B096-4D37-F42E-B901-AB165C0CE75C}"/>
              </a:ext>
            </a:extLst>
          </p:cNvPr>
          <p:cNvSpPr txBox="1"/>
          <p:nvPr/>
        </p:nvSpPr>
        <p:spPr>
          <a:xfrm>
            <a:off x="968519" y="5051357"/>
            <a:ext cx="6701075" cy="523220"/>
          </a:xfrm>
          <a:prstGeom prst="rect">
            <a:avLst/>
          </a:prstGeom>
          <a:noFill/>
        </p:spPr>
        <p:txBody>
          <a:bodyPr wrap="square" rtlCol="0">
            <a:spAutoFit/>
          </a:bodyPr>
          <a:lstStyle/>
          <a:p>
            <a:r>
              <a:rPr lang="en-US" sz="1400" dirty="0">
                <a:solidFill>
                  <a:schemeClr val="tx1">
                    <a:lumMod val="65000"/>
                    <a:lumOff val="35000"/>
                  </a:schemeClr>
                </a:solidFill>
              </a:rPr>
              <a:t>Trick: you don’t need the separately created genotype data, the QC flags can be included together in the PLINK2 command line</a:t>
            </a:r>
          </a:p>
        </p:txBody>
      </p:sp>
      <p:sp>
        <p:nvSpPr>
          <p:cNvPr id="6" name="TextBox 5">
            <a:extLst>
              <a:ext uri="{FF2B5EF4-FFF2-40B4-BE49-F238E27FC236}">
                <a16:creationId xmlns:a16="http://schemas.microsoft.com/office/drawing/2014/main" id="{F408DA60-68E3-56A1-166E-188B7301B278}"/>
              </a:ext>
            </a:extLst>
          </p:cNvPr>
          <p:cNvSpPr txBox="1"/>
          <p:nvPr/>
        </p:nvSpPr>
        <p:spPr>
          <a:xfrm>
            <a:off x="4137533" y="2755565"/>
            <a:ext cx="5612070" cy="307777"/>
          </a:xfrm>
          <a:prstGeom prst="rect">
            <a:avLst/>
          </a:prstGeom>
          <a:noFill/>
        </p:spPr>
        <p:txBody>
          <a:bodyPr wrap="square" rtlCol="0">
            <a:spAutoFit/>
          </a:bodyPr>
          <a:lstStyle/>
          <a:p>
            <a:r>
              <a:rPr lang="en-US" sz="1400" dirty="0">
                <a:solidFill>
                  <a:srgbClr val="0070C0"/>
                </a:solidFill>
              </a:rPr>
              <a:t>Path = directory/filename</a:t>
            </a:r>
          </a:p>
        </p:txBody>
      </p:sp>
    </p:spTree>
    <p:extLst>
      <p:ext uri="{BB962C8B-B14F-4D97-AF65-F5344CB8AC3E}">
        <p14:creationId xmlns:p14="http://schemas.microsoft.com/office/powerpoint/2010/main" val="296067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13472-0D26-A38C-7887-12A3B5D3C9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5CA2A-1C48-C7CF-763D-975B49A67642}"/>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1 </a:t>
            </a:r>
            <a:r>
              <a:rPr lang="en-US" dirty="0" err="1">
                <a:solidFill>
                  <a:schemeClr val="tx1">
                    <a:lumMod val="95000"/>
                    <a:lumOff val="5000"/>
                  </a:schemeClr>
                </a:solidFill>
              </a:rPr>
              <a:t>apr</a:t>
            </a:r>
            <a:r>
              <a:rPr lang="en-US" dirty="0">
                <a:solidFill>
                  <a:schemeClr val="tx1">
                    <a:lumMod val="95000"/>
                    <a:lumOff val="5000"/>
                  </a:schemeClr>
                </a:solidFill>
              </a:rPr>
              <a:t> 2025 | Lab 2 – GWAS with PLINK2</a:t>
            </a:r>
          </a:p>
        </p:txBody>
      </p:sp>
      <p:sp>
        <p:nvSpPr>
          <p:cNvPr id="7" name="Title 1">
            <a:extLst>
              <a:ext uri="{FF2B5EF4-FFF2-40B4-BE49-F238E27FC236}">
                <a16:creationId xmlns:a16="http://schemas.microsoft.com/office/drawing/2014/main" id="{6E6DA865-F7C1-4190-1892-9D4691A504BB}"/>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Read the results</a:t>
            </a:r>
          </a:p>
        </p:txBody>
      </p:sp>
      <p:sp>
        <p:nvSpPr>
          <p:cNvPr id="8" name="Content Placeholder 2">
            <a:extLst>
              <a:ext uri="{FF2B5EF4-FFF2-40B4-BE49-F238E27FC236}">
                <a16:creationId xmlns:a16="http://schemas.microsoft.com/office/drawing/2014/main" id="{0ECFC3AB-013B-99A8-CB18-9C04B5087B7F}"/>
              </a:ext>
            </a:extLst>
          </p:cNvPr>
          <p:cNvSpPr>
            <a:spLocks noGrp="1"/>
          </p:cNvSpPr>
          <p:nvPr>
            <p:ph sz="quarter" idx="13"/>
          </p:nvPr>
        </p:nvSpPr>
        <p:spPr>
          <a:xfrm>
            <a:off x="968519" y="1893185"/>
            <a:ext cx="9857434" cy="4510087"/>
          </a:xfrm>
        </p:spPr>
        <p:txBody>
          <a:bodyPr/>
          <a:lstStyle/>
          <a:p>
            <a:r>
              <a:rPr lang="en-US" dirty="0"/>
              <a:t>As mentioned, awk is a highly efficient tool to check data saved as space/tab-delimited form</a:t>
            </a:r>
          </a:p>
          <a:p>
            <a:pPr lvl="1"/>
            <a:r>
              <a:rPr lang="en-US" dirty="0">
                <a:latin typeface="American Typewriter" panose="02090604020004020304" pitchFamily="18" charset="77"/>
              </a:rPr>
              <a:t>awk ‘$</a:t>
            </a:r>
            <a:r>
              <a:rPr lang="en-US" dirty="0">
                <a:solidFill>
                  <a:srgbClr val="FFC000"/>
                </a:solidFill>
                <a:latin typeface="American Typewriter" panose="02090604020004020304" pitchFamily="18" charset="77"/>
              </a:rPr>
              <a:t>N</a:t>
            </a:r>
            <a:r>
              <a:rPr lang="en-US" dirty="0">
                <a:latin typeface="American Typewriter" panose="02090604020004020304" pitchFamily="18" charset="77"/>
              </a:rPr>
              <a:t>&lt;5e-8’ </a:t>
            </a:r>
            <a:r>
              <a:rPr lang="en-US" dirty="0" err="1">
                <a:latin typeface="American Typewriter" panose="02090604020004020304" pitchFamily="18" charset="77"/>
              </a:rPr>
              <a:t>gwas</a:t>
            </a:r>
            <a:r>
              <a:rPr lang="en-US" dirty="0">
                <a:latin typeface="American Typewriter" panose="02090604020004020304" pitchFamily="18" charset="77"/>
              </a:rPr>
              <a:t>-result-filename</a:t>
            </a:r>
            <a:r>
              <a:rPr lang="en-US" dirty="0"/>
              <a:t> </a:t>
            </a:r>
          </a:p>
          <a:p>
            <a:pPr lvl="1"/>
            <a:r>
              <a:rPr lang="en-US" dirty="0"/>
              <a:t>Replace </a:t>
            </a:r>
            <a:r>
              <a:rPr lang="en-US" dirty="0">
                <a:solidFill>
                  <a:srgbClr val="FFC000"/>
                </a:solidFill>
              </a:rPr>
              <a:t>N</a:t>
            </a:r>
            <a:r>
              <a:rPr lang="en-US" dirty="0"/>
              <a:t> with the actual column number containing the p-values</a:t>
            </a:r>
          </a:p>
          <a:p>
            <a:pPr lvl="1"/>
            <a:r>
              <a:rPr lang="en-US" dirty="0"/>
              <a:t>If you want to save the quick result: add </a:t>
            </a:r>
            <a:r>
              <a:rPr lang="en-US" dirty="0">
                <a:latin typeface="American Typewriter" panose="02090604020004020304" pitchFamily="18" charset="77"/>
              </a:rPr>
              <a:t>“ &gt; quick-result-name</a:t>
            </a:r>
            <a:r>
              <a:rPr lang="en-US" dirty="0"/>
              <a:t>” at the end</a:t>
            </a:r>
          </a:p>
          <a:p>
            <a:pPr lvl="1"/>
            <a:r>
              <a:rPr lang="en-US" dirty="0"/>
              <a:t>To sort in ascending order, such as for the 3</a:t>
            </a:r>
            <a:r>
              <a:rPr lang="en-US" baseline="30000" dirty="0"/>
              <a:t>rd</a:t>
            </a:r>
            <a:r>
              <a:rPr lang="en-US" dirty="0"/>
              <a:t>-column:</a:t>
            </a:r>
          </a:p>
          <a:p>
            <a:pPr lvl="2"/>
            <a:r>
              <a:rPr lang="en-US" dirty="0">
                <a:latin typeface="American Typewriter" panose="02090604020004020304" pitchFamily="18" charset="77"/>
              </a:rPr>
              <a:t>awk ‘$</a:t>
            </a:r>
            <a:r>
              <a:rPr lang="en-US" dirty="0">
                <a:solidFill>
                  <a:srgbClr val="FFC000"/>
                </a:solidFill>
                <a:latin typeface="American Typewriter" panose="02090604020004020304" pitchFamily="18" charset="77"/>
              </a:rPr>
              <a:t>N</a:t>
            </a:r>
            <a:r>
              <a:rPr lang="en-US" dirty="0">
                <a:latin typeface="American Typewriter" panose="02090604020004020304" pitchFamily="18" charset="77"/>
              </a:rPr>
              <a:t>&lt;5e-8’ </a:t>
            </a:r>
            <a:r>
              <a:rPr lang="en-US" dirty="0" err="1">
                <a:latin typeface="American Typewriter" panose="02090604020004020304" pitchFamily="18" charset="77"/>
              </a:rPr>
              <a:t>gwas</a:t>
            </a:r>
            <a:r>
              <a:rPr lang="en-US" dirty="0">
                <a:latin typeface="American Typewriter" panose="02090604020004020304" pitchFamily="18" charset="77"/>
              </a:rPr>
              <a:t>-result-filename | sort –</a:t>
            </a:r>
            <a:r>
              <a:rPr lang="en-US" dirty="0" err="1">
                <a:latin typeface="American Typewriter" panose="02090604020004020304" pitchFamily="18" charset="77"/>
              </a:rPr>
              <a:t>gk</a:t>
            </a:r>
            <a:r>
              <a:rPr lang="en-US" dirty="0" err="1">
                <a:solidFill>
                  <a:srgbClr val="FFC000"/>
                </a:solidFill>
                <a:latin typeface="American Typewriter" panose="02090604020004020304" pitchFamily="18" charset="77"/>
              </a:rPr>
              <a:t>N</a:t>
            </a:r>
            <a:r>
              <a:rPr lang="en-US" dirty="0">
                <a:latin typeface="American Typewriter" panose="02090604020004020304" pitchFamily="18" charset="77"/>
              </a:rPr>
              <a:t> &gt; quick-result-name</a:t>
            </a:r>
          </a:p>
          <a:p>
            <a:pPr lvl="2"/>
            <a:r>
              <a:rPr lang="en-US" dirty="0"/>
              <a:t>-</a:t>
            </a:r>
            <a:r>
              <a:rPr lang="en-US" dirty="0" err="1"/>
              <a:t>gkN</a:t>
            </a:r>
            <a:r>
              <a:rPr lang="en-US" dirty="0"/>
              <a:t>: numerically (-g) by the N-</a:t>
            </a:r>
            <a:r>
              <a:rPr lang="en-US" dirty="0" err="1"/>
              <a:t>th</a:t>
            </a:r>
            <a:r>
              <a:rPr lang="en-US" dirty="0"/>
              <a:t> column (-</a:t>
            </a:r>
            <a:r>
              <a:rPr lang="en-US" dirty="0" err="1"/>
              <a:t>k</a:t>
            </a:r>
            <a:r>
              <a:rPr lang="en-US" dirty="0" err="1">
                <a:solidFill>
                  <a:srgbClr val="FFC000"/>
                </a:solidFill>
              </a:rPr>
              <a:t>N</a:t>
            </a:r>
            <a:r>
              <a:rPr lang="en-US" dirty="0"/>
              <a:t>)</a:t>
            </a:r>
          </a:p>
          <a:p>
            <a:r>
              <a:rPr lang="en-US" dirty="0"/>
              <a:t>Read and visualize data In R:</a:t>
            </a:r>
          </a:p>
          <a:p>
            <a:pPr lvl="1"/>
            <a:r>
              <a:rPr lang="en-US" dirty="0" err="1">
                <a:latin typeface="American Typewriter" panose="02090604020004020304" pitchFamily="18" charset="77"/>
              </a:rPr>
              <a:t>gwas_result</a:t>
            </a:r>
            <a:r>
              <a:rPr lang="en-US" dirty="0">
                <a:latin typeface="American Typewriter" panose="02090604020004020304" pitchFamily="18" charset="77"/>
              </a:rPr>
              <a:t> &lt;- </a:t>
            </a:r>
            <a:r>
              <a:rPr lang="en-US" dirty="0" err="1">
                <a:latin typeface="American Typewriter" panose="02090604020004020304" pitchFamily="18" charset="77"/>
              </a:rPr>
              <a:t>read.table</a:t>
            </a:r>
            <a:r>
              <a:rPr lang="en-US" dirty="0">
                <a:latin typeface="American Typewriter" panose="02090604020004020304" pitchFamily="18" charset="77"/>
              </a:rPr>
              <a:t>(“</a:t>
            </a:r>
            <a:r>
              <a:rPr lang="en-US" dirty="0" err="1">
                <a:latin typeface="American Typewriter" panose="02090604020004020304" pitchFamily="18" charset="77"/>
              </a:rPr>
              <a:t>gwas</a:t>
            </a:r>
            <a:r>
              <a:rPr lang="en-US" dirty="0">
                <a:latin typeface="American Typewriter" panose="02090604020004020304" pitchFamily="18" charset="77"/>
              </a:rPr>
              <a:t>-result”, header=TRUE)</a:t>
            </a:r>
          </a:p>
          <a:p>
            <a:pPr lvl="1"/>
            <a:r>
              <a:rPr lang="en-US" dirty="0">
                <a:latin typeface="American Typewriter" panose="02090604020004020304" pitchFamily="18" charset="77"/>
              </a:rPr>
              <a:t>dim(</a:t>
            </a:r>
            <a:r>
              <a:rPr lang="en-US" dirty="0" err="1">
                <a:latin typeface="American Typewriter" panose="02090604020004020304" pitchFamily="18" charset="77"/>
              </a:rPr>
              <a:t>gwas_result</a:t>
            </a:r>
            <a:r>
              <a:rPr lang="en-US" dirty="0"/>
              <a:t>) # check how many rows and columns, if not correct, need to modify </a:t>
            </a:r>
            <a:r>
              <a:rPr lang="en-US" dirty="0" err="1"/>
              <a:t>sep</a:t>
            </a:r>
            <a:r>
              <a:rPr lang="en-US" dirty="0"/>
              <a:t>=“\t” or </a:t>
            </a:r>
            <a:r>
              <a:rPr lang="en-US" dirty="0" err="1"/>
              <a:t>sep</a:t>
            </a:r>
            <a:r>
              <a:rPr lang="en-US" dirty="0"/>
              <a:t>=“ ” in </a:t>
            </a:r>
            <a:r>
              <a:rPr lang="en-US" dirty="0" err="1"/>
              <a:t>read.table</a:t>
            </a:r>
            <a:r>
              <a:rPr lang="en-US" dirty="0"/>
              <a:t>().</a:t>
            </a:r>
          </a:p>
          <a:p>
            <a:pPr lvl="1"/>
            <a:r>
              <a:rPr lang="en-US" dirty="0">
                <a:latin typeface="American Typewriter" panose="02090604020004020304" pitchFamily="18" charset="77"/>
              </a:rPr>
              <a:t>library(</a:t>
            </a:r>
            <a:r>
              <a:rPr lang="en-US" dirty="0" err="1">
                <a:latin typeface="American Typewriter" panose="02090604020004020304" pitchFamily="18" charset="77"/>
              </a:rPr>
              <a:t>qqman</a:t>
            </a:r>
            <a:r>
              <a:rPr lang="en-US" dirty="0">
                <a:latin typeface="American Typewriter" panose="02090604020004020304" pitchFamily="18" charset="77"/>
              </a:rPr>
              <a:t>)</a:t>
            </a:r>
          </a:p>
          <a:p>
            <a:pPr marL="914400" lvl="2" indent="0">
              <a:buNone/>
            </a:pPr>
            <a:r>
              <a:rPr lang="en-US" dirty="0" err="1">
                <a:latin typeface="American Typewriter" panose="02090604020004020304" pitchFamily="18" charset="77"/>
              </a:rPr>
              <a:t>png</a:t>
            </a:r>
            <a:r>
              <a:rPr lang="en-US" dirty="0">
                <a:latin typeface="American Typewriter" panose="02090604020004020304" pitchFamily="18" charset="77"/>
              </a:rPr>
              <a:t>(file=“Manhattan-</a:t>
            </a:r>
            <a:r>
              <a:rPr lang="en-US" dirty="0" err="1">
                <a:latin typeface="American Typewriter" panose="02090604020004020304" pitchFamily="18" charset="77"/>
              </a:rPr>
              <a:t>plot.png</a:t>
            </a:r>
            <a:r>
              <a:rPr lang="en-US" dirty="0">
                <a:latin typeface="American Typewriter" panose="02090604020004020304" pitchFamily="18" charset="77"/>
              </a:rPr>
              <a:t>”, width=80, height=50, units=“mm”, res=300)</a:t>
            </a:r>
          </a:p>
          <a:p>
            <a:pPr marL="914400" lvl="2" indent="0">
              <a:buNone/>
            </a:pPr>
            <a:r>
              <a:rPr lang="en-US" dirty="0" err="1">
                <a:latin typeface="American Typewriter" panose="02090604020004020304" pitchFamily="18" charset="77"/>
              </a:rPr>
              <a:t>manhattan</a:t>
            </a:r>
            <a:r>
              <a:rPr lang="en-US" dirty="0">
                <a:latin typeface="American Typewriter" panose="02090604020004020304" pitchFamily="18" charset="77"/>
              </a:rPr>
              <a:t>(</a:t>
            </a:r>
            <a:r>
              <a:rPr lang="en-US" dirty="0" err="1">
                <a:latin typeface="American Typewriter" panose="02090604020004020304" pitchFamily="18" charset="77"/>
              </a:rPr>
              <a:t>gwas_result</a:t>
            </a:r>
            <a:r>
              <a:rPr lang="en-US" dirty="0">
                <a:latin typeface="American Typewriter" panose="02090604020004020304" pitchFamily="18" charset="77"/>
              </a:rPr>
              <a:t>, chr=“column-of-</a:t>
            </a:r>
            <a:r>
              <a:rPr lang="en-US" dirty="0" err="1">
                <a:latin typeface="American Typewriter" panose="02090604020004020304" pitchFamily="18" charset="77"/>
              </a:rPr>
              <a:t>chrom</a:t>
            </a:r>
            <a:r>
              <a:rPr lang="en-US" dirty="0">
                <a:latin typeface="American Typewriter" panose="02090604020004020304" pitchFamily="18" charset="77"/>
              </a:rPr>
              <a:t>-</a:t>
            </a:r>
            <a:r>
              <a:rPr lang="en-US" dirty="0" err="1">
                <a:latin typeface="American Typewriter" panose="02090604020004020304" pitchFamily="18" charset="77"/>
              </a:rPr>
              <a:t>num”,bp</a:t>
            </a:r>
            <a:r>
              <a:rPr lang="en-US" dirty="0">
                <a:latin typeface="American Typewriter" panose="02090604020004020304" pitchFamily="18" charset="77"/>
              </a:rPr>
              <a:t>=“column-of-SNP-position”, p=“column-of-p-</a:t>
            </a:r>
            <a:r>
              <a:rPr lang="en-US" dirty="0" err="1">
                <a:latin typeface="American Typewriter" panose="02090604020004020304" pitchFamily="18" charset="77"/>
              </a:rPr>
              <a:t>val</a:t>
            </a:r>
            <a:r>
              <a:rPr lang="en-US" dirty="0">
                <a:latin typeface="American Typewriter" panose="02090604020004020304" pitchFamily="18" charset="77"/>
              </a:rPr>
              <a:t>”, </a:t>
            </a:r>
            <a:r>
              <a:rPr lang="en-US" dirty="0" err="1">
                <a:latin typeface="American Typewriter" panose="02090604020004020304" pitchFamily="18" charset="77"/>
              </a:rPr>
              <a:t>snp</a:t>
            </a:r>
            <a:r>
              <a:rPr lang="en-US" dirty="0">
                <a:latin typeface="American Typewriter" panose="02090604020004020304" pitchFamily="18" charset="77"/>
              </a:rPr>
              <a:t>=“column-of-SNP-ID”)</a:t>
            </a:r>
          </a:p>
          <a:p>
            <a:pPr marL="914400" lvl="2" indent="0">
              <a:buNone/>
            </a:pPr>
            <a:r>
              <a:rPr lang="en-US" dirty="0" err="1">
                <a:latin typeface="American Typewriter" panose="02090604020004020304" pitchFamily="18" charset="77"/>
              </a:rPr>
              <a:t>dev.off</a:t>
            </a:r>
            <a:r>
              <a:rPr lang="en-US" dirty="0">
                <a:latin typeface="American Typewriter" panose="02090604020004020304" pitchFamily="18" charset="77"/>
              </a:rPr>
              <a:t>()</a:t>
            </a:r>
          </a:p>
          <a:p>
            <a:pPr lvl="1"/>
            <a:r>
              <a:rPr lang="en-US" dirty="0"/>
              <a:t>Q-Q plot:  </a:t>
            </a:r>
            <a:r>
              <a:rPr lang="en-US" dirty="0" err="1"/>
              <a:t>qq</a:t>
            </a:r>
            <a:r>
              <a:rPr lang="en-US" dirty="0"/>
              <a:t>(</a:t>
            </a:r>
            <a:r>
              <a:rPr lang="en-US" dirty="0" err="1">
                <a:latin typeface="American Typewriter" panose="02090604020004020304" pitchFamily="18" charset="77"/>
              </a:rPr>
              <a:t>gwas_result</a:t>
            </a:r>
            <a:r>
              <a:rPr lang="en-US" dirty="0">
                <a:latin typeface="American Typewriter" panose="02090604020004020304" pitchFamily="18" charset="77"/>
              </a:rPr>
              <a:t>[, “column-of-p-</a:t>
            </a:r>
            <a:r>
              <a:rPr lang="en-US" dirty="0" err="1">
                <a:latin typeface="American Typewriter" panose="02090604020004020304" pitchFamily="18" charset="77"/>
              </a:rPr>
              <a:t>val</a:t>
            </a:r>
            <a:r>
              <a:rPr lang="en-US" dirty="0">
                <a:latin typeface="American Typewriter" panose="02090604020004020304" pitchFamily="18" charset="77"/>
              </a:rPr>
              <a:t>”])</a:t>
            </a:r>
            <a:endParaRPr lang="en-US" dirty="0"/>
          </a:p>
        </p:txBody>
      </p:sp>
      <p:sp>
        <p:nvSpPr>
          <p:cNvPr id="2" name="TextBox 1">
            <a:extLst>
              <a:ext uri="{FF2B5EF4-FFF2-40B4-BE49-F238E27FC236}">
                <a16:creationId xmlns:a16="http://schemas.microsoft.com/office/drawing/2014/main" id="{FBA78A5F-DBDD-59BA-011F-3F5547D0D974}"/>
              </a:ext>
            </a:extLst>
          </p:cNvPr>
          <p:cNvSpPr txBox="1"/>
          <p:nvPr/>
        </p:nvSpPr>
        <p:spPr>
          <a:xfrm>
            <a:off x="3091201" y="4704547"/>
            <a:ext cx="5612070" cy="307777"/>
          </a:xfrm>
          <a:prstGeom prst="rect">
            <a:avLst/>
          </a:prstGeom>
          <a:noFill/>
        </p:spPr>
        <p:txBody>
          <a:bodyPr wrap="square" rtlCol="0">
            <a:spAutoFit/>
          </a:bodyPr>
          <a:lstStyle/>
          <a:p>
            <a:r>
              <a:rPr lang="en-US" sz="1400" dirty="0">
                <a:solidFill>
                  <a:srgbClr val="0070C0"/>
                </a:solidFill>
              </a:rPr>
              <a:t>Package “</a:t>
            </a:r>
            <a:r>
              <a:rPr lang="en-US" sz="1400" dirty="0" err="1">
                <a:solidFill>
                  <a:srgbClr val="0070C0"/>
                </a:solidFill>
              </a:rPr>
              <a:t>qqman</a:t>
            </a:r>
            <a:r>
              <a:rPr lang="en-US" sz="1400" dirty="0">
                <a:solidFill>
                  <a:srgbClr val="0070C0"/>
                </a:solidFill>
              </a:rPr>
              <a:t>” for visualizing GWAS results</a:t>
            </a:r>
          </a:p>
        </p:txBody>
      </p:sp>
      <p:sp>
        <p:nvSpPr>
          <p:cNvPr id="3" name="TextBox 2">
            <a:extLst>
              <a:ext uri="{FF2B5EF4-FFF2-40B4-BE49-F238E27FC236}">
                <a16:creationId xmlns:a16="http://schemas.microsoft.com/office/drawing/2014/main" id="{BF69C03E-8763-2BFC-8501-2C4460C43131}"/>
              </a:ext>
            </a:extLst>
          </p:cNvPr>
          <p:cNvSpPr txBox="1"/>
          <p:nvPr/>
        </p:nvSpPr>
        <p:spPr>
          <a:xfrm>
            <a:off x="1688651" y="6095495"/>
            <a:ext cx="8752839" cy="523220"/>
          </a:xfrm>
          <a:prstGeom prst="rect">
            <a:avLst/>
          </a:prstGeom>
          <a:noFill/>
        </p:spPr>
        <p:txBody>
          <a:bodyPr wrap="square" rtlCol="0">
            <a:spAutoFit/>
          </a:bodyPr>
          <a:lstStyle/>
          <a:p>
            <a:r>
              <a:rPr lang="en-US" sz="1400" dirty="0">
                <a:solidFill>
                  <a:srgbClr val="0070C0"/>
                </a:solidFill>
              </a:rPr>
              <a:t>Adjust the figure size in </a:t>
            </a:r>
            <a:r>
              <a:rPr lang="en-US" sz="1400" dirty="0" err="1">
                <a:solidFill>
                  <a:srgbClr val="0070C0"/>
                </a:solidFill>
              </a:rPr>
              <a:t>png</a:t>
            </a:r>
            <a:r>
              <a:rPr lang="en-US" sz="1400" dirty="0">
                <a:solidFill>
                  <a:srgbClr val="0070C0"/>
                </a:solidFill>
              </a:rPr>
              <a:t>() before plotting; alternatively, if you have saved the GWAS results in your local computer, you can directly plot without </a:t>
            </a:r>
            <a:r>
              <a:rPr lang="en-US" sz="1400" dirty="0" err="1">
                <a:solidFill>
                  <a:srgbClr val="0070C0"/>
                </a:solidFill>
              </a:rPr>
              <a:t>png</a:t>
            </a:r>
            <a:r>
              <a:rPr lang="en-US" sz="1400" dirty="0">
                <a:solidFill>
                  <a:srgbClr val="0070C0"/>
                </a:solidFill>
              </a:rPr>
              <a:t>() or </a:t>
            </a:r>
            <a:r>
              <a:rPr lang="en-US" sz="1400" dirty="0" err="1">
                <a:solidFill>
                  <a:srgbClr val="0070C0"/>
                </a:solidFill>
              </a:rPr>
              <a:t>dev.off</a:t>
            </a:r>
            <a:r>
              <a:rPr lang="en-US" sz="1400" dirty="0">
                <a:solidFill>
                  <a:srgbClr val="0070C0"/>
                </a:solidFill>
              </a:rPr>
              <a:t>() and see your figures in RStudio</a:t>
            </a:r>
          </a:p>
        </p:txBody>
      </p:sp>
    </p:spTree>
    <p:extLst>
      <p:ext uri="{BB962C8B-B14F-4D97-AF65-F5344CB8AC3E}">
        <p14:creationId xmlns:p14="http://schemas.microsoft.com/office/powerpoint/2010/main" val="3346587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D51B2-B4CE-35CF-250E-66AFD016479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F75F8C-F63F-5B92-038C-01A7D0312C28}"/>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2 </a:t>
            </a:r>
            <a:r>
              <a:rPr lang="en-US" dirty="0" err="1">
                <a:solidFill>
                  <a:schemeClr val="tx1">
                    <a:lumMod val="95000"/>
                    <a:lumOff val="5000"/>
                  </a:schemeClr>
                </a:solidFill>
              </a:rPr>
              <a:t>apr</a:t>
            </a:r>
            <a:r>
              <a:rPr lang="en-US" dirty="0">
                <a:solidFill>
                  <a:schemeClr val="tx1">
                    <a:lumMod val="95000"/>
                    <a:lumOff val="5000"/>
                  </a:schemeClr>
                </a:solidFill>
              </a:rPr>
              <a:t> 2025 | Lab 3 – Meta-analysis</a:t>
            </a:r>
          </a:p>
        </p:txBody>
      </p:sp>
      <p:sp>
        <p:nvSpPr>
          <p:cNvPr id="7" name="Title 1">
            <a:extLst>
              <a:ext uri="{FF2B5EF4-FFF2-40B4-BE49-F238E27FC236}">
                <a16:creationId xmlns:a16="http://schemas.microsoft.com/office/drawing/2014/main" id="{2E6A6C86-960E-B422-5742-69BBB6D0B20C}"/>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Meta-analysis of GWAS</a:t>
            </a:r>
          </a:p>
        </p:txBody>
      </p:sp>
      <p:sp>
        <p:nvSpPr>
          <p:cNvPr id="8" name="Content Placeholder 2">
            <a:extLst>
              <a:ext uri="{FF2B5EF4-FFF2-40B4-BE49-F238E27FC236}">
                <a16:creationId xmlns:a16="http://schemas.microsoft.com/office/drawing/2014/main" id="{1B2A45A5-AFCE-AF05-E275-BCA464CF0A69}"/>
              </a:ext>
            </a:extLst>
          </p:cNvPr>
          <p:cNvSpPr>
            <a:spLocks noGrp="1"/>
          </p:cNvSpPr>
          <p:nvPr>
            <p:ph sz="quarter" idx="13"/>
          </p:nvPr>
        </p:nvSpPr>
        <p:spPr>
          <a:xfrm>
            <a:off x="968519" y="2609328"/>
            <a:ext cx="9857434" cy="2467800"/>
          </a:xfrm>
        </p:spPr>
        <p:txBody>
          <a:bodyPr/>
          <a:lstStyle/>
          <a:p>
            <a:r>
              <a:rPr lang="en-US" dirty="0"/>
              <a:t>Most GWAS identify SNPs with small effect sizes and a larger number of statistical tests are performed</a:t>
            </a:r>
          </a:p>
          <a:p>
            <a:r>
              <a:rPr lang="en-US" dirty="0"/>
              <a:t>The statistical power to detect a true association between outcome and SNP is low if the sample size is small</a:t>
            </a:r>
          </a:p>
          <a:p>
            <a:r>
              <a:rPr lang="en-US" dirty="0"/>
              <a:t>To increase the statistical power, GWAS results from multiple studies are typically combined using meta-analysis</a:t>
            </a:r>
          </a:p>
        </p:txBody>
      </p:sp>
    </p:spTree>
    <p:extLst>
      <p:ext uri="{BB962C8B-B14F-4D97-AF65-F5344CB8AC3E}">
        <p14:creationId xmlns:p14="http://schemas.microsoft.com/office/powerpoint/2010/main" val="1763761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CB32C-F530-2389-0AF4-7CD86FAE5FA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E63CD98-5462-0B55-E8A5-20E03382972A}"/>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2 </a:t>
            </a:r>
            <a:r>
              <a:rPr lang="en-US" dirty="0" err="1">
                <a:solidFill>
                  <a:schemeClr val="tx1">
                    <a:lumMod val="95000"/>
                    <a:lumOff val="5000"/>
                  </a:schemeClr>
                </a:solidFill>
              </a:rPr>
              <a:t>apr</a:t>
            </a:r>
            <a:r>
              <a:rPr lang="en-US" dirty="0">
                <a:solidFill>
                  <a:schemeClr val="tx1">
                    <a:lumMod val="95000"/>
                    <a:lumOff val="5000"/>
                  </a:schemeClr>
                </a:solidFill>
              </a:rPr>
              <a:t> 2025 | Lab 3 – Meta-analysis</a:t>
            </a:r>
          </a:p>
        </p:txBody>
      </p:sp>
      <p:sp>
        <p:nvSpPr>
          <p:cNvPr id="7" name="Title 1">
            <a:extLst>
              <a:ext uri="{FF2B5EF4-FFF2-40B4-BE49-F238E27FC236}">
                <a16:creationId xmlns:a16="http://schemas.microsoft.com/office/drawing/2014/main" id="{DB13FCC9-A613-51E3-9A96-2900D684E41E}"/>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Meta-analysis in METAL</a:t>
            </a:r>
          </a:p>
        </p:txBody>
      </p:sp>
      <p:sp>
        <p:nvSpPr>
          <p:cNvPr id="8" name="Content Placeholder 2">
            <a:extLst>
              <a:ext uri="{FF2B5EF4-FFF2-40B4-BE49-F238E27FC236}">
                <a16:creationId xmlns:a16="http://schemas.microsoft.com/office/drawing/2014/main" id="{9F2F5BE8-7826-596C-99DB-0D2B33119237}"/>
              </a:ext>
            </a:extLst>
          </p:cNvPr>
          <p:cNvSpPr>
            <a:spLocks noGrp="1"/>
          </p:cNvSpPr>
          <p:nvPr>
            <p:ph sz="quarter" idx="13"/>
          </p:nvPr>
        </p:nvSpPr>
        <p:spPr>
          <a:xfrm>
            <a:off x="968519" y="1999565"/>
            <a:ext cx="9857434" cy="2467800"/>
          </a:xfrm>
        </p:spPr>
        <p:txBody>
          <a:bodyPr/>
          <a:lstStyle/>
          <a:p>
            <a:r>
              <a:rPr lang="en-US" dirty="0"/>
              <a:t>In this data lab, the regression results from two studies will be combined using a fixed-effects, inverse-variance weighted meta-analysis</a:t>
            </a:r>
          </a:p>
          <a:p>
            <a:r>
              <a:rPr lang="en-US" dirty="0"/>
              <a:t>See instructions for the lab (</a:t>
            </a:r>
            <a:r>
              <a:rPr lang="en-US" dirty="0">
                <a:solidFill>
                  <a:srgbClr val="0070C0"/>
                </a:solidFill>
                <a:hlinkClick r:id="rId2">
                  <a:extLst>
                    <a:ext uri="{A12FA001-AC4F-418D-AE19-62706E023703}">
                      <ahyp:hlinkClr xmlns:ahyp="http://schemas.microsoft.com/office/drawing/2018/hyperlinkcolor" val="tx"/>
                    </a:ext>
                  </a:extLst>
                </a:hlinkClick>
              </a:rPr>
              <a:t>https://github.com/YADengUU/Data_Lab</a:t>
            </a:r>
            <a:r>
              <a:rPr lang="en-US">
                <a:solidFill>
                  <a:srgbClr val="0070C0"/>
                </a:solidFill>
                <a:hlinkClick r:id="rId2">
                  <a:extLst>
                    <a:ext uri="{A12FA001-AC4F-418D-AE19-62706E023703}">
                      <ahyp:hlinkClr xmlns:ahyp="http://schemas.microsoft.com/office/drawing/2018/hyperlinkcolor" val="tx"/>
                    </a:ext>
                  </a:extLst>
                </a:hlinkClick>
              </a:rPr>
              <a:t>_2025</a:t>
            </a:r>
            <a:r>
              <a:rPr lang="en-US"/>
              <a:t>) </a:t>
            </a:r>
            <a:r>
              <a:rPr lang="en-US" dirty="0"/>
              <a:t>for:</a:t>
            </a:r>
          </a:p>
          <a:p>
            <a:pPr lvl="1"/>
            <a:r>
              <a:rPr lang="en-US" dirty="0"/>
              <a:t>Create a METAL script file, which is a </a:t>
            </a:r>
            <a:r>
              <a:rPr lang="en-US" dirty="0" err="1"/>
              <a:t>sample.txt</a:t>
            </a:r>
            <a:r>
              <a:rPr lang="en-US" dirty="0"/>
              <a:t> file, using text-editor, not Word.</a:t>
            </a:r>
          </a:p>
          <a:p>
            <a:pPr lvl="1"/>
            <a:r>
              <a:rPr lang="en-US" dirty="0"/>
              <a:t>Run the METAL program</a:t>
            </a:r>
          </a:p>
        </p:txBody>
      </p:sp>
      <p:sp>
        <p:nvSpPr>
          <p:cNvPr id="2" name="Title 1">
            <a:extLst>
              <a:ext uri="{FF2B5EF4-FFF2-40B4-BE49-F238E27FC236}">
                <a16:creationId xmlns:a16="http://schemas.microsoft.com/office/drawing/2014/main" id="{260EF84E-277B-5CF8-CD74-F05A06793985}"/>
              </a:ext>
            </a:extLst>
          </p:cNvPr>
          <p:cNvSpPr txBox="1">
            <a:spLocks/>
          </p:cNvSpPr>
          <p:nvPr/>
        </p:nvSpPr>
        <p:spPr>
          <a:xfrm>
            <a:off x="968518" y="3429000"/>
            <a:ext cx="5326774"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sz="2000" dirty="0"/>
              <a:t>Plot meta-analysis results genome-wide</a:t>
            </a:r>
          </a:p>
        </p:txBody>
      </p:sp>
      <p:sp>
        <p:nvSpPr>
          <p:cNvPr id="5" name="Content Placeholder 2">
            <a:extLst>
              <a:ext uri="{FF2B5EF4-FFF2-40B4-BE49-F238E27FC236}">
                <a16:creationId xmlns:a16="http://schemas.microsoft.com/office/drawing/2014/main" id="{3CBF9592-E91F-A0FA-8F97-2C0327048E5B}"/>
              </a:ext>
            </a:extLst>
          </p:cNvPr>
          <p:cNvSpPr txBox="1">
            <a:spLocks/>
          </p:cNvSpPr>
          <p:nvPr/>
        </p:nvSpPr>
        <p:spPr>
          <a:xfrm>
            <a:off x="968519" y="3949607"/>
            <a:ext cx="4658558" cy="1233900"/>
          </a:xfrm>
          <a:prstGeom prst="rect">
            <a:avLst/>
          </a:prstGeom>
        </p:spPr>
        <p:txBody>
          <a:bodyPr vert="horz" lIns="91440" tIns="45720" rIns="91440" bIns="45720" rtlCol="0">
            <a:noAutofit/>
          </a:bodyPr>
          <a:lst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 package </a:t>
            </a:r>
            <a:r>
              <a:rPr lang="en-US" dirty="0" err="1"/>
              <a:t>qqman</a:t>
            </a:r>
            <a:endParaRPr lang="en-US" dirty="0"/>
          </a:p>
          <a:p>
            <a:r>
              <a:rPr lang="en-US" dirty="0"/>
              <a:t>Input: meta-analysis results file with a chr and position column added</a:t>
            </a:r>
          </a:p>
        </p:txBody>
      </p:sp>
      <p:sp>
        <p:nvSpPr>
          <p:cNvPr id="9" name="Title 1">
            <a:extLst>
              <a:ext uri="{FF2B5EF4-FFF2-40B4-BE49-F238E27FC236}">
                <a16:creationId xmlns:a16="http://schemas.microsoft.com/office/drawing/2014/main" id="{64C36DD4-9121-5862-47A0-A204232560BC}"/>
              </a:ext>
            </a:extLst>
          </p:cNvPr>
          <p:cNvSpPr txBox="1">
            <a:spLocks/>
          </p:cNvSpPr>
          <p:nvPr/>
        </p:nvSpPr>
        <p:spPr>
          <a:xfrm>
            <a:off x="6729574" y="3430034"/>
            <a:ext cx="5326774"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sz="2000" dirty="0"/>
              <a:t>Or for a selected region</a:t>
            </a:r>
          </a:p>
        </p:txBody>
      </p:sp>
      <p:sp>
        <p:nvSpPr>
          <p:cNvPr id="11" name="Content Placeholder 2">
            <a:extLst>
              <a:ext uri="{FF2B5EF4-FFF2-40B4-BE49-F238E27FC236}">
                <a16:creationId xmlns:a16="http://schemas.microsoft.com/office/drawing/2014/main" id="{7E0F3709-CB41-849C-B514-88AAA2AE748E}"/>
              </a:ext>
            </a:extLst>
          </p:cNvPr>
          <p:cNvSpPr txBox="1">
            <a:spLocks/>
          </p:cNvSpPr>
          <p:nvPr/>
        </p:nvSpPr>
        <p:spPr>
          <a:xfrm>
            <a:off x="6718644" y="3949607"/>
            <a:ext cx="4658558" cy="1233900"/>
          </a:xfrm>
          <a:prstGeom prst="rect">
            <a:avLst/>
          </a:prstGeom>
        </p:spPr>
        <p:txBody>
          <a:bodyPr vert="horz" lIns="91440" tIns="45720" rIns="91440" bIns="45720" rtlCol="0">
            <a:noAutofit/>
          </a:bodyPr>
          <a:lstStyle>
            <a:lvl1pPr marL="228600" indent="-228600" algn="l" defTabSz="914400" rtl="0" eaLnBrk="1" latinLnBrk="0" hangingPunct="1">
              <a:lnSpc>
                <a:spcPts val="2120"/>
              </a:lnSpc>
              <a:spcBef>
                <a:spcPts val="300"/>
              </a:spcBef>
              <a:buFont typeface="Arial" panose="020B0604020202020204" pitchFamily="34" charset="0"/>
              <a:buChar char="•"/>
              <a:defRPr sz="1600" kern="1200" baseline="0">
                <a:solidFill>
                  <a:schemeClr val="tx1">
                    <a:lumMod val="65000"/>
                    <a:lumOff val="35000"/>
                  </a:schemeClr>
                </a:solidFill>
                <a:latin typeface="Work Sans"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lumMod val="65000"/>
                    <a:lumOff val="35000"/>
                  </a:schemeClr>
                </a:solidFill>
                <a:latin typeface="Work Sans"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chemeClr val="tx1">
                    <a:lumMod val="65000"/>
                    <a:lumOff val="35000"/>
                  </a:schemeClr>
                </a:solidFill>
                <a:latin typeface="Work Sans"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baseline="0">
                <a:solidFill>
                  <a:schemeClr val="tx1">
                    <a:lumMod val="65000"/>
                    <a:lumOff val="35000"/>
                  </a:schemeClr>
                </a:solidFill>
                <a:latin typeface="Work Sans"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web-based tool </a:t>
            </a:r>
            <a:r>
              <a:rPr lang="en-US" dirty="0" err="1"/>
              <a:t>Locuszoom</a:t>
            </a:r>
            <a:endParaRPr lang="en-US" dirty="0"/>
          </a:p>
          <a:p>
            <a:r>
              <a:rPr lang="en-US" dirty="0"/>
              <a:t>Meta-analysis results for a selected region around the CETP gene will be used</a:t>
            </a:r>
          </a:p>
        </p:txBody>
      </p:sp>
      <p:pic>
        <p:nvPicPr>
          <p:cNvPr id="13" name="Picture 12" descr="A graph with blue and grey lines&#10;&#10;AI-generated content may be incorrect.">
            <a:extLst>
              <a:ext uri="{FF2B5EF4-FFF2-40B4-BE49-F238E27FC236}">
                <a16:creationId xmlns:a16="http://schemas.microsoft.com/office/drawing/2014/main" id="{B7FDAA98-EF26-4A02-FBF3-BC733B5363E6}"/>
              </a:ext>
            </a:extLst>
          </p:cNvPr>
          <p:cNvPicPr>
            <a:picLocks noChangeAspect="1"/>
          </p:cNvPicPr>
          <p:nvPr/>
        </p:nvPicPr>
        <p:blipFill>
          <a:blip r:embed="rId3"/>
          <a:stretch>
            <a:fillRect/>
          </a:stretch>
        </p:blipFill>
        <p:spPr>
          <a:xfrm>
            <a:off x="1391627" y="4952328"/>
            <a:ext cx="4391305" cy="1888943"/>
          </a:xfrm>
          <a:prstGeom prst="rect">
            <a:avLst/>
          </a:prstGeom>
        </p:spPr>
      </p:pic>
      <p:pic>
        <p:nvPicPr>
          <p:cNvPr id="15" name="Picture 14" descr="A graph showing different colored dots&#10;&#10;AI-generated content may be incorrect.">
            <a:extLst>
              <a:ext uri="{FF2B5EF4-FFF2-40B4-BE49-F238E27FC236}">
                <a16:creationId xmlns:a16="http://schemas.microsoft.com/office/drawing/2014/main" id="{6C40C90C-5700-F52C-40D3-E27283B8A7E8}"/>
              </a:ext>
            </a:extLst>
          </p:cNvPr>
          <p:cNvPicPr>
            <a:picLocks noChangeAspect="1"/>
          </p:cNvPicPr>
          <p:nvPr/>
        </p:nvPicPr>
        <p:blipFill>
          <a:blip r:embed="rId4"/>
          <a:stretch>
            <a:fillRect/>
          </a:stretch>
        </p:blipFill>
        <p:spPr>
          <a:xfrm>
            <a:off x="7069011" y="5060266"/>
            <a:ext cx="2438405" cy="1673066"/>
          </a:xfrm>
          <a:prstGeom prst="rect">
            <a:avLst/>
          </a:prstGeom>
        </p:spPr>
      </p:pic>
    </p:spTree>
    <p:extLst>
      <p:ext uri="{BB962C8B-B14F-4D97-AF65-F5344CB8AC3E}">
        <p14:creationId xmlns:p14="http://schemas.microsoft.com/office/powerpoint/2010/main" val="2606633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019A-1E5F-9F0E-D6EF-2748B1885476}"/>
              </a:ext>
            </a:extLst>
          </p:cNvPr>
          <p:cNvSpPr>
            <a:spLocks noGrp="1"/>
          </p:cNvSpPr>
          <p:nvPr>
            <p:ph type="title"/>
          </p:nvPr>
        </p:nvSpPr>
        <p:spPr>
          <a:xfrm>
            <a:off x="968519" y="1283423"/>
            <a:ext cx="9472971" cy="716142"/>
          </a:xfrm>
        </p:spPr>
        <p:txBody>
          <a:bodyPr/>
          <a:lstStyle/>
          <a:p>
            <a:r>
              <a:rPr lang="en-US" dirty="0"/>
              <a:t>PLINK2.0 alpha</a:t>
            </a:r>
          </a:p>
        </p:txBody>
      </p:sp>
      <p:sp>
        <p:nvSpPr>
          <p:cNvPr id="3" name="Content Placeholder 2">
            <a:extLst>
              <a:ext uri="{FF2B5EF4-FFF2-40B4-BE49-F238E27FC236}">
                <a16:creationId xmlns:a16="http://schemas.microsoft.com/office/drawing/2014/main" id="{05D01EE8-761B-FA97-EC9C-B31F1C2BA6DD}"/>
              </a:ext>
            </a:extLst>
          </p:cNvPr>
          <p:cNvSpPr>
            <a:spLocks noGrp="1"/>
          </p:cNvSpPr>
          <p:nvPr>
            <p:ph sz="quarter" idx="13"/>
          </p:nvPr>
        </p:nvSpPr>
        <p:spPr>
          <a:xfrm>
            <a:off x="968519" y="2223223"/>
            <a:ext cx="9472971" cy="4244974"/>
          </a:xfrm>
        </p:spPr>
        <p:txBody>
          <a:bodyPr/>
          <a:lstStyle/>
          <a:p>
            <a:r>
              <a:rPr lang="en-US" sz="2000" dirty="0"/>
              <a:t>A new version of PLINK: a free, open-source whole genome association analysis tool</a:t>
            </a:r>
          </a:p>
          <a:p>
            <a:pPr lvl="1"/>
            <a:r>
              <a:rPr lang="en-US" sz="2000" dirty="0"/>
              <a:t>Association tests (GWAS), genetic data preprocessing, post-GWAS processing</a:t>
            </a:r>
          </a:p>
          <a:p>
            <a:pPr lvl="1"/>
            <a:r>
              <a:rPr lang="en-US" sz="2000" dirty="0"/>
              <a:t>For GWAS: supports quantitative (continuous) and dichotomized qualitative (binary) traits</a:t>
            </a:r>
          </a:p>
          <a:p>
            <a:pPr lvl="1"/>
            <a:r>
              <a:rPr lang="en-US" sz="2000" dirty="0"/>
              <a:t>Not for genotype calling or result visualization</a:t>
            </a:r>
          </a:p>
          <a:p>
            <a:pPr lvl="1"/>
            <a:r>
              <a:rPr lang="en-US" sz="2000" dirty="0"/>
              <a:t>Not taking genetic relatedness into account: need to remove related individuals if any</a:t>
            </a:r>
          </a:p>
          <a:p>
            <a:r>
              <a:rPr lang="en-US" sz="2200" dirty="0">
                <a:solidFill>
                  <a:srgbClr val="C00000"/>
                </a:solidFill>
              </a:rPr>
              <a:t>Available on UPPMAX HPC</a:t>
            </a:r>
          </a:p>
          <a:p>
            <a:r>
              <a:rPr lang="en-US" sz="2200" dirty="0"/>
              <a:t>More reference: https://</a:t>
            </a:r>
            <a:r>
              <a:rPr lang="en-US" sz="2200" dirty="0" err="1"/>
              <a:t>www.cog-genomics.org</a:t>
            </a:r>
            <a:r>
              <a:rPr lang="en-US" sz="2200" dirty="0"/>
              <a:t>/plink/2.0/</a:t>
            </a:r>
          </a:p>
        </p:txBody>
      </p:sp>
      <p:sp>
        <p:nvSpPr>
          <p:cNvPr id="4" name="Rectangle 3">
            <a:extLst>
              <a:ext uri="{FF2B5EF4-FFF2-40B4-BE49-F238E27FC236}">
                <a16:creationId xmlns:a16="http://schemas.microsoft.com/office/drawing/2014/main" id="{D29773EE-9E1F-F7AF-9C17-24BC26302C43}"/>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Introduction to HPC and QC in PLINK/PLINK2</a:t>
            </a:r>
          </a:p>
        </p:txBody>
      </p:sp>
    </p:spTree>
    <p:extLst>
      <p:ext uri="{BB962C8B-B14F-4D97-AF65-F5344CB8AC3E}">
        <p14:creationId xmlns:p14="http://schemas.microsoft.com/office/powerpoint/2010/main" val="54585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E80B94-1BAA-6231-D253-EA4AAD110007}"/>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Introduction to HPC and QC in PLINK/PLINK2</a:t>
            </a:r>
          </a:p>
        </p:txBody>
      </p:sp>
      <p:sp>
        <p:nvSpPr>
          <p:cNvPr id="7" name="Title 1">
            <a:extLst>
              <a:ext uri="{FF2B5EF4-FFF2-40B4-BE49-F238E27FC236}">
                <a16:creationId xmlns:a16="http://schemas.microsoft.com/office/drawing/2014/main" id="{CD76152B-4E82-79A9-CC6B-227FB7F4E085}"/>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UPPMAX HPC</a:t>
            </a:r>
          </a:p>
        </p:txBody>
      </p:sp>
      <p:sp>
        <p:nvSpPr>
          <p:cNvPr id="8" name="Content Placeholder 2">
            <a:extLst>
              <a:ext uri="{FF2B5EF4-FFF2-40B4-BE49-F238E27FC236}">
                <a16:creationId xmlns:a16="http://schemas.microsoft.com/office/drawing/2014/main" id="{33047660-E43D-7B30-3787-515569CE8D8B}"/>
              </a:ext>
            </a:extLst>
          </p:cNvPr>
          <p:cNvSpPr>
            <a:spLocks noGrp="1"/>
          </p:cNvSpPr>
          <p:nvPr>
            <p:ph sz="quarter" idx="13"/>
          </p:nvPr>
        </p:nvSpPr>
        <p:spPr>
          <a:xfrm>
            <a:off x="968519" y="2223223"/>
            <a:ext cx="9472971" cy="4244974"/>
          </a:xfrm>
        </p:spPr>
        <p:txBody>
          <a:bodyPr/>
          <a:lstStyle/>
          <a:p>
            <a:r>
              <a:rPr lang="en-US" sz="2000" dirty="0"/>
              <a:t>High-Performance Computing: using supercomputers and computer clusters to solve advanced computational problems.</a:t>
            </a:r>
          </a:p>
          <a:p>
            <a:r>
              <a:rPr lang="en-US" sz="2000" dirty="0"/>
              <a:t>UPPMAX: The computer center of Uppsala University, part of NAISS (The National Academic Infrastructure of Supercomputing in Sweden)</a:t>
            </a:r>
          </a:p>
          <a:p>
            <a:r>
              <a:rPr lang="en-US" sz="2000" dirty="0"/>
              <a:t>Three clusters:</a:t>
            </a:r>
          </a:p>
          <a:p>
            <a:pPr lvl="1"/>
            <a:r>
              <a:rPr lang="en-US" sz="1800" dirty="0"/>
              <a:t>Bianca: sensitive data, e.g., real patient data, not connected to internet</a:t>
            </a:r>
          </a:p>
          <a:p>
            <a:pPr lvl="1"/>
            <a:r>
              <a:rPr lang="en-US" sz="1800" b="1" dirty="0">
                <a:solidFill>
                  <a:srgbClr val="C00000"/>
                </a:solidFill>
              </a:rPr>
              <a:t>Rackham:</a:t>
            </a:r>
            <a:r>
              <a:rPr lang="en-US" sz="1800" dirty="0">
                <a:solidFill>
                  <a:srgbClr val="C00000"/>
                </a:solidFill>
              </a:rPr>
              <a:t> for local projects with PIs at UU, and for courses</a:t>
            </a:r>
          </a:p>
          <a:p>
            <a:pPr lvl="1"/>
            <a:r>
              <a:rPr lang="en-US" sz="1800" dirty="0">
                <a:solidFill>
                  <a:srgbClr val="C00000"/>
                </a:solidFill>
              </a:rPr>
              <a:t>Snowy: for courses and some local projects </a:t>
            </a:r>
          </a:p>
          <a:p>
            <a:r>
              <a:rPr lang="en-US" sz="2000" dirty="0"/>
              <a:t>https://</a:t>
            </a:r>
            <a:r>
              <a:rPr lang="en-US" sz="2000" dirty="0" err="1"/>
              <a:t>docs.uppmax.uu.se</a:t>
            </a:r>
            <a:r>
              <a:rPr lang="en-US" sz="2000" dirty="0"/>
              <a:t>/</a:t>
            </a:r>
          </a:p>
        </p:txBody>
      </p:sp>
    </p:spTree>
    <p:extLst>
      <p:ext uri="{BB962C8B-B14F-4D97-AF65-F5344CB8AC3E}">
        <p14:creationId xmlns:p14="http://schemas.microsoft.com/office/powerpoint/2010/main" val="418467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EA44C-A5DE-99D6-1A60-47FDDCFDDA5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0295E48-BD20-8E44-8047-939FFB726130}"/>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Introduction to HPC and QC in PLINK/PLINK2</a:t>
            </a:r>
          </a:p>
        </p:txBody>
      </p:sp>
      <p:sp>
        <p:nvSpPr>
          <p:cNvPr id="7" name="Title 1">
            <a:extLst>
              <a:ext uri="{FF2B5EF4-FFF2-40B4-BE49-F238E27FC236}">
                <a16:creationId xmlns:a16="http://schemas.microsoft.com/office/drawing/2014/main" id="{6CD20AB3-5D89-A9F7-A867-F9AB847AF3DD}"/>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Log in to Rackham/Snowy</a:t>
            </a:r>
          </a:p>
        </p:txBody>
      </p:sp>
      <p:sp>
        <p:nvSpPr>
          <p:cNvPr id="8" name="Content Placeholder 2">
            <a:extLst>
              <a:ext uri="{FF2B5EF4-FFF2-40B4-BE49-F238E27FC236}">
                <a16:creationId xmlns:a16="http://schemas.microsoft.com/office/drawing/2014/main" id="{65E772D7-F303-EFA7-B24A-5CCA08012B1C}"/>
              </a:ext>
            </a:extLst>
          </p:cNvPr>
          <p:cNvSpPr>
            <a:spLocks noGrp="1"/>
          </p:cNvSpPr>
          <p:nvPr>
            <p:ph sz="quarter" idx="13"/>
          </p:nvPr>
        </p:nvSpPr>
        <p:spPr>
          <a:xfrm>
            <a:off x="968519" y="2223223"/>
            <a:ext cx="9472971" cy="4244974"/>
          </a:xfrm>
        </p:spPr>
        <p:txBody>
          <a:bodyPr/>
          <a:lstStyle/>
          <a:p>
            <a:r>
              <a:rPr lang="en-US" sz="1800" dirty="0"/>
              <a:t>Most convenient: From the laptop’s terminal with SSH:</a:t>
            </a:r>
          </a:p>
          <a:p>
            <a:pPr lvl="1"/>
            <a:r>
              <a:rPr lang="en-US" sz="1600" dirty="0">
                <a:solidFill>
                  <a:srgbClr val="C00000"/>
                </a:solidFill>
                <a:latin typeface="American Typewriter" panose="02090604020004020304" pitchFamily="18" charset="77"/>
              </a:rPr>
              <a:t>ssh &lt;username&gt;@</a:t>
            </a:r>
            <a:r>
              <a:rPr lang="en-US" sz="1600" dirty="0" err="1">
                <a:solidFill>
                  <a:srgbClr val="C00000"/>
                </a:solidFill>
                <a:latin typeface="American Typewriter" panose="02090604020004020304" pitchFamily="18" charset="77"/>
              </a:rPr>
              <a:t>rackham.uppmax.uu.se</a:t>
            </a:r>
            <a:endParaRPr lang="en-US" sz="1600" dirty="0">
              <a:solidFill>
                <a:srgbClr val="C00000"/>
              </a:solidFill>
              <a:latin typeface="American Typewriter" panose="02090604020004020304" pitchFamily="18" charset="77"/>
            </a:endParaRPr>
          </a:p>
          <a:p>
            <a:pPr lvl="1"/>
            <a:r>
              <a:rPr lang="en-US" sz="1600" dirty="0"/>
              <a:t>Enter your password</a:t>
            </a:r>
          </a:p>
          <a:p>
            <a:pPr lvl="1"/>
            <a:r>
              <a:rPr lang="en-US" sz="1600" dirty="0"/>
              <a:t>Use regular Linux commands</a:t>
            </a:r>
          </a:p>
          <a:p>
            <a:pPr lvl="1"/>
            <a:r>
              <a:rPr lang="en-US" sz="1600" dirty="0">
                <a:solidFill>
                  <a:srgbClr val="C00000"/>
                </a:solidFill>
              </a:rPr>
              <a:t>The lab materials: </a:t>
            </a:r>
            <a:r>
              <a:rPr lang="en-US" sz="1600" dirty="0">
                <a:solidFill>
                  <a:srgbClr val="C00000"/>
                </a:solidFill>
                <a:latin typeface="American Typewriter" panose="02090604020004020304" pitchFamily="18" charset="77"/>
              </a:rPr>
              <a:t>/crex/</a:t>
            </a:r>
            <a:r>
              <a:rPr lang="en-US" sz="1600" dirty="0" err="1">
                <a:solidFill>
                  <a:srgbClr val="C00000"/>
                </a:solidFill>
                <a:latin typeface="American Typewriter" panose="02090604020004020304" pitchFamily="18" charset="77"/>
              </a:rPr>
              <a:t>proj</a:t>
            </a:r>
            <a:r>
              <a:rPr lang="en-US" sz="1600" dirty="0">
                <a:solidFill>
                  <a:srgbClr val="C00000"/>
                </a:solidFill>
                <a:latin typeface="American Typewriter" panose="02090604020004020304" pitchFamily="18" charset="77"/>
              </a:rPr>
              <a:t>/uppmax2024-2-1/DATA_LAB/data</a:t>
            </a:r>
          </a:p>
          <a:p>
            <a:r>
              <a:rPr lang="en-US" sz="1800" dirty="0"/>
              <a:t>Website: </a:t>
            </a:r>
            <a:r>
              <a:rPr lang="en-US" sz="1800" dirty="0" err="1"/>
              <a:t>ThinLinc</a:t>
            </a:r>
            <a:r>
              <a:rPr lang="en-US" sz="1800" dirty="0"/>
              <a:t> (</a:t>
            </a:r>
            <a:r>
              <a:rPr lang="en-US" sz="1800" dirty="0">
                <a:hlinkClick r:id="rId2"/>
              </a:rPr>
              <a:t>https://rackham-gui.uppmax.uu.se/</a:t>
            </a:r>
            <a:r>
              <a:rPr lang="en-US" sz="1800" dirty="0"/>
              <a:t>)</a:t>
            </a:r>
          </a:p>
          <a:p>
            <a:pPr lvl="1"/>
            <a:r>
              <a:rPr lang="en-US" sz="1600" dirty="0"/>
              <a:t>Need to set up a two-factor authentication</a:t>
            </a:r>
          </a:p>
          <a:p>
            <a:pPr lvl="1"/>
            <a:r>
              <a:rPr lang="en-US" sz="1600" dirty="0"/>
              <a:t>Not necessary</a:t>
            </a:r>
          </a:p>
          <a:p>
            <a:r>
              <a:rPr lang="en-US" sz="2000" dirty="0">
                <a:hlinkClick r:id="rId3"/>
              </a:rPr>
              <a:t>https://docs.uppmax.uu.se/getting_started/login_rackham/</a:t>
            </a:r>
            <a:endParaRPr lang="en-US" sz="2000" dirty="0"/>
          </a:p>
          <a:p>
            <a:r>
              <a:rPr lang="en-US" sz="2000" dirty="0">
                <a:hlinkClick r:id="rId4"/>
              </a:rPr>
              <a:t>https://docs.uppmax.uu.se/cluster_guides/snowy/</a:t>
            </a:r>
            <a:endParaRPr lang="en-US" sz="2000" dirty="0"/>
          </a:p>
          <a:p>
            <a:r>
              <a:rPr lang="en-US" sz="2000" dirty="0"/>
              <a:t>Download results from Rackham:</a:t>
            </a:r>
          </a:p>
          <a:p>
            <a:pPr lvl="1"/>
            <a:r>
              <a:rPr lang="en-US" sz="1800" dirty="0">
                <a:solidFill>
                  <a:srgbClr val="C00000"/>
                </a:solidFill>
                <a:latin typeface="American Typewriter" panose="02090604020004020304" pitchFamily="18" charset="77"/>
              </a:rPr>
              <a:t>sftp &lt;username&gt;@</a:t>
            </a:r>
            <a:r>
              <a:rPr lang="en-US" sz="1800" dirty="0" err="1">
                <a:solidFill>
                  <a:srgbClr val="C00000"/>
                </a:solidFill>
                <a:latin typeface="American Typewriter" panose="02090604020004020304" pitchFamily="18" charset="77"/>
              </a:rPr>
              <a:t>rackham.uppmax.uu.se</a:t>
            </a:r>
            <a:endParaRPr lang="en-US" sz="1800" dirty="0">
              <a:solidFill>
                <a:srgbClr val="C00000"/>
              </a:solidFill>
              <a:latin typeface="American Typewriter" panose="02090604020004020304" pitchFamily="18" charset="77"/>
            </a:endParaRPr>
          </a:p>
          <a:p>
            <a:pPr lvl="1"/>
            <a:r>
              <a:rPr lang="en-US" sz="1800" dirty="0">
                <a:solidFill>
                  <a:srgbClr val="C00000"/>
                </a:solidFill>
                <a:latin typeface="American Typewriter" panose="02090604020004020304" pitchFamily="18" charset="77"/>
              </a:rPr>
              <a:t>get &lt;filename&gt; </a:t>
            </a:r>
            <a:r>
              <a:rPr lang="en-US" sz="1800" dirty="0">
                <a:latin typeface="American Typewriter" panose="02090604020004020304" pitchFamily="18" charset="77"/>
              </a:rPr>
              <a:t>(assumed it is at your home directory: /home/&lt;username&gt;)</a:t>
            </a:r>
          </a:p>
          <a:p>
            <a:pPr lvl="1"/>
            <a:r>
              <a:rPr lang="en-US" sz="1800" dirty="0">
                <a:solidFill>
                  <a:srgbClr val="C00000"/>
                </a:solidFill>
              </a:rPr>
              <a:t>To upload: </a:t>
            </a:r>
            <a:r>
              <a:rPr lang="en-US" sz="1800" dirty="0">
                <a:solidFill>
                  <a:srgbClr val="C00000"/>
                </a:solidFill>
                <a:latin typeface="American Typewriter" panose="02090604020004020304" pitchFamily="18" charset="77"/>
              </a:rPr>
              <a:t>put &lt;filename&gt;</a:t>
            </a:r>
          </a:p>
          <a:p>
            <a:pPr lvl="1"/>
            <a:r>
              <a:rPr lang="en-US" sz="1800" dirty="0">
                <a:solidFill>
                  <a:srgbClr val="C00000"/>
                </a:solidFill>
              </a:rPr>
              <a:t>To logout: </a:t>
            </a:r>
            <a:r>
              <a:rPr lang="en-US" sz="1800" dirty="0">
                <a:solidFill>
                  <a:srgbClr val="C00000"/>
                </a:solidFill>
                <a:latin typeface="American Typewriter" panose="02090604020004020304" pitchFamily="18" charset="77"/>
              </a:rPr>
              <a:t>exit</a:t>
            </a:r>
          </a:p>
        </p:txBody>
      </p:sp>
    </p:spTree>
    <p:extLst>
      <p:ext uri="{BB962C8B-B14F-4D97-AF65-F5344CB8AC3E}">
        <p14:creationId xmlns:p14="http://schemas.microsoft.com/office/powerpoint/2010/main" val="80948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E904F-8174-C585-5007-68FAFD0E17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9DF01F0-147B-A5D8-4B63-A334EFEB521B}"/>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Introduction to HPC and QC in PLINK/PLINK2</a:t>
            </a:r>
          </a:p>
        </p:txBody>
      </p:sp>
      <p:sp>
        <p:nvSpPr>
          <p:cNvPr id="7" name="Title 1">
            <a:extLst>
              <a:ext uri="{FF2B5EF4-FFF2-40B4-BE49-F238E27FC236}">
                <a16:creationId xmlns:a16="http://schemas.microsoft.com/office/drawing/2014/main" id="{41E07A57-F315-35C6-3CD2-2E84AE08637F}"/>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Handling big datafiles and jobs</a:t>
            </a:r>
          </a:p>
        </p:txBody>
      </p:sp>
      <p:sp>
        <p:nvSpPr>
          <p:cNvPr id="8" name="Content Placeholder 2">
            <a:extLst>
              <a:ext uri="{FF2B5EF4-FFF2-40B4-BE49-F238E27FC236}">
                <a16:creationId xmlns:a16="http://schemas.microsoft.com/office/drawing/2014/main" id="{11B62C4A-45B1-F91D-F915-5597F0A3E4F6}"/>
              </a:ext>
            </a:extLst>
          </p:cNvPr>
          <p:cNvSpPr>
            <a:spLocks noGrp="1"/>
          </p:cNvSpPr>
          <p:nvPr>
            <p:ph sz="quarter" idx="13"/>
          </p:nvPr>
        </p:nvSpPr>
        <p:spPr>
          <a:xfrm>
            <a:off x="968519" y="2223223"/>
            <a:ext cx="9472971" cy="4244974"/>
          </a:xfrm>
        </p:spPr>
        <p:txBody>
          <a:bodyPr/>
          <a:lstStyle/>
          <a:p>
            <a:r>
              <a:rPr lang="en-US" sz="1800" dirty="0"/>
              <a:t>When you log in, you are at the “login node”:</a:t>
            </a:r>
          </a:p>
          <a:p>
            <a:pPr lvl="1"/>
            <a:r>
              <a:rPr lang="en-US" sz="1600" dirty="0"/>
              <a:t>It is shared</a:t>
            </a:r>
          </a:p>
          <a:p>
            <a:pPr lvl="1"/>
            <a:r>
              <a:rPr lang="en-US" sz="1600" dirty="0"/>
              <a:t>Only do short and light things: editing, deleting, moving files</a:t>
            </a:r>
          </a:p>
          <a:p>
            <a:pPr lvl="2"/>
            <a:r>
              <a:rPr lang="en-US" sz="1400" dirty="0"/>
              <a:t>Start interactive session</a:t>
            </a:r>
          </a:p>
          <a:p>
            <a:pPr lvl="2"/>
            <a:r>
              <a:rPr lang="en-US" sz="1400" dirty="0"/>
              <a:t>Schedule jobs (</a:t>
            </a:r>
            <a:r>
              <a:rPr lang="en-US" sz="1400" dirty="0" err="1"/>
              <a:t>sbatch</a:t>
            </a:r>
            <a:r>
              <a:rPr lang="en-US" sz="1400" dirty="0"/>
              <a:t>)</a:t>
            </a:r>
          </a:p>
          <a:p>
            <a:r>
              <a:rPr lang="en-US" sz="1800" dirty="0"/>
              <a:t>Jobs</a:t>
            </a:r>
          </a:p>
          <a:p>
            <a:pPr lvl="1"/>
            <a:r>
              <a:rPr lang="en-US" sz="1600" dirty="0"/>
              <a:t>Performing computational jobs with large datafiles and abundant codes</a:t>
            </a:r>
          </a:p>
          <a:p>
            <a:pPr lvl="1"/>
            <a:r>
              <a:rPr lang="en-US" sz="1600" dirty="0"/>
              <a:t>Developing computational scripts with many line, for large datafiles</a:t>
            </a:r>
          </a:p>
          <a:p>
            <a:r>
              <a:rPr lang="en-US" sz="2000" dirty="0"/>
              <a:t>Interactive session (write command lines one-by-one)</a:t>
            </a:r>
          </a:p>
          <a:p>
            <a:pPr lvl="1"/>
            <a:r>
              <a:rPr lang="en-US" sz="1800" dirty="0">
                <a:solidFill>
                  <a:srgbClr val="C00000"/>
                </a:solidFill>
                <a:latin typeface="American Typewriter" panose="02090604020004020304" pitchFamily="18" charset="77"/>
              </a:rPr>
              <a:t>interactive -A uppmax2024-2-1 -M snowy -t 2:00:00 -n 2</a:t>
            </a:r>
          </a:p>
          <a:p>
            <a:pPr lvl="2"/>
            <a:r>
              <a:rPr lang="en-US" sz="1600" dirty="0"/>
              <a:t>Using 2 cores (no more than 16) for 2 hours </a:t>
            </a:r>
          </a:p>
          <a:p>
            <a:pPr lvl="1"/>
            <a:r>
              <a:rPr lang="en-US" sz="1800" dirty="0"/>
              <a:t>When you finish, type </a:t>
            </a:r>
            <a:r>
              <a:rPr lang="en-US" sz="1800" dirty="0">
                <a:solidFill>
                  <a:srgbClr val="C00000"/>
                </a:solidFill>
                <a:latin typeface="American Typewriter" panose="02090604020004020304" pitchFamily="18" charset="77"/>
              </a:rPr>
              <a:t>exit</a:t>
            </a:r>
            <a:r>
              <a:rPr lang="en-US" sz="1800" dirty="0"/>
              <a:t> to quit the interactive nodes</a:t>
            </a:r>
          </a:p>
          <a:p>
            <a:r>
              <a:rPr lang="en-US" sz="2000" dirty="0"/>
              <a:t>Job scheduler (when you have prepared a shell script, and when your job will take hours)</a:t>
            </a:r>
          </a:p>
          <a:p>
            <a:pPr lvl="1"/>
            <a:r>
              <a:rPr lang="en-US" sz="1800" dirty="0" err="1">
                <a:solidFill>
                  <a:srgbClr val="C00000"/>
                </a:solidFill>
                <a:latin typeface="American Typewriter" panose="02090604020004020304" pitchFamily="18" charset="77"/>
              </a:rPr>
              <a:t>sbatch</a:t>
            </a:r>
            <a:r>
              <a:rPr lang="en-US" sz="1800" dirty="0">
                <a:solidFill>
                  <a:srgbClr val="C00000"/>
                </a:solidFill>
                <a:latin typeface="American Typewriter" panose="02090604020004020304" pitchFamily="18" charset="77"/>
              </a:rPr>
              <a:t> -M snowy -A uppmax2024-2-1 </a:t>
            </a:r>
            <a:r>
              <a:rPr lang="en-US" sz="1800" dirty="0" err="1">
                <a:solidFill>
                  <a:srgbClr val="C00000"/>
                </a:solidFill>
                <a:latin typeface="American Typewriter" panose="02090604020004020304" pitchFamily="18" charset="77"/>
              </a:rPr>
              <a:t>your_analysis.sh</a:t>
            </a:r>
            <a:endParaRPr lang="en-US" sz="1800" dirty="0">
              <a:solidFill>
                <a:srgbClr val="C00000"/>
              </a:solidFill>
              <a:latin typeface="American Typewriter" panose="02090604020004020304" pitchFamily="18" charset="77"/>
            </a:endParaRPr>
          </a:p>
        </p:txBody>
      </p:sp>
    </p:spTree>
    <p:extLst>
      <p:ext uri="{BB962C8B-B14F-4D97-AF65-F5344CB8AC3E}">
        <p14:creationId xmlns:p14="http://schemas.microsoft.com/office/powerpoint/2010/main" val="87087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20D42-68A1-1313-BA62-7823B91341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B48504-03F2-798A-AC08-F6DC184D93CF}"/>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Introduction to HPC and QC in PLINK/PLINK2</a:t>
            </a:r>
          </a:p>
        </p:txBody>
      </p:sp>
      <p:sp>
        <p:nvSpPr>
          <p:cNvPr id="7" name="Title 1">
            <a:extLst>
              <a:ext uri="{FF2B5EF4-FFF2-40B4-BE49-F238E27FC236}">
                <a16:creationId xmlns:a16="http://schemas.microsoft.com/office/drawing/2014/main" id="{404D1AE9-CFEB-435E-98B5-A5B4BCF90729}"/>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Job scheduler</a:t>
            </a:r>
          </a:p>
        </p:txBody>
      </p:sp>
      <p:sp>
        <p:nvSpPr>
          <p:cNvPr id="8" name="Content Placeholder 2">
            <a:extLst>
              <a:ext uri="{FF2B5EF4-FFF2-40B4-BE49-F238E27FC236}">
                <a16:creationId xmlns:a16="http://schemas.microsoft.com/office/drawing/2014/main" id="{DE3091E8-D052-7AF7-A4E7-9906C87F32AD}"/>
              </a:ext>
            </a:extLst>
          </p:cNvPr>
          <p:cNvSpPr>
            <a:spLocks noGrp="1"/>
          </p:cNvSpPr>
          <p:nvPr>
            <p:ph sz="quarter" idx="13"/>
          </p:nvPr>
        </p:nvSpPr>
        <p:spPr>
          <a:xfrm>
            <a:off x="968519" y="1838759"/>
            <a:ext cx="9472971" cy="4244974"/>
          </a:xfrm>
        </p:spPr>
        <p:txBody>
          <a:bodyPr/>
          <a:lstStyle/>
          <a:p>
            <a:r>
              <a:rPr lang="en-US" sz="1800" dirty="0"/>
              <a:t>In your .</a:t>
            </a:r>
            <a:r>
              <a:rPr lang="en-US" sz="1800" dirty="0" err="1"/>
              <a:t>sh</a:t>
            </a:r>
            <a:r>
              <a:rPr lang="en-US" sz="1800" dirty="0"/>
              <a:t> script:</a:t>
            </a:r>
          </a:p>
          <a:p>
            <a:pPr marL="457200" lvl="1" indent="0">
              <a:lnSpc>
                <a:spcPct val="100000"/>
              </a:lnSpc>
              <a:buNone/>
            </a:pPr>
            <a:r>
              <a:rPr lang="en-US" sz="1000" dirty="0">
                <a:solidFill>
                  <a:srgbClr val="C00000"/>
                </a:solidFill>
                <a:latin typeface="American Typewriter" panose="02090604020004020304" pitchFamily="18" charset="77"/>
              </a:rPr>
              <a:t>#! /bin/bash -l </a:t>
            </a:r>
          </a:p>
          <a:p>
            <a:pPr marL="457200" lvl="1" indent="0">
              <a:lnSpc>
                <a:spcPct val="100000"/>
              </a:lnSpc>
              <a:buNone/>
            </a:pPr>
            <a:r>
              <a:rPr lang="en-US" sz="1000" dirty="0">
                <a:solidFill>
                  <a:srgbClr val="C00000"/>
                </a:solidFill>
                <a:latin typeface="American Typewriter" panose="02090604020004020304" pitchFamily="18" charset="77"/>
              </a:rPr>
              <a:t>#SBATCH -A &lt;project-number&gt;</a:t>
            </a:r>
          </a:p>
          <a:p>
            <a:pPr marL="457200" lvl="1" indent="0">
              <a:lnSpc>
                <a:spcPct val="100000"/>
              </a:lnSpc>
              <a:buNone/>
            </a:pPr>
            <a:r>
              <a:rPr lang="en-US" sz="1000" dirty="0">
                <a:solidFill>
                  <a:srgbClr val="C00000"/>
                </a:solidFill>
                <a:latin typeface="American Typewriter" panose="02090604020004020304" pitchFamily="18" charset="77"/>
              </a:rPr>
              <a:t>#SBATCH -p core</a:t>
            </a:r>
          </a:p>
          <a:p>
            <a:pPr marL="457200" lvl="1" indent="0">
              <a:lnSpc>
                <a:spcPct val="100000"/>
              </a:lnSpc>
              <a:buNone/>
            </a:pPr>
            <a:r>
              <a:rPr lang="en-US" sz="1000" dirty="0">
                <a:solidFill>
                  <a:srgbClr val="C00000"/>
                </a:solidFill>
                <a:latin typeface="American Typewriter" panose="02090604020004020304" pitchFamily="18" charset="77"/>
              </a:rPr>
              <a:t>#SBATCH -n 2</a:t>
            </a:r>
          </a:p>
          <a:p>
            <a:pPr marL="457200" lvl="1" indent="0">
              <a:lnSpc>
                <a:spcPct val="100000"/>
              </a:lnSpc>
              <a:buNone/>
            </a:pPr>
            <a:r>
              <a:rPr lang="en-US" sz="1000" dirty="0">
                <a:solidFill>
                  <a:srgbClr val="C00000"/>
                </a:solidFill>
                <a:latin typeface="American Typewriter" panose="02090604020004020304" pitchFamily="18" charset="77"/>
              </a:rPr>
              <a:t>#SBATCH -t 3:00:00</a:t>
            </a:r>
          </a:p>
          <a:p>
            <a:pPr marL="457200" lvl="1" indent="0">
              <a:lnSpc>
                <a:spcPct val="100000"/>
              </a:lnSpc>
              <a:buNone/>
            </a:pPr>
            <a:r>
              <a:rPr lang="en-US" sz="1000" dirty="0">
                <a:solidFill>
                  <a:srgbClr val="C00000"/>
                </a:solidFill>
                <a:latin typeface="American Typewriter" panose="02090604020004020304" pitchFamily="18" charset="77"/>
              </a:rPr>
              <a:t>#SBATCH -J &lt;your-job-name&gt;</a:t>
            </a:r>
          </a:p>
          <a:p>
            <a:pPr marL="457200" lvl="1" indent="0">
              <a:lnSpc>
                <a:spcPct val="100000"/>
              </a:lnSpc>
              <a:buNone/>
            </a:pPr>
            <a:r>
              <a:rPr lang="en-US" sz="1000" dirty="0">
                <a:solidFill>
                  <a:srgbClr val="C00000"/>
                </a:solidFill>
                <a:latin typeface="American Typewriter" panose="02090604020004020304" pitchFamily="18" charset="77"/>
              </a:rPr>
              <a:t>#SBATCH --mail-type=ALL</a:t>
            </a:r>
          </a:p>
          <a:p>
            <a:pPr marL="457200" lvl="1" indent="0">
              <a:lnSpc>
                <a:spcPct val="100000"/>
              </a:lnSpc>
              <a:buNone/>
            </a:pPr>
            <a:r>
              <a:rPr lang="en-US" sz="1000" dirty="0">
                <a:solidFill>
                  <a:srgbClr val="C00000"/>
                </a:solidFill>
                <a:latin typeface="American Typewriter" panose="02090604020004020304" pitchFamily="18" charset="77"/>
              </a:rPr>
              <a:t>#SBATCH --mail-user=&lt;your-</a:t>
            </a:r>
            <a:r>
              <a:rPr lang="en-US" sz="1000" dirty="0" err="1">
                <a:solidFill>
                  <a:srgbClr val="C00000"/>
                </a:solidFill>
                <a:latin typeface="American Typewriter" panose="02090604020004020304" pitchFamily="18" charset="77"/>
              </a:rPr>
              <a:t>uppmax</a:t>
            </a:r>
            <a:r>
              <a:rPr lang="en-US" sz="1000" dirty="0">
                <a:solidFill>
                  <a:srgbClr val="C00000"/>
                </a:solidFill>
                <a:latin typeface="American Typewriter" panose="02090604020004020304" pitchFamily="18" charset="77"/>
              </a:rPr>
              <a:t>-account-email&gt;</a:t>
            </a:r>
          </a:p>
          <a:p>
            <a:pPr marL="457200" lvl="1" indent="0">
              <a:lnSpc>
                <a:spcPct val="100000"/>
              </a:lnSpc>
              <a:buNone/>
            </a:pPr>
            <a:endParaRPr lang="en-US" sz="1000" dirty="0">
              <a:solidFill>
                <a:srgbClr val="C00000"/>
              </a:solidFill>
              <a:latin typeface="American Typewriter" panose="02090604020004020304" pitchFamily="18" charset="77"/>
            </a:endParaRPr>
          </a:p>
          <a:p>
            <a:pPr marL="457200" lvl="1" indent="0">
              <a:lnSpc>
                <a:spcPct val="100000"/>
              </a:lnSpc>
              <a:buNone/>
            </a:pPr>
            <a:r>
              <a:rPr lang="en-US" sz="1000" dirty="0">
                <a:solidFill>
                  <a:srgbClr val="C00000"/>
                </a:solidFill>
                <a:latin typeface="American Typewriter" panose="02090604020004020304" pitchFamily="18" charset="77"/>
              </a:rPr>
              <a:t>module load &lt;packages-you-need&gt;</a:t>
            </a:r>
          </a:p>
          <a:p>
            <a:pPr marL="457200" lvl="1" indent="0">
              <a:lnSpc>
                <a:spcPct val="100000"/>
              </a:lnSpc>
              <a:buNone/>
            </a:pPr>
            <a:endParaRPr lang="en-US" sz="1000" dirty="0">
              <a:solidFill>
                <a:srgbClr val="C00000"/>
              </a:solidFill>
              <a:latin typeface="American Typewriter" panose="02090604020004020304" pitchFamily="18" charset="77"/>
            </a:endParaRPr>
          </a:p>
          <a:p>
            <a:pPr marL="457200" lvl="1" indent="0">
              <a:lnSpc>
                <a:spcPct val="100000"/>
              </a:lnSpc>
              <a:buNone/>
            </a:pPr>
            <a:r>
              <a:rPr lang="en-US" sz="1000" dirty="0" err="1">
                <a:solidFill>
                  <a:srgbClr val="C00000"/>
                </a:solidFill>
                <a:latin typeface="American Typewriter" panose="02090604020004020304" pitchFamily="18" charset="77"/>
              </a:rPr>
              <a:t>some_path_variable</a:t>
            </a:r>
            <a:r>
              <a:rPr lang="en-US" sz="1000" dirty="0">
                <a:solidFill>
                  <a:srgbClr val="C00000"/>
                </a:solidFill>
                <a:latin typeface="American Typewriter" panose="02090604020004020304" pitchFamily="18" charset="77"/>
              </a:rPr>
              <a:t>=“/crex/</a:t>
            </a:r>
            <a:r>
              <a:rPr lang="en-US" sz="1000" dirty="0" err="1">
                <a:solidFill>
                  <a:srgbClr val="C00000"/>
                </a:solidFill>
                <a:latin typeface="American Typewriter" panose="02090604020004020304" pitchFamily="18" charset="77"/>
              </a:rPr>
              <a:t>proj</a:t>
            </a:r>
            <a:r>
              <a:rPr lang="en-US" sz="1000" dirty="0">
                <a:solidFill>
                  <a:srgbClr val="C00000"/>
                </a:solidFill>
                <a:latin typeface="American Typewriter" panose="02090604020004020304" pitchFamily="18" charset="77"/>
              </a:rPr>
              <a:t>/uppmax2024-2-1/DATA_LAB/data"</a:t>
            </a:r>
          </a:p>
          <a:p>
            <a:pPr marL="457200" lvl="1" indent="0">
              <a:lnSpc>
                <a:spcPct val="100000"/>
              </a:lnSpc>
              <a:buNone/>
            </a:pPr>
            <a:endParaRPr lang="en-US" sz="1000" dirty="0">
              <a:solidFill>
                <a:srgbClr val="C00000"/>
              </a:solidFill>
              <a:latin typeface="American Typewriter" panose="02090604020004020304" pitchFamily="18" charset="77"/>
            </a:endParaRPr>
          </a:p>
          <a:p>
            <a:pPr marL="457200" lvl="1" indent="0">
              <a:lnSpc>
                <a:spcPct val="100000"/>
              </a:lnSpc>
              <a:buNone/>
            </a:pPr>
            <a:r>
              <a:rPr lang="en-US" sz="1000" dirty="0">
                <a:solidFill>
                  <a:srgbClr val="C00000"/>
                </a:solidFill>
                <a:latin typeface="American Typewriter" panose="02090604020004020304" pitchFamily="18" charset="77"/>
              </a:rPr>
              <a:t>plink2 &lt;analysis-you-will-be-running&gt;</a:t>
            </a:r>
          </a:p>
          <a:p>
            <a:pPr marL="457200" lvl="1" indent="0">
              <a:lnSpc>
                <a:spcPct val="100000"/>
              </a:lnSpc>
              <a:buNone/>
            </a:pPr>
            <a:r>
              <a:rPr lang="en-US" sz="1000" dirty="0" err="1">
                <a:solidFill>
                  <a:srgbClr val="C00000"/>
                </a:solidFill>
                <a:latin typeface="American Typewriter" panose="02090604020004020304" pitchFamily="18" charset="77"/>
              </a:rPr>
              <a:t>Rscript</a:t>
            </a:r>
            <a:r>
              <a:rPr lang="en-US" sz="1000" dirty="0">
                <a:solidFill>
                  <a:srgbClr val="C00000"/>
                </a:solidFill>
                <a:latin typeface="American Typewriter" panose="02090604020004020304" pitchFamily="18" charset="77"/>
              </a:rPr>
              <a:t> &lt;an-R-</a:t>
            </a:r>
            <a:r>
              <a:rPr lang="en-US" sz="1000" dirty="0" err="1">
                <a:solidFill>
                  <a:srgbClr val="C00000"/>
                </a:solidFill>
                <a:latin typeface="American Typewriter" panose="02090604020004020304" pitchFamily="18" charset="77"/>
              </a:rPr>
              <a:t>script.R</a:t>
            </a:r>
            <a:r>
              <a:rPr lang="en-US" sz="1000" dirty="0">
                <a:solidFill>
                  <a:srgbClr val="C00000"/>
                </a:solidFill>
                <a:latin typeface="American Typewriter" panose="02090604020004020304" pitchFamily="18" charset="77"/>
              </a:rPr>
              <a:t>&gt;</a:t>
            </a:r>
          </a:p>
          <a:p>
            <a:pPr marL="228600" marR="0" lvl="0" indent="-228600" algn="l" defTabSz="914400" rtl="0" eaLnBrk="1" fontAlgn="auto" latinLnBrk="0" hangingPunct="1">
              <a:lnSpc>
                <a:spcPts val="2120"/>
              </a:lnSpc>
              <a:spcBef>
                <a:spcPts val="3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effectLst/>
                <a:uLnTx/>
                <a:uFillTx/>
                <a:latin typeface="Work Sans" pitchFamily="2" charset="77"/>
                <a:ea typeface="+mn-ea"/>
                <a:cs typeface="+mn-cs"/>
              </a:rPr>
              <a:t>You can write </a:t>
            </a:r>
            <a:r>
              <a:rPr lang="en-US" sz="1800" dirty="0"/>
              <a:t>this offline and paste to your editor on Rackham</a:t>
            </a:r>
            <a:r>
              <a:rPr kumimoji="0" lang="en-US" sz="1800" b="0" i="0" u="none" strike="noStrike" kern="1200" cap="none" spc="0" normalizeH="0" baseline="0" noProof="0" dirty="0">
                <a:ln>
                  <a:noFill/>
                </a:ln>
                <a:effectLst/>
                <a:uLnTx/>
                <a:uFillTx/>
                <a:latin typeface="Work Sans" pitchFamily="2" charset="77"/>
                <a:ea typeface="+mn-ea"/>
                <a:cs typeface="+mn-cs"/>
              </a:rPr>
              <a:t>:</a:t>
            </a:r>
          </a:p>
          <a:p>
            <a:pPr lvl="1">
              <a:lnSpc>
                <a:spcPts val="2120"/>
              </a:lnSpc>
              <a:spcBef>
                <a:spcPts val="300"/>
              </a:spcBef>
              <a:defRPr/>
            </a:pPr>
            <a:r>
              <a:rPr lang="en-US" sz="1600" dirty="0">
                <a:solidFill>
                  <a:srgbClr val="C00000"/>
                </a:solidFill>
                <a:latin typeface="American Typewriter" panose="02090604020004020304" pitchFamily="18" charset="77"/>
              </a:rPr>
              <a:t>nano your-</a:t>
            </a:r>
            <a:r>
              <a:rPr lang="en-US" sz="1600" dirty="0" err="1">
                <a:solidFill>
                  <a:srgbClr val="C00000"/>
                </a:solidFill>
                <a:latin typeface="American Typewriter" panose="02090604020004020304" pitchFamily="18" charset="77"/>
              </a:rPr>
              <a:t>analysis.sh</a:t>
            </a:r>
            <a:endParaRPr lang="en-US" sz="1600" dirty="0">
              <a:solidFill>
                <a:srgbClr val="C00000"/>
              </a:solidFill>
              <a:latin typeface="American Typewriter" panose="02090604020004020304" pitchFamily="18" charset="77"/>
            </a:endParaRPr>
          </a:p>
          <a:p>
            <a:pPr lvl="1">
              <a:lnSpc>
                <a:spcPts val="2120"/>
              </a:lnSpc>
              <a:spcBef>
                <a:spcPts val="300"/>
              </a:spcBef>
              <a:defRPr/>
            </a:pPr>
            <a:r>
              <a:rPr lang="en-US" sz="1600" dirty="0"/>
              <a:t>When you finish, press keys ‘ctrl’ and ‘o’, then ‘Enter’; and ‘ctrl’ and ‘x’</a:t>
            </a:r>
            <a:endParaRPr kumimoji="0" lang="en-US" sz="1600" b="0" i="0" u="none" strike="noStrike" kern="1200" cap="none" spc="0" normalizeH="0" baseline="0" noProof="0" dirty="0">
              <a:ln>
                <a:noFill/>
              </a:ln>
              <a:effectLst/>
              <a:uLnTx/>
              <a:uFillTx/>
            </a:endParaRPr>
          </a:p>
          <a:p>
            <a:pPr marL="457200" lvl="1" indent="0">
              <a:lnSpc>
                <a:spcPct val="100000"/>
              </a:lnSpc>
              <a:buNone/>
            </a:pPr>
            <a:endParaRPr lang="en-US" sz="1000" dirty="0">
              <a:solidFill>
                <a:srgbClr val="C00000"/>
              </a:solidFill>
              <a:latin typeface="American Typewriter" panose="02090604020004020304" pitchFamily="18" charset="77"/>
            </a:endParaRPr>
          </a:p>
        </p:txBody>
      </p:sp>
      <p:sp>
        <p:nvSpPr>
          <p:cNvPr id="2" name="TextBox 1">
            <a:extLst>
              <a:ext uri="{FF2B5EF4-FFF2-40B4-BE49-F238E27FC236}">
                <a16:creationId xmlns:a16="http://schemas.microsoft.com/office/drawing/2014/main" id="{FD618CDD-A295-22CA-F362-65F859A0EA44}"/>
              </a:ext>
            </a:extLst>
          </p:cNvPr>
          <p:cNvSpPr txBox="1"/>
          <p:nvPr/>
        </p:nvSpPr>
        <p:spPr>
          <a:xfrm>
            <a:off x="5705004" y="4497208"/>
            <a:ext cx="6165273" cy="307777"/>
          </a:xfrm>
          <a:prstGeom prst="rect">
            <a:avLst/>
          </a:prstGeom>
          <a:noFill/>
        </p:spPr>
        <p:txBody>
          <a:bodyPr wrap="square" rtlCol="0">
            <a:spAutoFit/>
          </a:bodyPr>
          <a:lstStyle/>
          <a:p>
            <a:r>
              <a:rPr lang="en-US" sz="1400" dirty="0">
                <a:solidFill>
                  <a:srgbClr val="0070C0"/>
                </a:solidFill>
              </a:rPr>
              <a:t>You can then access by ${</a:t>
            </a:r>
            <a:r>
              <a:rPr lang="en-US" sz="1400" dirty="0" err="1">
                <a:solidFill>
                  <a:srgbClr val="0070C0"/>
                </a:solidFill>
              </a:rPr>
              <a:t>some_path_variable</a:t>
            </a:r>
            <a:r>
              <a:rPr lang="en-US" sz="1400" dirty="0">
                <a:solidFill>
                  <a:srgbClr val="0070C0"/>
                </a:solidFill>
              </a:rPr>
              <a:t>} in following lines</a:t>
            </a:r>
          </a:p>
        </p:txBody>
      </p:sp>
      <p:sp>
        <p:nvSpPr>
          <p:cNvPr id="3" name="TextBox 2">
            <a:extLst>
              <a:ext uri="{FF2B5EF4-FFF2-40B4-BE49-F238E27FC236}">
                <a16:creationId xmlns:a16="http://schemas.microsoft.com/office/drawing/2014/main" id="{FB133ECE-7FB0-FABC-0B26-5B4F581C9D0B}"/>
              </a:ext>
            </a:extLst>
          </p:cNvPr>
          <p:cNvSpPr txBox="1"/>
          <p:nvPr/>
        </p:nvSpPr>
        <p:spPr>
          <a:xfrm>
            <a:off x="3848098" y="4928764"/>
            <a:ext cx="6165273" cy="307777"/>
          </a:xfrm>
          <a:prstGeom prst="rect">
            <a:avLst/>
          </a:prstGeom>
          <a:noFill/>
        </p:spPr>
        <p:txBody>
          <a:bodyPr wrap="square" rtlCol="0">
            <a:spAutoFit/>
          </a:bodyPr>
          <a:lstStyle/>
          <a:p>
            <a:r>
              <a:rPr lang="en-US" sz="1400" dirty="0">
                <a:solidFill>
                  <a:srgbClr val="0070C0"/>
                </a:solidFill>
              </a:rPr>
              <a:t>Example plink commands in later slides</a:t>
            </a:r>
          </a:p>
        </p:txBody>
      </p:sp>
    </p:spTree>
    <p:extLst>
      <p:ext uri="{BB962C8B-B14F-4D97-AF65-F5344CB8AC3E}">
        <p14:creationId xmlns:p14="http://schemas.microsoft.com/office/powerpoint/2010/main" val="58498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317AB-D64A-A602-6901-5CE747BF28C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5ECE1BA-D8FF-86BD-0C96-AA151698555B}"/>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QC in PLINK/PLINK2</a:t>
            </a:r>
          </a:p>
        </p:txBody>
      </p:sp>
      <p:sp>
        <p:nvSpPr>
          <p:cNvPr id="7" name="Title 1">
            <a:extLst>
              <a:ext uri="{FF2B5EF4-FFF2-40B4-BE49-F238E27FC236}">
                <a16:creationId xmlns:a16="http://schemas.microsoft.com/office/drawing/2014/main" id="{4B8A17B1-08DD-1377-FF09-19133222A007}"/>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Software for Lab on Rackham</a:t>
            </a:r>
          </a:p>
        </p:txBody>
      </p:sp>
      <p:sp>
        <p:nvSpPr>
          <p:cNvPr id="8" name="Content Placeholder 2">
            <a:extLst>
              <a:ext uri="{FF2B5EF4-FFF2-40B4-BE49-F238E27FC236}">
                <a16:creationId xmlns:a16="http://schemas.microsoft.com/office/drawing/2014/main" id="{841CBD5D-F3D8-96D8-8265-FD1CCEF9117F}"/>
              </a:ext>
            </a:extLst>
          </p:cNvPr>
          <p:cNvSpPr>
            <a:spLocks noGrp="1"/>
          </p:cNvSpPr>
          <p:nvPr>
            <p:ph sz="quarter" idx="13"/>
          </p:nvPr>
        </p:nvSpPr>
        <p:spPr>
          <a:xfrm>
            <a:off x="968519" y="2223223"/>
            <a:ext cx="9472971" cy="4244974"/>
          </a:xfrm>
        </p:spPr>
        <p:txBody>
          <a:bodyPr/>
          <a:lstStyle/>
          <a:p>
            <a:r>
              <a:rPr lang="en-US" sz="1800" dirty="0"/>
              <a:t>PLINK2:</a:t>
            </a:r>
          </a:p>
          <a:p>
            <a:pPr lvl="1"/>
            <a:r>
              <a:rPr lang="en-US" sz="1600" dirty="0">
                <a:solidFill>
                  <a:srgbClr val="C00000"/>
                </a:solidFill>
                <a:latin typeface="American Typewriter" panose="02090604020004020304" pitchFamily="18" charset="77"/>
              </a:rPr>
              <a:t>module load </a:t>
            </a:r>
            <a:r>
              <a:rPr lang="en-US" sz="1600" dirty="0" err="1">
                <a:solidFill>
                  <a:srgbClr val="C00000"/>
                </a:solidFill>
                <a:latin typeface="American Typewriter" panose="02090604020004020304" pitchFamily="18" charset="77"/>
              </a:rPr>
              <a:t>bioinfo</a:t>
            </a:r>
            <a:r>
              <a:rPr lang="en-US" sz="1600" dirty="0">
                <a:solidFill>
                  <a:srgbClr val="C00000"/>
                </a:solidFill>
                <a:latin typeface="American Typewriter" panose="02090604020004020304" pitchFamily="18" charset="77"/>
              </a:rPr>
              <a:t>-tools</a:t>
            </a:r>
          </a:p>
          <a:p>
            <a:pPr lvl="1"/>
            <a:r>
              <a:rPr lang="en-US" sz="1600" dirty="0">
                <a:solidFill>
                  <a:srgbClr val="C00000"/>
                </a:solidFill>
                <a:latin typeface="American Typewriter" panose="02090604020004020304" pitchFamily="18" charset="77"/>
              </a:rPr>
              <a:t>module load plink2</a:t>
            </a:r>
          </a:p>
          <a:p>
            <a:pPr lvl="1"/>
            <a:r>
              <a:rPr lang="en-US" sz="1600" dirty="0"/>
              <a:t>Note: If you are running against a binary phenotype, don’t use this latest version on UPPMAX: plink2/2.00-alpha-5-20230923</a:t>
            </a:r>
          </a:p>
          <a:p>
            <a:pPr lvl="1"/>
            <a:r>
              <a:rPr lang="en-US" sz="1600" dirty="0"/>
              <a:t>Instead: </a:t>
            </a:r>
            <a:r>
              <a:rPr lang="en-US" sz="1600" dirty="0">
                <a:solidFill>
                  <a:srgbClr val="C00000"/>
                </a:solidFill>
                <a:latin typeface="American Typewriter" panose="02090604020004020304" pitchFamily="18" charset="77"/>
              </a:rPr>
              <a:t>module load plink2/2.00-alpha-3.7-20221024</a:t>
            </a:r>
          </a:p>
          <a:p>
            <a:pPr lvl="1"/>
            <a:r>
              <a:rPr lang="en-US" sz="1600" dirty="0"/>
              <a:t>There were fatal bugs for binary phenotype in that version</a:t>
            </a:r>
          </a:p>
          <a:p>
            <a:pPr lvl="1"/>
            <a:r>
              <a:rPr lang="en-US" sz="1600" dirty="0"/>
              <a:t>Check version: </a:t>
            </a:r>
            <a:r>
              <a:rPr lang="en-US" sz="1600" dirty="0">
                <a:solidFill>
                  <a:srgbClr val="C00000"/>
                </a:solidFill>
                <a:latin typeface="American Typewriter" panose="02090604020004020304" pitchFamily="18" charset="77"/>
              </a:rPr>
              <a:t>plink2 --version</a:t>
            </a:r>
          </a:p>
          <a:p>
            <a:r>
              <a:rPr lang="en-US" sz="1800" dirty="0"/>
              <a:t>R:</a:t>
            </a:r>
          </a:p>
          <a:p>
            <a:pPr lvl="1"/>
            <a:r>
              <a:rPr lang="en-US" sz="1600" dirty="0">
                <a:solidFill>
                  <a:srgbClr val="C00000"/>
                </a:solidFill>
                <a:latin typeface="American Typewriter" panose="02090604020004020304" pitchFamily="18" charset="77"/>
              </a:rPr>
              <a:t>module load </a:t>
            </a:r>
            <a:r>
              <a:rPr lang="en-US" sz="1600" dirty="0" err="1">
                <a:solidFill>
                  <a:srgbClr val="C00000"/>
                </a:solidFill>
                <a:latin typeface="American Typewriter" panose="02090604020004020304" pitchFamily="18" charset="77"/>
              </a:rPr>
              <a:t>R_packages</a:t>
            </a:r>
            <a:r>
              <a:rPr lang="en-US" sz="1600" dirty="0">
                <a:solidFill>
                  <a:srgbClr val="C00000"/>
                </a:solidFill>
                <a:latin typeface="American Typewriter" panose="02090604020004020304" pitchFamily="18" charset="77"/>
              </a:rPr>
              <a:t>/4.2.1</a:t>
            </a:r>
          </a:p>
          <a:p>
            <a:pPr lvl="1"/>
            <a:r>
              <a:rPr lang="en-US" sz="1600" dirty="0"/>
              <a:t>Type</a:t>
            </a:r>
            <a:r>
              <a:rPr lang="en-US" sz="1600" dirty="0">
                <a:solidFill>
                  <a:srgbClr val="C00000"/>
                </a:solidFill>
              </a:rPr>
              <a:t> </a:t>
            </a:r>
            <a:r>
              <a:rPr lang="en-US" sz="1600" dirty="0">
                <a:solidFill>
                  <a:srgbClr val="C00000"/>
                </a:solidFill>
                <a:latin typeface="American Typewriter" panose="02090604020004020304" pitchFamily="18" charset="77"/>
              </a:rPr>
              <a:t>R</a:t>
            </a:r>
            <a:r>
              <a:rPr lang="en-US" sz="1600" dirty="0">
                <a:solidFill>
                  <a:srgbClr val="C00000"/>
                </a:solidFill>
              </a:rPr>
              <a:t> </a:t>
            </a:r>
            <a:r>
              <a:rPr lang="en-US" sz="1600" dirty="0"/>
              <a:t>to enter the coding interface</a:t>
            </a:r>
          </a:p>
        </p:txBody>
      </p:sp>
    </p:spTree>
    <p:extLst>
      <p:ext uri="{BB962C8B-B14F-4D97-AF65-F5344CB8AC3E}">
        <p14:creationId xmlns:p14="http://schemas.microsoft.com/office/powerpoint/2010/main" val="192204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9A6A2-1F9B-A98B-0CF8-725FD9B237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465856E-1851-5581-FDEE-D8576AB17031}"/>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QC in PLINK/PLINK2</a:t>
            </a:r>
          </a:p>
        </p:txBody>
      </p:sp>
      <p:sp>
        <p:nvSpPr>
          <p:cNvPr id="7" name="Title 1">
            <a:extLst>
              <a:ext uri="{FF2B5EF4-FFF2-40B4-BE49-F238E27FC236}">
                <a16:creationId xmlns:a16="http://schemas.microsoft.com/office/drawing/2014/main" id="{4DA31F97-7A92-7F0E-6F53-942DF83553F2}"/>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Data</a:t>
            </a:r>
          </a:p>
        </p:txBody>
      </p:sp>
      <p:sp>
        <p:nvSpPr>
          <p:cNvPr id="8" name="Content Placeholder 2">
            <a:extLst>
              <a:ext uri="{FF2B5EF4-FFF2-40B4-BE49-F238E27FC236}">
                <a16:creationId xmlns:a16="http://schemas.microsoft.com/office/drawing/2014/main" id="{B776D6A8-0307-B3CF-1C89-BA06DF28BE9A}"/>
              </a:ext>
            </a:extLst>
          </p:cNvPr>
          <p:cNvSpPr>
            <a:spLocks noGrp="1"/>
          </p:cNvSpPr>
          <p:nvPr>
            <p:ph sz="quarter" idx="13"/>
          </p:nvPr>
        </p:nvSpPr>
        <p:spPr>
          <a:xfrm>
            <a:off x="968519" y="2223223"/>
            <a:ext cx="9857434" cy="4244974"/>
          </a:xfrm>
        </p:spPr>
        <p:txBody>
          <a:bodyPr/>
          <a:lstStyle/>
          <a:p>
            <a:r>
              <a:rPr lang="en-US" sz="1800" dirty="0"/>
              <a:t>Location: </a:t>
            </a:r>
            <a:r>
              <a:rPr lang="en-US" sz="1800" dirty="0" err="1">
                <a:latin typeface="American Typewriter" panose="02090604020004020304" pitchFamily="18" charset="77"/>
              </a:rPr>
              <a:t>data_loc</a:t>
            </a:r>
            <a:r>
              <a:rPr lang="en-US" sz="1800" dirty="0">
                <a:latin typeface="American Typewriter" panose="02090604020004020304" pitchFamily="18" charset="77"/>
              </a:rPr>
              <a:t>=“/crex/</a:t>
            </a:r>
            <a:r>
              <a:rPr lang="en-US" sz="1800" dirty="0" err="1">
                <a:latin typeface="American Typewriter" panose="02090604020004020304" pitchFamily="18" charset="77"/>
              </a:rPr>
              <a:t>proj</a:t>
            </a:r>
            <a:r>
              <a:rPr lang="en-US" sz="1800" dirty="0">
                <a:latin typeface="American Typewriter" panose="02090604020004020304" pitchFamily="18" charset="77"/>
              </a:rPr>
              <a:t>/uppmax2024-2-1/DATA_LAB/data”</a:t>
            </a:r>
          </a:p>
          <a:p>
            <a:pPr lvl="1"/>
            <a:r>
              <a:rPr lang="en-US" sz="1600" dirty="0"/>
              <a:t>You will be able to use a shortcut ${</a:t>
            </a:r>
            <a:r>
              <a:rPr lang="en-US" sz="1600" dirty="0" err="1"/>
              <a:t>data_loc</a:t>
            </a:r>
            <a:r>
              <a:rPr lang="en-US" sz="1600" dirty="0"/>
              <a:t>} after typing the line above</a:t>
            </a:r>
          </a:p>
          <a:p>
            <a:pPr lvl="1"/>
            <a:r>
              <a:rPr lang="en-US" sz="1600" dirty="0"/>
              <a:t>What’s inside the directory: </a:t>
            </a:r>
            <a:r>
              <a:rPr lang="en-US" sz="1600" dirty="0">
                <a:solidFill>
                  <a:srgbClr val="C00000"/>
                </a:solidFill>
                <a:latin typeface="American Typewriter" panose="02090604020004020304" pitchFamily="18" charset="77"/>
              </a:rPr>
              <a:t>ls ${</a:t>
            </a:r>
            <a:r>
              <a:rPr lang="en-US" sz="1600" dirty="0" err="1">
                <a:solidFill>
                  <a:srgbClr val="C00000"/>
                </a:solidFill>
                <a:latin typeface="American Typewriter" panose="02090604020004020304" pitchFamily="18" charset="77"/>
              </a:rPr>
              <a:t>data_loc</a:t>
            </a:r>
            <a:r>
              <a:rPr lang="en-US" sz="1600" dirty="0">
                <a:solidFill>
                  <a:srgbClr val="C00000"/>
                </a:solidFill>
                <a:latin typeface="American Typewriter" panose="02090604020004020304" pitchFamily="18" charset="77"/>
              </a:rPr>
              <a:t>}</a:t>
            </a:r>
          </a:p>
          <a:p>
            <a:pPr lvl="1"/>
            <a:r>
              <a:rPr lang="en-US" sz="1600" dirty="0"/>
              <a:t>PLINK1 files for a quick view of how genotype files look like: .ped and .map files in tab- or space-delimited formats, could be visualized by text editors, or simply:</a:t>
            </a:r>
          </a:p>
          <a:p>
            <a:pPr lvl="2"/>
            <a:r>
              <a:rPr lang="en-US" sz="1400" dirty="0">
                <a:solidFill>
                  <a:srgbClr val="C00000"/>
                </a:solidFill>
                <a:latin typeface="American Typewriter" panose="02090604020004020304" pitchFamily="18" charset="77"/>
              </a:rPr>
              <a:t>head ${</a:t>
            </a:r>
            <a:r>
              <a:rPr lang="en-US" sz="1400" dirty="0" err="1">
                <a:solidFill>
                  <a:srgbClr val="C00000"/>
                </a:solidFill>
                <a:latin typeface="American Typewriter" panose="02090604020004020304" pitchFamily="18" charset="77"/>
              </a:rPr>
              <a:t>data_loc</a:t>
            </a:r>
            <a:r>
              <a:rPr lang="en-US" sz="1400" dirty="0">
                <a:solidFill>
                  <a:srgbClr val="C00000"/>
                </a:solidFill>
                <a:latin typeface="American Typewriter" panose="02090604020004020304" pitchFamily="18" charset="77"/>
              </a:rPr>
              <a:t>}/</a:t>
            </a:r>
            <a:r>
              <a:rPr lang="en-US" sz="1400" dirty="0" err="1">
                <a:solidFill>
                  <a:srgbClr val="C00000"/>
                </a:solidFill>
                <a:latin typeface="American Typewriter" panose="02090604020004020304" pitchFamily="18" charset="77"/>
              </a:rPr>
              <a:t>test.ped</a:t>
            </a:r>
            <a:r>
              <a:rPr lang="en-US" sz="1400" dirty="0">
                <a:solidFill>
                  <a:srgbClr val="C00000"/>
                </a:solidFill>
                <a:latin typeface="American Typewriter" panose="02090604020004020304" pitchFamily="18" charset="77"/>
              </a:rPr>
              <a:t> | column –t</a:t>
            </a:r>
          </a:p>
          <a:p>
            <a:pPr lvl="2"/>
            <a:r>
              <a:rPr lang="en-US" sz="1400" dirty="0"/>
              <a:t>You can see the number of lines or rows by:</a:t>
            </a:r>
          </a:p>
          <a:p>
            <a:pPr lvl="3"/>
            <a:r>
              <a:rPr lang="en-US" sz="1200" dirty="0">
                <a:solidFill>
                  <a:srgbClr val="C00000"/>
                </a:solidFill>
                <a:latin typeface="American Typewriter" panose="02090604020004020304" pitchFamily="18" charset="77"/>
              </a:rPr>
              <a:t>awk ‘END {print NR}’ ${</a:t>
            </a:r>
            <a:r>
              <a:rPr lang="en-US" sz="1200" dirty="0" err="1">
                <a:solidFill>
                  <a:srgbClr val="C00000"/>
                </a:solidFill>
                <a:latin typeface="American Typewriter" panose="02090604020004020304" pitchFamily="18" charset="77"/>
              </a:rPr>
              <a:t>data_loc</a:t>
            </a:r>
            <a:r>
              <a:rPr lang="en-US" sz="1200" dirty="0">
                <a:solidFill>
                  <a:srgbClr val="C00000"/>
                </a:solidFill>
                <a:latin typeface="American Typewriter" panose="02090604020004020304" pitchFamily="18" charset="77"/>
              </a:rPr>
              <a:t>}/</a:t>
            </a:r>
            <a:r>
              <a:rPr lang="en-US" sz="1200" dirty="0" err="1">
                <a:solidFill>
                  <a:srgbClr val="C00000"/>
                </a:solidFill>
                <a:latin typeface="American Typewriter" panose="02090604020004020304" pitchFamily="18" charset="77"/>
              </a:rPr>
              <a:t>test.ped</a:t>
            </a:r>
            <a:endParaRPr lang="en-US" sz="1200" dirty="0">
              <a:solidFill>
                <a:srgbClr val="C00000"/>
              </a:solidFill>
              <a:latin typeface="American Typewriter" panose="02090604020004020304" pitchFamily="18" charset="77"/>
            </a:endParaRPr>
          </a:p>
          <a:p>
            <a:pPr lvl="1"/>
            <a:r>
              <a:rPr lang="en-US" sz="1600" dirty="0"/>
              <a:t>.ped: individual genotypes; .map: description of SNPs.</a:t>
            </a:r>
          </a:p>
          <a:p>
            <a:pPr lvl="2"/>
            <a:r>
              <a:rPr lang="en-US" sz="1400" dirty="0"/>
              <a:t>They are </a:t>
            </a:r>
            <a:r>
              <a:rPr lang="en-US" sz="1400" dirty="0" err="1"/>
              <a:t>headerless</a:t>
            </a:r>
            <a:r>
              <a:rPr lang="en-US" sz="1400" dirty="0"/>
              <a:t> (no column names).</a:t>
            </a:r>
          </a:p>
          <a:p>
            <a:r>
              <a:rPr lang="en-US" sz="1800" dirty="0"/>
              <a:t>PLINK2 genotypes:</a:t>
            </a:r>
          </a:p>
          <a:p>
            <a:pPr lvl="1"/>
            <a:r>
              <a:rPr lang="en-US" sz="1600" dirty="0"/>
              <a:t>.</a:t>
            </a:r>
            <a:r>
              <a:rPr lang="en-US" sz="1600" dirty="0" err="1"/>
              <a:t>psam</a:t>
            </a:r>
            <a:r>
              <a:rPr lang="en-US" sz="1600" dirty="0"/>
              <a:t>: sample information (Family ID; Individual ID; Sex); equivalent of .fam in PLINK1.9</a:t>
            </a:r>
          </a:p>
          <a:p>
            <a:pPr lvl="1"/>
            <a:r>
              <a:rPr lang="en-US" sz="1600" dirty="0"/>
              <a:t>.</a:t>
            </a:r>
            <a:r>
              <a:rPr lang="en-US" sz="1600" dirty="0" err="1"/>
              <a:t>pvar</a:t>
            </a:r>
            <a:r>
              <a:rPr lang="en-US" sz="1600" dirty="0"/>
              <a:t>: variant information (SNP positions, alleles); equivalent of .</a:t>
            </a:r>
            <a:r>
              <a:rPr lang="en-US" sz="1600" dirty="0" err="1"/>
              <a:t>bim</a:t>
            </a:r>
            <a:r>
              <a:rPr lang="en-US" sz="1600" dirty="0"/>
              <a:t> in PLINK1.9</a:t>
            </a:r>
          </a:p>
          <a:p>
            <a:pPr lvl="1"/>
            <a:r>
              <a:rPr lang="en-US" sz="1600" dirty="0"/>
              <a:t>.</a:t>
            </a:r>
            <a:r>
              <a:rPr lang="en-US" sz="1600" dirty="0" err="1"/>
              <a:t>pgen</a:t>
            </a:r>
            <a:r>
              <a:rPr lang="en-US" sz="1600" dirty="0"/>
              <a:t>: genotype data (compressed, efficient); equivalent of binary format .bed in PLINK1.9</a:t>
            </a:r>
          </a:p>
          <a:p>
            <a:pPr lvl="1"/>
            <a:r>
              <a:rPr lang="en-US" sz="1600" dirty="0" err="1"/>
              <a:t>epihealth.psam</a:t>
            </a:r>
            <a:r>
              <a:rPr lang="en-US" sz="1600" dirty="0"/>
              <a:t>, </a:t>
            </a:r>
            <a:r>
              <a:rPr lang="en-US" sz="1600" dirty="0" err="1"/>
              <a:t>epihealth.pvar</a:t>
            </a:r>
            <a:r>
              <a:rPr lang="en-US" sz="1600" dirty="0"/>
              <a:t>, </a:t>
            </a:r>
            <a:r>
              <a:rPr lang="en-US" sz="1600" dirty="0" err="1"/>
              <a:t>epihealth.pgen</a:t>
            </a:r>
            <a:endParaRPr lang="en-US" sz="1600" dirty="0"/>
          </a:p>
        </p:txBody>
      </p:sp>
      <p:sp>
        <p:nvSpPr>
          <p:cNvPr id="2" name="TextBox 1">
            <a:extLst>
              <a:ext uri="{FF2B5EF4-FFF2-40B4-BE49-F238E27FC236}">
                <a16:creationId xmlns:a16="http://schemas.microsoft.com/office/drawing/2014/main" id="{6DBA3EB5-62F1-0784-0B5D-9209A43BD53A}"/>
              </a:ext>
            </a:extLst>
          </p:cNvPr>
          <p:cNvSpPr txBox="1"/>
          <p:nvPr/>
        </p:nvSpPr>
        <p:spPr>
          <a:xfrm>
            <a:off x="6306302" y="3587468"/>
            <a:ext cx="4519651" cy="307777"/>
          </a:xfrm>
          <a:prstGeom prst="rect">
            <a:avLst/>
          </a:prstGeom>
          <a:noFill/>
        </p:spPr>
        <p:txBody>
          <a:bodyPr wrap="square" rtlCol="0">
            <a:spAutoFit/>
          </a:bodyPr>
          <a:lstStyle/>
          <a:p>
            <a:r>
              <a:rPr lang="en-US" sz="1400" dirty="0">
                <a:solidFill>
                  <a:srgbClr val="0070C0"/>
                </a:solidFill>
              </a:rPr>
              <a:t>To make it visually pleasing by aligning the columns in view</a:t>
            </a:r>
          </a:p>
        </p:txBody>
      </p:sp>
      <p:sp>
        <p:nvSpPr>
          <p:cNvPr id="3" name="TextBox 2">
            <a:extLst>
              <a:ext uri="{FF2B5EF4-FFF2-40B4-BE49-F238E27FC236}">
                <a16:creationId xmlns:a16="http://schemas.microsoft.com/office/drawing/2014/main" id="{9D47F739-F8F5-97FC-99C9-2E5731CE51D4}"/>
              </a:ext>
            </a:extLst>
          </p:cNvPr>
          <p:cNvSpPr txBox="1"/>
          <p:nvPr/>
        </p:nvSpPr>
        <p:spPr>
          <a:xfrm>
            <a:off x="6306302" y="2816554"/>
            <a:ext cx="5612070" cy="307777"/>
          </a:xfrm>
          <a:prstGeom prst="rect">
            <a:avLst/>
          </a:prstGeom>
          <a:noFill/>
        </p:spPr>
        <p:txBody>
          <a:bodyPr wrap="square" rtlCol="0">
            <a:spAutoFit/>
          </a:bodyPr>
          <a:lstStyle/>
          <a:p>
            <a:r>
              <a:rPr lang="en-US" sz="1400" dirty="0">
                <a:solidFill>
                  <a:srgbClr val="0070C0"/>
                </a:solidFill>
              </a:rPr>
              <a:t>Note: if your filename contains space, must add quotes “${</a:t>
            </a:r>
            <a:r>
              <a:rPr lang="en-US" sz="1400" dirty="0" err="1">
                <a:solidFill>
                  <a:srgbClr val="0070C0"/>
                </a:solidFill>
              </a:rPr>
              <a:t>data_loc</a:t>
            </a:r>
            <a:r>
              <a:rPr lang="en-US" sz="1400" dirty="0">
                <a:solidFill>
                  <a:srgbClr val="0070C0"/>
                </a:solidFill>
              </a:rPr>
              <a:t>}”</a:t>
            </a:r>
          </a:p>
        </p:txBody>
      </p:sp>
      <p:sp>
        <p:nvSpPr>
          <p:cNvPr id="5" name="TextBox 4">
            <a:extLst>
              <a:ext uri="{FF2B5EF4-FFF2-40B4-BE49-F238E27FC236}">
                <a16:creationId xmlns:a16="http://schemas.microsoft.com/office/drawing/2014/main" id="{111EB5AA-25F2-8BF6-74C5-F07DFDD4E04D}"/>
              </a:ext>
            </a:extLst>
          </p:cNvPr>
          <p:cNvSpPr txBox="1"/>
          <p:nvPr/>
        </p:nvSpPr>
        <p:spPr>
          <a:xfrm>
            <a:off x="6273755" y="4118903"/>
            <a:ext cx="4519651" cy="307777"/>
          </a:xfrm>
          <a:prstGeom prst="rect">
            <a:avLst/>
          </a:prstGeom>
          <a:noFill/>
        </p:spPr>
        <p:txBody>
          <a:bodyPr wrap="square" rtlCol="0">
            <a:spAutoFit/>
          </a:bodyPr>
          <a:lstStyle/>
          <a:p>
            <a:r>
              <a:rPr lang="en-US" sz="1400" dirty="0">
                <a:solidFill>
                  <a:srgbClr val="0070C0"/>
                </a:solidFill>
                <a:latin typeface="American Typewriter" panose="02090604020004020304" pitchFamily="18" charset="77"/>
              </a:rPr>
              <a:t>awk</a:t>
            </a:r>
            <a:r>
              <a:rPr lang="en-US" sz="1400" dirty="0">
                <a:solidFill>
                  <a:srgbClr val="0070C0"/>
                </a:solidFill>
              </a:rPr>
              <a:t> is a very efficient tool for checking text-files</a:t>
            </a:r>
          </a:p>
        </p:txBody>
      </p:sp>
    </p:spTree>
    <p:extLst>
      <p:ext uri="{BB962C8B-B14F-4D97-AF65-F5344CB8AC3E}">
        <p14:creationId xmlns:p14="http://schemas.microsoft.com/office/powerpoint/2010/main" val="274587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2C6E1-B27B-D53D-2575-11B6B05147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BC82C1-7582-7A22-7C99-448C3969B6E6}"/>
              </a:ext>
            </a:extLst>
          </p:cNvPr>
          <p:cNvSpPr/>
          <p:nvPr/>
        </p:nvSpPr>
        <p:spPr>
          <a:xfrm>
            <a:off x="0" y="0"/>
            <a:ext cx="12192000" cy="9351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95000"/>
                    <a:lumOff val="5000"/>
                  </a:schemeClr>
                </a:solidFill>
              </a:rPr>
              <a:t>31 mar 2025 | Lab 1 – QC in PLINK/PLINK2</a:t>
            </a:r>
          </a:p>
        </p:txBody>
      </p:sp>
      <p:sp>
        <p:nvSpPr>
          <p:cNvPr id="7" name="Title 1">
            <a:extLst>
              <a:ext uri="{FF2B5EF4-FFF2-40B4-BE49-F238E27FC236}">
                <a16:creationId xmlns:a16="http://schemas.microsoft.com/office/drawing/2014/main" id="{8A818409-11F8-DE2E-D5F5-F129A18F41E1}"/>
              </a:ext>
            </a:extLst>
          </p:cNvPr>
          <p:cNvSpPr txBox="1">
            <a:spLocks/>
          </p:cNvSpPr>
          <p:nvPr/>
        </p:nvSpPr>
        <p:spPr>
          <a:xfrm>
            <a:off x="968519" y="1283423"/>
            <a:ext cx="9472971" cy="716142"/>
          </a:xfrm>
          <a:prstGeom prst="rect">
            <a:avLst/>
          </a:prstGeom>
        </p:spPr>
        <p:txBody>
          <a:bodyPr vert="horz" lIns="91440" tIns="108000" rIns="91440" bIns="45720" rtlCol="0" anchor="t">
            <a:noAutofit/>
          </a:bodyPr>
          <a:lstStyle>
            <a:lvl1pPr algn="l" defTabSz="914400" rtl="0" eaLnBrk="1" latinLnBrk="0" hangingPunct="1">
              <a:lnSpc>
                <a:spcPts val="3840"/>
              </a:lnSpc>
              <a:spcBef>
                <a:spcPct val="0"/>
              </a:spcBef>
              <a:buNone/>
              <a:defRPr sz="3200" kern="1200" baseline="0">
                <a:solidFill>
                  <a:schemeClr val="tx1"/>
                </a:solidFill>
                <a:latin typeface="Work Sans" pitchFamily="2" charset="77"/>
                <a:ea typeface="+mj-ea"/>
                <a:cs typeface="+mj-cs"/>
              </a:defRPr>
            </a:lvl1pPr>
          </a:lstStyle>
          <a:p>
            <a:r>
              <a:rPr lang="en-US" dirty="0"/>
              <a:t>Quality control (QC)</a:t>
            </a:r>
          </a:p>
        </p:txBody>
      </p:sp>
      <p:sp>
        <p:nvSpPr>
          <p:cNvPr id="8" name="Content Placeholder 2">
            <a:extLst>
              <a:ext uri="{FF2B5EF4-FFF2-40B4-BE49-F238E27FC236}">
                <a16:creationId xmlns:a16="http://schemas.microsoft.com/office/drawing/2014/main" id="{A3051712-4783-6D28-68EF-8D36437CCBD0}"/>
              </a:ext>
            </a:extLst>
          </p:cNvPr>
          <p:cNvSpPr>
            <a:spLocks noGrp="1"/>
          </p:cNvSpPr>
          <p:nvPr>
            <p:ph sz="quarter" idx="13"/>
          </p:nvPr>
        </p:nvSpPr>
        <p:spPr>
          <a:xfrm>
            <a:off x="968519" y="2223223"/>
            <a:ext cx="9857434" cy="4244974"/>
          </a:xfrm>
        </p:spPr>
        <p:txBody>
          <a:bodyPr/>
          <a:lstStyle/>
          <a:p>
            <a:r>
              <a:rPr lang="en-US" sz="1800" dirty="0"/>
              <a:t>Prior to an association analysis, the genetic data has to be checked and filtered to avoid errors or poor quality</a:t>
            </a:r>
          </a:p>
          <a:p>
            <a:pPr lvl="1"/>
            <a:r>
              <a:rPr lang="en-US" dirty="0"/>
              <a:t>“Data quality control in genetic case-control association studies.” (Anderson et al. 2010, </a:t>
            </a:r>
            <a:r>
              <a:rPr lang="en-US" i="1" dirty="0"/>
              <a:t>Nature Protocols</a:t>
            </a:r>
            <a:r>
              <a:rPr lang="en-US" dirty="0"/>
              <a:t> 5: 1564-73)</a:t>
            </a:r>
          </a:p>
          <a:p>
            <a:r>
              <a:rPr lang="en-US" dirty="0"/>
              <a:t>QC criteria</a:t>
            </a:r>
          </a:p>
          <a:p>
            <a:pPr lvl="1"/>
            <a:r>
              <a:rPr lang="en-US" dirty="0"/>
              <a:t>Missing genotype rates</a:t>
            </a:r>
          </a:p>
          <a:p>
            <a:pPr lvl="2"/>
            <a:r>
              <a:rPr lang="en-US" dirty="0"/>
              <a:t>--</a:t>
            </a:r>
            <a:r>
              <a:rPr lang="en-US" dirty="0" err="1"/>
              <a:t>geno</a:t>
            </a:r>
            <a:r>
              <a:rPr lang="en-US" dirty="0"/>
              <a:t> [max per-variant]: filter out variants with missing call rates exceeding the threshold</a:t>
            </a:r>
          </a:p>
          <a:p>
            <a:pPr lvl="2"/>
            <a:r>
              <a:rPr lang="en-US" dirty="0"/>
              <a:t>--mind [max per-sample]: does the same for samples</a:t>
            </a:r>
          </a:p>
          <a:p>
            <a:pPr lvl="2"/>
            <a:r>
              <a:rPr lang="en-US" u="sng" dirty="0"/>
              <a:t>Individual call rate: </a:t>
            </a:r>
            <a:r>
              <a:rPr lang="en-US" dirty="0"/>
              <a:t>--mind 0.05 removes </a:t>
            </a:r>
            <a:r>
              <a:rPr lang="en-US" u="sng" dirty="0"/>
              <a:t>individuals</a:t>
            </a:r>
            <a:r>
              <a:rPr lang="en-US" dirty="0"/>
              <a:t> with &gt;5% missing genotypes</a:t>
            </a:r>
          </a:p>
          <a:p>
            <a:pPr lvl="2"/>
            <a:r>
              <a:rPr lang="en-US" dirty="0">
                <a:solidFill>
                  <a:srgbClr val="C00000"/>
                </a:solidFill>
                <a:latin typeface="American Typewriter" panose="02090604020004020304" pitchFamily="18" charset="77"/>
              </a:rPr>
              <a:t>plink2 --</a:t>
            </a:r>
            <a:r>
              <a:rPr lang="en-US" dirty="0" err="1">
                <a:solidFill>
                  <a:srgbClr val="C00000"/>
                </a:solidFill>
                <a:latin typeface="American Typewriter" panose="02090604020004020304" pitchFamily="18" charset="77"/>
              </a:rPr>
              <a:t>pfile</a:t>
            </a:r>
            <a:r>
              <a:rPr lang="en-US" dirty="0">
                <a:solidFill>
                  <a:srgbClr val="C00000"/>
                </a:solidFill>
                <a:latin typeface="American Typewriter" panose="02090604020004020304" pitchFamily="18" charset="77"/>
              </a:rPr>
              <a:t> ${</a:t>
            </a:r>
            <a:r>
              <a:rPr lang="en-US" dirty="0" err="1">
                <a:solidFill>
                  <a:srgbClr val="C00000"/>
                </a:solidFill>
                <a:latin typeface="American Typewriter" panose="02090604020004020304" pitchFamily="18" charset="77"/>
              </a:rPr>
              <a:t>data_loc</a:t>
            </a:r>
            <a:r>
              <a:rPr lang="en-US" dirty="0">
                <a:solidFill>
                  <a:srgbClr val="C00000"/>
                </a:solidFill>
                <a:latin typeface="American Typewriter" panose="02090604020004020304" pitchFamily="18" charset="77"/>
              </a:rPr>
              <a:t>}/test </a:t>
            </a:r>
            <a:r>
              <a:rPr lang="en-US" b="1" dirty="0">
                <a:solidFill>
                  <a:srgbClr val="C00000"/>
                </a:solidFill>
                <a:latin typeface="American Typewriter" panose="02090604020004020304" pitchFamily="18" charset="77"/>
              </a:rPr>
              <a:t>--mind 0.05 </a:t>
            </a:r>
            <a:r>
              <a:rPr lang="en-US" dirty="0">
                <a:solidFill>
                  <a:srgbClr val="C00000"/>
                </a:solidFill>
                <a:latin typeface="American Typewriter" panose="02090604020004020304" pitchFamily="18" charset="77"/>
              </a:rPr>
              <a:t>--make-</a:t>
            </a:r>
            <a:r>
              <a:rPr lang="en-US" dirty="0" err="1">
                <a:solidFill>
                  <a:srgbClr val="C00000"/>
                </a:solidFill>
                <a:latin typeface="American Typewriter" panose="02090604020004020304" pitchFamily="18" charset="77"/>
              </a:rPr>
              <a:t>pgen</a:t>
            </a:r>
            <a:r>
              <a:rPr lang="en-US" dirty="0">
                <a:solidFill>
                  <a:srgbClr val="C00000"/>
                </a:solidFill>
                <a:latin typeface="American Typewriter" panose="02090604020004020304" pitchFamily="18" charset="77"/>
              </a:rPr>
              <a:t> --out </a:t>
            </a:r>
            <a:r>
              <a:rPr lang="en-US" dirty="0" err="1">
                <a:solidFill>
                  <a:srgbClr val="C00000"/>
                </a:solidFill>
                <a:latin typeface="American Typewriter" panose="02090604020004020304" pitchFamily="18" charset="77"/>
              </a:rPr>
              <a:t>filtered_file</a:t>
            </a:r>
            <a:endParaRPr lang="en-US" dirty="0">
              <a:solidFill>
                <a:srgbClr val="C00000"/>
              </a:solidFill>
              <a:latin typeface="American Typewriter" panose="02090604020004020304" pitchFamily="18" charset="77"/>
            </a:endParaRPr>
          </a:p>
          <a:p>
            <a:pPr lvl="1"/>
            <a:endParaRPr lang="en-US" dirty="0"/>
          </a:p>
          <a:p>
            <a:pPr lvl="1"/>
            <a:endParaRPr lang="en-US" dirty="0"/>
          </a:p>
          <a:p>
            <a:pPr lvl="2"/>
            <a:r>
              <a:rPr lang="en-US" u="sng" dirty="0"/>
              <a:t>SNP call rate </a:t>
            </a:r>
            <a:r>
              <a:rPr lang="en-US" dirty="0"/>
              <a:t>“--</a:t>
            </a:r>
            <a:r>
              <a:rPr lang="en-US" dirty="0" err="1"/>
              <a:t>geno</a:t>
            </a:r>
            <a:r>
              <a:rPr lang="en-US" dirty="0"/>
              <a:t>”: sometimes the genotyping of a single SNP is not working properly, such as primer problems; filter SNPs with low genotyping rate from the dataset: --</a:t>
            </a:r>
            <a:r>
              <a:rPr lang="en-US" dirty="0" err="1"/>
              <a:t>geno</a:t>
            </a:r>
            <a:r>
              <a:rPr lang="en-US" dirty="0"/>
              <a:t> 0.05 removes </a:t>
            </a:r>
            <a:r>
              <a:rPr lang="en-US" u="sng" dirty="0"/>
              <a:t>SNPs</a:t>
            </a:r>
            <a:r>
              <a:rPr lang="en-US" dirty="0"/>
              <a:t> with &gt;5% missing genotypes.</a:t>
            </a:r>
          </a:p>
          <a:p>
            <a:pPr lvl="2"/>
            <a:r>
              <a:rPr lang="en-US" dirty="0"/>
              <a:t>Just add flags to the PLINK2 command line</a:t>
            </a:r>
          </a:p>
        </p:txBody>
      </p:sp>
      <p:sp>
        <p:nvSpPr>
          <p:cNvPr id="6" name="TextBox 5">
            <a:extLst>
              <a:ext uri="{FF2B5EF4-FFF2-40B4-BE49-F238E27FC236}">
                <a16:creationId xmlns:a16="http://schemas.microsoft.com/office/drawing/2014/main" id="{7D53A312-2C1C-E4CA-D5F9-A81611AF1563}"/>
              </a:ext>
            </a:extLst>
          </p:cNvPr>
          <p:cNvSpPr txBox="1"/>
          <p:nvPr/>
        </p:nvSpPr>
        <p:spPr>
          <a:xfrm>
            <a:off x="2094162" y="4697309"/>
            <a:ext cx="8639647" cy="523220"/>
          </a:xfrm>
          <a:prstGeom prst="rect">
            <a:avLst/>
          </a:prstGeom>
          <a:noFill/>
        </p:spPr>
        <p:txBody>
          <a:bodyPr wrap="square" rtlCol="0">
            <a:spAutoFit/>
          </a:bodyPr>
          <a:lstStyle/>
          <a:p>
            <a:r>
              <a:rPr lang="en-US" sz="1400" dirty="0">
                <a:solidFill>
                  <a:srgbClr val="0070C0"/>
                </a:solidFill>
              </a:rPr>
              <a:t>Note: if all input files have the same suffix, i.e., “test”, you can use the flag --</a:t>
            </a:r>
            <a:r>
              <a:rPr lang="en-US" sz="1400" dirty="0" err="1">
                <a:solidFill>
                  <a:srgbClr val="0070C0"/>
                </a:solidFill>
              </a:rPr>
              <a:t>pfile</a:t>
            </a:r>
            <a:r>
              <a:rPr lang="en-US" sz="1400" dirty="0">
                <a:solidFill>
                  <a:srgbClr val="0070C0"/>
                </a:solidFill>
              </a:rPr>
              <a:t>, otherwise you need to specify each by --</a:t>
            </a:r>
            <a:r>
              <a:rPr lang="en-US" sz="1400" dirty="0" err="1">
                <a:solidFill>
                  <a:srgbClr val="0070C0"/>
                </a:solidFill>
              </a:rPr>
              <a:t>pgen</a:t>
            </a:r>
            <a:r>
              <a:rPr lang="en-US" sz="1400" dirty="0">
                <a:solidFill>
                  <a:srgbClr val="0070C0"/>
                </a:solidFill>
              </a:rPr>
              <a:t>, --</a:t>
            </a:r>
            <a:r>
              <a:rPr lang="en-US" sz="1400" dirty="0" err="1">
                <a:solidFill>
                  <a:srgbClr val="0070C0"/>
                </a:solidFill>
              </a:rPr>
              <a:t>psam</a:t>
            </a:r>
            <a:r>
              <a:rPr lang="en-US" sz="1400" dirty="0">
                <a:solidFill>
                  <a:srgbClr val="0070C0"/>
                </a:solidFill>
              </a:rPr>
              <a:t>, --</a:t>
            </a:r>
            <a:r>
              <a:rPr lang="en-US" sz="1400" dirty="0" err="1">
                <a:solidFill>
                  <a:srgbClr val="0070C0"/>
                </a:solidFill>
              </a:rPr>
              <a:t>pvar</a:t>
            </a:r>
            <a:r>
              <a:rPr lang="en-US" sz="1400" dirty="0">
                <a:solidFill>
                  <a:srgbClr val="0070C0"/>
                </a:solidFill>
              </a:rPr>
              <a:t>; --make-</a:t>
            </a:r>
            <a:r>
              <a:rPr lang="en-US" sz="1400" dirty="0" err="1">
                <a:solidFill>
                  <a:srgbClr val="0070C0"/>
                </a:solidFill>
              </a:rPr>
              <a:t>pgen</a:t>
            </a:r>
            <a:r>
              <a:rPr lang="en-US" sz="1400" dirty="0">
                <a:solidFill>
                  <a:srgbClr val="0070C0"/>
                </a:solidFill>
              </a:rPr>
              <a:t> means to generate the filtered files; --out you can specify the output suffix</a:t>
            </a:r>
          </a:p>
        </p:txBody>
      </p:sp>
    </p:spTree>
    <p:extLst>
      <p:ext uri="{BB962C8B-B14F-4D97-AF65-F5344CB8AC3E}">
        <p14:creationId xmlns:p14="http://schemas.microsoft.com/office/powerpoint/2010/main" val="1840772734"/>
      </p:ext>
    </p:extLst>
  </p:cSld>
  <p:clrMapOvr>
    <a:masterClrMapping/>
  </p:clrMapOvr>
</p:sld>
</file>

<file path=ppt/theme/theme1.xml><?xml version="1.0" encoding="utf-8"?>
<a:theme xmlns:a="http://schemas.openxmlformats.org/drawingml/2006/main" name="UU theme WHITE">
  <a:themeElements>
    <a:clrScheme name="Gråskal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U_template_2024-05-02" id="{A66E55E3-51AE-4340-94A8-50614D6DB493}" vid="{51517022-6A04-3047-861F-6202F67E6C4C}"/>
    </a:ext>
  </a:extLst>
</a:theme>
</file>

<file path=ppt/theme/theme2.xml><?xml version="1.0" encoding="utf-8"?>
<a:theme xmlns:a="http://schemas.openxmlformats.org/drawingml/2006/main" name="UU theme LIGHT GREY">
  <a:themeElements>
    <a:clrScheme name="Gråskal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U_template_2024-05-02" id="{A66E55E3-51AE-4340-94A8-50614D6DB493}" vid="{06400D09-BFF6-9D49-A0E5-E1E12BD6C29E}"/>
    </a:ext>
  </a:extLst>
</a:theme>
</file>

<file path=ppt/theme/theme3.xml><?xml version="1.0" encoding="utf-8"?>
<a:theme xmlns:a="http://schemas.openxmlformats.org/drawingml/2006/main" name="UU theme DARK GREY (NB: for the Humanities Theatre)">
  <a:themeElements>
    <a:clrScheme name="Gråskal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U_template_2024-05-02" id="{A66E55E3-51AE-4340-94A8-50614D6DB493}" vid="{B4C2C5B9-C070-F341-A63E-5A627FE14C01}"/>
    </a:ext>
  </a:ext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UU theme WHITE</Template>
  <TotalTime>665</TotalTime>
  <Words>2530</Words>
  <Application>Microsoft Macintosh PowerPoint</Application>
  <PresentationFormat>Widescreen</PresentationFormat>
  <Paragraphs>241</Paragraphs>
  <Slides>19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Work Sans SemiBold</vt:lpstr>
      <vt:lpstr>Calibri</vt:lpstr>
      <vt:lpstr>American Typewriter</vt:lpstr>
      <vt:lpstr>Work Sans Medium</vt:lpstr>
      <vt:lpstr>Arial</vt:lpstr>
      <vt:lpstr>Work Sans</vt:lpstr>
      <vt:lpstr>UU theme WHITE</vt:lpstr>
      <vt:lpstr>UU theme LIGHT GREY</vt:lpstr>
      <vt:lpstr>UU theme DARK GREY (NB: for the Humanities Theatre)</vt:lpstr>
      <vt:lpstr>Data Lab 2025</vt:lpstr>
      <vt:lpstr>PLINK2.0 alpha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Yaqi Alexandra Deng</dc:creator>
  <cp:lastModifiedBy>Yaqi Alexandra Deng</cp:lastModifiedBy>
  <cp:revision>31</cp:revision>
  <dcterms:created xsi:type="dcterms:W3CDTF">2025-02-22T13:28:24Z</dcterms:created>
  <dcterms:modified xsi:type="dcterms:W3CDTF">2025-03-26T12:01:28Z</dcterms:modified>
</cp:coreProperties>
</file>