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21"/>
  </p:notesMasterIdLst>
  <p:handoutMasterIdLst>
    <p:handoutMasterId r:id="rId22"/>
  </p:handoutMasterIdLst>
  <p:sldIdLst>
    <p:sldId id="941" r:id="rId2"/>
    <p:sldId id="990" r:id="rId3"/>
    <p:sldId id="991" r:id="rId4"/>
    <p:sldId id="972" r:id="rId5"/>
    <p:sldId id="987" r:id="rId6"/>
    <p:sldId id="988" r:id="rId7"/>
    <p:sldId id="989" r:id="rId8"/>
    <p:sldId id="986" r:id="rId9"/>
    <p:sldId id="995" r:id="rId10"/>
    <p:sldId id="993" r:id="rId11"/>
    <p:sldId id="1000" r:id="rId12"/>
    <p:sldId id="1001" r:id="rId13"/>
    <p:sldId id="992" r:id="rId14"/>
    <p:sldId id="994" r:id="rId15"/>
    <p:sldId id="996" r:id="rId16"/>
    <p:sldId id="997" r:id="rId17"/>
    <p:sldId id="998" r:id="rId18"/>
    <p:sldId id="999" r:id="rId19"/>
    <p:sldId id="984" r:id="rId20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941"/>
            <p14:sldId id="990"/>
            <p14:sldId id="991"/>
            <p14:sldId id="972"/>
            <p14:sldId id="987"/>
            <p14:sldId id="988"/>
            <p14:sldId id="989"/>
            <p14:sldId id="986"/>
            <p14:sldId id="995"/>
            <p14:sldId id="993"/>
            <p14:sldId id="1000"/>
            <p14:sldId id="1001"/>
            <p14:sldId id="992"/>
            <p14:sldId id="994"/>
            <p14:sldId id="996"/>
            <p14:sldId id="997"/>
            <p14:sldId id="998"/>
            <p14:sldId id="999"/>
            <p14:sldId id="9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8C33"/>
    <a:srgbClr val="00B341"/>
    <a:srgbClr val="1BA560"/>
    <a:srgbClr val="23B324"/>
    <a:srgbClr val="4A78BC"/>
    <a:srgbClr val="003264"/>
    <a:srgbClr val="FE8C00"/>
    <a:srgbClr val="5BCD9D"/>
    <a:srgbClr val="35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727" autoAdjust="0"/>
  </p:normalViewPr>
  <p:slideViewPr>
    <p:cSldViewPr snapToGrid="0">
      <p:cViewPr varScale="1">
        <p:scale>
          <a:sx n="45" d="100"/>
          <a:sy n="45" d="100"/>
        </p:scale>
        <p:origin x="398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4352" y="200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>
                <a:latin typeface="Arial" panose="020B0604020202020204" pitchFamily="34" charset="0"/>
              </a:rPr>
              <a:t>18.12.2021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>
                <a:latin typeface="Arial" panose="020B0604020202020204" pitchFamily="34" charset="0"/>
              </a:rPr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48BA324-014D-41B7-8E83-ECE8F197A959}" type="datetimeFigureOut">
              <a:rPr lang="ru-RU" smtClean="0"/>
              <a:pPr/>
              <a:t>18.12.2021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81397F6-5F69-4798-869B-9B0266F8F8F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4">
            <a:extLst>
              <a:ext uri="{FF2B5EF4-FFF2-40B4-BE49-F238E27FC236}">
                <a16:creationId xmlns:a16="http://schemas.microsoft.com/office/drawing/2014/main" xmlns="" id="{72A7B367-2015-3B4C-B07E-0D336654FBC5}"/>
              </a:ext>
            </a:extLst>
          </p:cNvPr>
          <p:cNvSpPr/>
          <p:nvPr userDrawn="1"/>
        </p:nvSpPr>
        <p:spPr>
          <a:xfrm>
            <a:off x="10301827" y="5985285"/>
            <a:ext cx="5049570" cy="1409066"/>
          </a:xfrm>
          <a:custGeom>
            <a:avLst/>
            <a:gdLst>
              <a:gd name="connsiteX0" fmla="*/ 3090748 w 5049570"/>
              <a:gd name="connsiteY0" fmla="*/ 1074749 h 1409066"/>
              <a:gd name="connsiteX1" fmla="*/ 3090748 w 5049570"/>
              <a:gd name="connsiteY1" fmla="*/ 857109 h 1409066"/>
              <a:gd name="connsiteX2" fmla="*/ 2736025 w 5049570"/>
              <a:gd name="connsiteY2" fmla="*/ 962562 h 1409066"/>
              <a:gd name="connsiteX3" fmla="*/ 2453615 w 5049570"/>
              <a:gd name="connsiteY3" fmla="*/ 682096 h 1409066"/>
              <a:gd name="connsiteX4" fmla="*/ 3102038 w 5049570"/>
              <a:gd name="connsiteY4" fmla="*/ 682096 h 1409066"/>
              <a:gd name="connsiteX5" fmla="*/ 3102038 w 5049570"/>
              <a:gd name="connsiteY5" fmla="*/ 540741 h 1409066"/>
              <a:gd name="connsiteX6" fmla="*/ 2659215 w 5049570"/>
              <a:gd name="connsiteY6" fmla="*/ 0 h 1409066"/>
              <a:gd name="connsiteX7" fmla="*/ 2175726 w 5049570"/>
              <a:gd name="connsiteY7" fmla="*/ 590102 h 1409066"/>
              <a:gd name="connsiteX8" fmla="*/ 2713444 w 5049570"/>
              <a:gd name="connsiteY8" fmla="*/ 1173479 h 1409066"/>
              <a:gd name="connsiteX9" fmla="*/ 3090748 w 5049570"/>
              <a:gd name="connsiteY9" fmla="*/ 1074749 h 1409066"/>
              <a:gd name="connsiteX10" fmla="*/ 4771682 w 5049570"/>
              <a:gd name="connsiteY10" fmla="*/ 1173479 h 1409066"/>
              <a:gd name="connsiteX11" fmla="*/ 5049571 w 5049570"/>
              <a:gd name="connsiteY11" fmla="*/ 1103922 h 1409066"/>
              <a:gd name="connsiteX12" fmla="*/ 5049571 w 5049570"/>
              <a:gd name="connsiteY12" fmla="*/ 886282 h 1409066"/>
              <a:gd name="connsiteX13" fmla="*/ 4787494 w 5049570"/>
              <a:gd name="connsiteY13" fmla="*/ 962562 h 1409066"/>
              <a:gd name="connsiteX14" fmla="*/ 4516374 w 5049570"/>
              <a:gd name="connsiteY14" fmla="*/ 581127 h 1409066"/>
              <a:gd name="connsiteX15" fmla="*/ 4789754 w 5049570"/>
              <a:gd name="connsiteY15" fmla="*/ 210911 h 1409066"/>
              <a:gd name="connsiteX16" fmla="*/ 5049571 w 5049570"/>
              <a:gd name="connsiteY16" fmla="*/ 280467 h 1409066"/>
              <a:gd name="connsiteX17" fmla="*/ 5049571 w 5049570"/>
              <a:gd name="connsiteY17" fmla="*/ 53850 h 1409066"/>
              <a:gd name="connsiteX18" fmla="*/ 4760379 w 5049570"/>
              <a:gd name="connsiteY18" fmla="*/ 0 h 1409066"/>
              <a:gd name="connsiteX19" fmla="*/ 4238473 w 5049570"/>
              <a:gd name="connsiteY19" fmla="*/ 587858 h 1409066"/>
              <a:gd name="connsiteX20" fmla="*/ 4771682 w 5049570"/>
              <a:gd name="connsiteY20" fmla="*/ 1173479 h 1409066"/>
              <a:gd name="connsiteX21" fmla="*/ 628091 w 5049570"/>
              <a:gd name="connsiteY21" fmla="*/ 22437 h 1409066"/>
              <a:gd name="connsiteX22" fmla="*/ 628091 w 5049570"/>
              <a:gd name="connsiteY22" fmla="*/ 468941 h 1409066"/>
              <a:gd name="connsiteX23" fmla="*/ 268859 w 5049570"/>
              <a:gd name="connsiteY23" fmla="*/ 468941 h 1409066"/>
              <a:gd name="connsiteX24" fmla="*/ 268859 w 5049570"/>
              <a:gd name="connsiteY24" fmla="*/ 22437 h 1409066"/>
              <a:gd name="connsiteX25" fmla="*/ 0 w 5049570"/>
              <a:gd name="connsiteY25" fmla="*/ 22437 h 1409066"/>
              <a:gd name="connsiteX26" fmla="*/ 0 w 5049570"/>
              <a:gd name="connsiteY26" fmla="*/ 1151042 h 1409066"/>
              <a:gd name="connsiteX27" fmla="*/ 268859 w 5049570"/>
              <a:gd name="connsiteY27" fmla="*/ 1151042 h 1409066"/>
              <a:gd name="connsiteX28" fmla="*/ 268859 w 5049570"/>
              <a:gd name="connsiteY28" fmla="*/ 679852 h 1409066"/>
              <a:gd name="connsiteX29" fmla="*/ 628091 w 5049570"/>
              <a:gd name="connsiteY29" fmla="*/ 679852 h 1409066"/>
              <a:gd name="connsiteX30" fmla="*/ 628091 w 5049570"/>
              <a:gd name="connsiteY30" fmla="*/ 1151042 h 1409066"/>
              <a:gd name="connsiteX31" fmla="*/ 896950 w 5049570"/>
              <a:gd name="connsiteY31" fmla="*/ 1151042 h 1409066"/>
              <a:gd name="connsiteX32" fmla="*/ 896950 w 5049570"/>
              <a:gd name="connsiteY32" fmla="*/ 22437 h 1409066"/>
              <a:gd name="connsiteX33" fmla="*/ 628091 w 5049570"/>
              <a:gd name="connsiteY33" fmla="*/ 22437 h 1409066"/>
              <a:gd name="connsiteX34" fmla="*/ 2110194 w 5049570"/>
              <a:gd name="connsiteY34" fmla="*/ 940124 h 1409066"/>
              <a:gd name="connsiteX35" fmla="*/ 1990459 w 5049570"/>
              <a:gd name="connsiteY35" fmla="*/ 940124 h 1409066"/>
              <a:gd name="connsiteX36" fmla="*/ 1990459 w 5049570"/>
              <a:gd name="connsiteY36" fmla="*/ 22437 h 1409066"/>
              <a:gd name="connsiteX37" fmla="*/ 1206475 w 5049570"/>
              <a:gd name="connsiteY37" fmla="*/ 22437 h 1409066"/>
              <a:gd name="connsiteX38" fmla="*/ 1206475 w 5049570"/>
              <a:gd name="connsiteY38" fmla="*/ 118917 h 1409066"/>
              <a:gd name="connsiteX39" fmla="*/ 1093508 w 5049570"/>
              <a:gd name="connsiteY39" fmla="*/ 940124 h 1409066"/>
              <a:gd name="connsiteX40" fmla="*/ 1009917 w 5049570"/>
              <a:gd name="connsiteY40" fmla="*/ 940124 h 1409066"/>
              <a:gd name="connsiteX41" fmla="*/ 1009917 w 5049570"/>
              <a:gd name="connsiteY41" fmla="*/ 1409066 h 1409066"/>
              <a:gd name="connsiteX42" fmla="*/ 1258443 w 5049570"/>
              <a:gd name="connsiteY42" fmla="*/ 1409066 h 1409066"/>
              <a:gd name="connsiteX43" fmla="*/ 1258443 w 5049570"/>
              <a:gd name="connsiteY43" fmla="*/ 1151042 h 1409066"/>
              <a:gd name="connsiteX44" fmla="*/ 1861680 w 5049570"/>
              <a:gd name="connsiteY44" fmla="*/ 1151042 h 1409066"/>
              <a:gd name="connsiteX45" fmla="*/ 1861680 w 5049570"/>
              <a:gd name="connsiteY45" fmla="*/ 1409066 h 1409066"/>
              <a:gd name="connsiteX46" fmla="*/ 2110194 w 5049570"/>
              <a:gd name="connsiteY46" fmla="*/ 1409066 h 1409066"/>
              <a:gd name="connsiteX47" fmla="*/ 2110194 w 5049570"/>
              <a:gd name="connsiteY47" fmla="*/ 940124 h 1409066"/>
              <a:gd name="connsiteX48" fmla="*/ 3949281 w 5049570"/>
              <a:gd name="connsiteY48" fmla="*/ 1151042 h 1409066"/>
              <a:gd name="connsiteX49" fmla="*/ 4254297 w 5049570"/>
              <a:gd name="connsiteY49" fmla="*/ 1151042 h 1409066"/>
              <a:gd name="connsiteX50" fmla="*/ 3822763 w 5049570"/>
              <a:gd name="connsiteY50" fmla="*/ 542985 h 1409066"/>
              <a:gd name="connsiteX51" fmla="*/ 4202329 w 5049570"/>
              <a:gd name="connsiteY51" fmla="*/ 22437 h 1409066"/>
              <a:gd name="connsiteX52" fmla="*/ 3931209 w 5049570"/>
              <a:gd name="connsiteY52" fmla="*/ 22437 h 1409066"/>
              <a:gd name="connsiteX53" fmla="*/ 3551644 w 5049570"/>
              <a:gd name="connsiteY53" fmla="*/ 542985 h 1409066"/>
              <a:gd name="connsiteX54" fmla="*/ 3551644 w 5049570"/>
              <a:gd name="connsiteY54" fmla="*/ 22437 h 1409066"/>
              <a:gd name="connsiteX55" fmla="*/ 3282785 w 5049570"/>
              <a:gd name="connsiteY55" fmla="*/ 22437 h 1409066"/>
              <a:gd name="connsiteX56" fmla="*/ 3282785 w 5049570"/>
              <a:gd name="connsiteY56" fmla="*/ 1151042 h 1409066"/>
              <a:gd name="connsiteX57" fmla="*/ 3551644 w 5049570"/>
              <a:gd name="connsiteY57" fmla="*/ 1151042 h 1409066"/>
              <a:gd name="connsiteX58" fmla="*/ 3551644 w 5049570"/>
              <a:gd name="connsiteY58" fmla="*/ 596833 h 1409066"/>
              <a:gd name="connsiteX59" fmla="*/ 3949281 w 5049570"/>
              <a:gd name="connsiteY59" fmla="*/ 1151042 h 1409066"/>
              <a:gd name="connsiteX60" fmla="*/ 2654694 w 5049570"/>
              <a:gd name="connsiteY60" fmla="*/ 210911 h 1409066"/>
              <a:gd name="connsiteX61" fmla="*/ 2828659 w 5049570"/>
              <a:gd name="connsiteY61" fmla="*/ 462210 h 1409066"/>
              <a:gd name="connsiteX62" fmla="*/ 2828659 w 5049570"/>
              <a:gd name="connsiteY62" fmla="*/ 484647 h 1409066"/>
              <a:gd name="connsiteX63" fmla="*/ 2453615 w 5049570"/>
              <a:gd name="connsiteY63" fmla="*/ 484647 h 1409066"/>
              <a:gd name="connsiteX64" fmla="*/ 2654694 w 5049570"/>
              <a:gd name="connsiteY64" fmla="*/ 210911 h 1409066"/>
              <a:gd name="connsiteX65" fmla="*/ 1721599 w 5049570"/>
              <a:gd name="connsiteY65" fmla="*/ 940124 h 1409066"/>
              <a:gd name="connsiteX66" fmla="*/ 1342034 w 5049570"/>
              <a:gd name="connsiteY66" fmla="*/ 940124 h 1409066"/>
              <a:gd name="connsiteX67" fmla="*/ 1436929 w 5049570"/>
              <a:gd name="connsiteY67" fmla="*/ 267005 h 1409066"/>
              <a:gd name="connsiteX68" fmla="*/ 1436929 w 5049570"/>
              <a:gd name="connsiteY68" fmla="*/ 233349 h 1409066"/>
              <a:gd name="connsiteX69" fmla="*/ 1721599 w 5049570"/>
              <a:gd name="connsiteY69" fmla="*/ 233349 h 1409066"/>
              <a:gd name="connsiteX70" fmla="*/ 1721599 w 5049570"/>
              <a:gd name="connsiteY70" fmla="*/ 940124 h 140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049570" h="1409066">
                <a:moveTo>
                  <a:pt x="3090748" y="1074749"/>
                </a:moveTo>
                <a:lnTo>
                  <a:pt x="3090748" y="857109"/>
                </a:lnTo>
                <a:cubicBezTo>
                  <a:pt x="3007144" y="913197"/>
                  <a:pt x="2867076" y="962562"/>
                  <a:pt x="2736025" y="962562"/>
                </a:cubicBezTo>
                <a:cubicBezTo>
                  <a:pt x="2539467" y="962562"/>
                  <a:pt x="2464918" y="870567"/>
                  <a:pt x="2453615" y="682096"/>
                </a:cubicBezTo>
                <a:lnTo>
                  <a:pt x="3102038" y="682096"/>
                </a:lnTo>
                <a:lnTo>
                  <a:pt x="3102038" y="540741"/>
                </a:lnTo>
                <a:cubicBezTo>
                  <a:pt x="3102038" y="148086"/>
                  <a:pt x="2928074" y="0"/>
                  <a:pt x="2659215" y="0"/>
                </a:cubicBezTo>
                <a:cubicBezTo>
                  <a:pt x="2331618" y="0"/>
                  <a:pt x="2175726" y="249055"/>
                  <a:pt x="2175726" y="590102"/>
                </a:cubicBezTo>
                <a:cubicBezTo>
                  <a:pt x="2175726" y="982754"/>
                  <a:pt x="2370023" y="1173479"/>
                  <a:pt x="2713444" y="1173479"/>
                </a:cubicBezTo>
                <a:cubicBezTo>
                  <a:pt x="2885148" y="1173479"/>
                  <a:pt x="3011665" y="1128604"/>
                  <a:pt x="3090748" y="1074749"/>
                </a:cubicBezTo>
                <a:close/>
                <a:moveTo>
                  <a:pt x="4771682" y="1173479"/>
                </a:moveTo>
                <a:cubicBezTo>
                  <a:pt x="4895939" y="1173479"/>
                  <a:pt x="4984052" y="1151042"/>
                  <a:pt x="5049571" y="1103922"/>
                </a:cubicBezTo>
                <a:lnTo>
                  <a:pt x="5049571" y="886282"/>
                </a:lnTo>
                <a:cubicBezTo>
                  <a:pt x="4981791" y="933389"/>
                  <a:pt x="4900460" y="962562"/>
                  <a:pt x="4787494" y="962562"/>
                </a:cubicBezTo>
                <a:cubicBezTo>
                  <a:pt x="4595444" y="962562"/>
                  <a:pt x="4516374" y="814476"/>
                  <a:pt x="4516374" y="581127"/>
                </a:cubicBezTo>
                <a:cubicBezTo>
                  <a:pt x="4516374" y="336560"/>
                  <a:pt x="4613529" y="210911"/>
                  <a:pt x="4789754" y="210911"/>
                </a:cubicBezTo>
                <a:cubicBezTo>
                  <a:pt x="4893678" y="210911"/>
                  <a:pt x="4995355" y="246811"/>
                  <a:pt x="5049571" y="280467"/>
                </a:cubicBezTo>
                <a:lnTo>
                  <a:pt x="5049571" y="53850"/>
                </a:lnTo>
                <a:cubicBezTo>
                  <a:pt x="4993094" y="22437"/>
                  <a:pt x="4893678" y="0"/>
                  <a:pt x="4760379" y="0"/>
                </a:cubicBezTo>
                <a:cubicBezTo>
                  <a:pt x="4416959" y="0"/>
                  <a:pt x="4238473" y="244567"/>
                  <a:pt x="4238473" y="587858"/>
                </a:cubicBezTo>
                <a:cubicBezTo>
                  <a:pt x="4238473" y="964807"/>
                  <a:pt x="4412450" y="1173479"/>
                  <a:pt x="4771682" y="1173479"/>
                </a:cubicBezTo>
                <a:close/>
                <a:moveTo>
                  <a:pt x="628091" y="22437"/>
                </a:moveTo>
                <a:lnTo>
                  <a:pt x="628091" y="468941"/>
                </a:lnTo>
                <a:lnTo>
                  <a:pt x="268859" y="468941"/>
                </a:lnTo>
                <a:lnTo>
                  <a:pt x="268859" y="22437"/>
                </a:lnTo>
                <a:lnTo>
                  <a:pt x="0" y="22437"/>
                </a:lnTo>
                <a:lnTo>
                  <a:pt x="0" y="1151042"/>
                </a:lnTo>
                <a:lnTo>
                  <a:pt x="268859" y="1151042"/>
                </a:lnTo>
                <a:lnTo>
                  <a:pt x="268859" y="679852"/>
                </a:lnTo>
                <a:lnTo>
                  <a:pt x="628091" y="679852"/>
                </a:lnTo>
                <a:lnTo>
                  <a:pt x="628091" y="1151042"/>
                </a:lnTo>
                <a:lnTo>
                  <a:pt x="896950" y="1151042"/>
                </a:lnTo>
                <a:lnTo>
                  <a:pt x="896950" y="22437"/>
                </a:lnTo>
                <a:lnTo>
                  <a:pt x="628091" y="22437"/>
                </a:lnTo>
                <a:close/>
                <a:moveTo>
                  <a:pt x="2110194" y="940124"/>
                </a:moveTo>
                <a:lnTo>
                  <a:pt x="1990459" y="940124"/>
                </a:lnTo>
                <a:lnTo>
                  <a:pt x="1990459" y="22437"/>
                </a:lnTo>
                <a:lnTo>
                  <a:pt x="1206475" y="22437"/>
                </a:lnTo>
                <a:lnTo>
                  <a:pt x="1206475" y="118917"/>
                </a:lnTo>
                <a:cubicBezTo>
                  <a:pt x="1206475" y="394897"/>
                  <a:pt x="1188402" y="751652"/>
                  <a:pt x="1093508" y="940124"/>
                </a:cubicBezTo>
                <a:lnTo>
                  <a:pt x="1009917" y="940124"/>
                </a:lnTo>
                <a:lnTo>
                  <a:pt x="1009917" y="1409066"/>
                </a:lnTo>
                <a:lnTo>
                  <a:pt x="1258443" y="1409066"/>
                </a:lnTo>
                <a:lnTo>
                  <a:pt x="1258443" y="1151042"/>
                </a:lnTo>
                <a:lnTo>
                  <a:pt x="1861680" y="1151042"/>
                </a:lnTo>
                <a:lnTo>
                  <a:pt x="1861680" y="1409066"/>
                </a:lnTo>
                <a:lnTo>
                  <a:pt x="2110194" y="1409066"/>
                </a:lnTo>
                <a:lnTo>
                  <a:pt x="2110194" y="940124"/>
                </a:lnTo>
                <a:close/>
                <a:moveTo>
                  <a:pt x="3949281" y="1151042"/>
                </a:moveTo>
                <a:lnTo>
                  <a:pt x="4254297" y="1151042"/>
                </a:lnTo>
                <a:lnTo>
                  <a:pt x="3822763" y="542985"/>
                </a:lnTo>
                <a:lnTo>
                  <a:pt x="4202329" y="22437"/>
                </a:lnTo>
                <a:lnTo>
                  <a:pt x="3931209" y="22437"/>
                </a:lnTo>
                <a:lnTo>
                  <a:pt x="3551644" y="542985"/>
                </a:lnTo>
                <a:lnTo>
                  <a:pt x="3551644" y="22437"/>
                </a:lnTo>
                <a:lnTo>
                  <a:pt x="3282785" y="22437"/>
                </a:lnTo>
                <a:lnTo>
                  <a:pt x="3282785" y="1151042"/>
                </a:lnTo>
                <a:lnTo>
                  <a:pt x="3551644" y="1151042"/>
                </a:lnTo>
                <a:lnTo>
                  <a:pt x="3551644" y="596833"/>
                </a:lnTo>
                <a:lnTo>
                  <a:pt x="3949281" y="1151042"/>
                </a:lnTo>
                <a:close/>
                <a:moveTo>
                  <a:pt x="2654694" y="210911"/>
                </a:moveTo>
                <a:cubicBezTo>
                  <a:pt x="2787993" y="210911"/>
                  <a:pt x="2828659" y="320855"/>
                  <a:pt x="2828659" y="462210"/>
                </a:cubicBezTo>
                <a:lnTo>
                  <a:pt x="2828659" y="484647"/>
                </a:lnTo>
                <a:lnTo>
                  <a:pt x="2453615" y="484647"/>
                </a:lnTo>
                <a:cubicBezTo>
                  <a:pt x="2460397" y="305149"/>
                  <a:pt x="2525916" y="210911"/>
                  <a:pt x="2654694" y="210911"/>
                </a:cubicBezTo>
                <a:close/>
                <a:moveTo>
                  <a:pt x="1721599" y="940124"/>
                </a:moveTo>
                <a:lnTo>
                  <a:pt x="1342034" y="940124"/>
                </a:lnTo>
                <a:cubicBezTo>
                  <a:pt x="1416583" y="769602"/>
                  <a:pt x="1436929" y="462210"/>
                  <a:pt x="1436929" y="267005"/>
                </a:cubicBezTo>
                <a:lnTo>
                  <a:pt x="1436929" y="233349"/>
                </a:lnTo>
                <a:lnTo>
                  <a:pt x="1721599" y="233349"/>
                </a:lnTo>
                <a:lnTo>
                  <a:pt x="1721599" y="940124"/>
                </a:lnTo>
                <a:close/>
              </a:path>
            </a:pathLst>
          </a:custGeom>
          <a:solidFill>
            <a:srgbClr val="0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xmlns="" id="{13760024-1035-F241-B67E-5B138AE7E6E9}"/>
              </a:ext>
            </a:extLst>
          </p:cNvPr>
          <p:cNvSpPr/>
          <p:nvPr userDrawn="1"/>
        </p:nvSpPr>
        <p:spPr>
          <a:xfrm>
            <a:off x="9032081" y="5576928"/>
            <a:ext cx="1043805" cy="1559399"/>
          </a:xfrm>
          <a:custGeom>
            <a:avLst/>
            <a:gdLst>
              <a:gd name="connsiteX0" fmla="*/ 770428 w 1043805"/>
              <a:gd name="connsiteY0" fmla="*/ 1559399 h 1559399"/>
              <a:gd name="connsiteX1" fmla="*/ 1043805 w 1043805"/>
              <a:gd name="connsiteY1" fmla="*/ 1559399 h 1559399"/>
              <a:gd name="connsiteX2" fmla="*/ 1043805 w 1043805"/>
              <a:gd name="connsiteY2" fmla="*/ 0 h 1559399"/>
              <a:gd name="connsiteX3" fmla="*/ 646165 w 1043805"/>
              <a:gd name="connsiteY3" fmla="*/ 0 h 1559399"/>
              <a:gd name="connsiteX4" fmla="*/ 36149 w 1043805"/>
              <a:gd name="connsiteY4" fmla="*/ 504841 h 1559399"/>
              <a:gd name="connsiteX5" fmla="*/ 356972 w 1043805"/>
              <a:gd name="connsiteY5" fmla="*/ 1032119 h 1559399"/>
              <a:gd name="connsiteX6" fmla="*/ 0 w 1043805"/>
              <a:gd name="connsiteY6" fmla="*/ 1559399 h 1559399"/>
              <a:gd name="connsiteX7" fmla="*/ 295971 w 1043805"/>
              <a:gd name="connsiteY7" fmla="*/ 1559399 h 1559399"/>
              <a:gd name="connsiteX8" fmla="*/ 693611 w 1043805"/>
              <a:gd name="connsiteY8" fmla="*/ 969295 h 1559399"/>
              <a:gd name="connsiteX9" fmla="*/ 555793 w 1043805"/>
              <a:gd name="connsiteY9" fmla="*/ 877301 h 1559399"/>
              <a:gd name="connsiteX10" fmla="*/ 307268 w 1043805"/>
              <a:gd name="connsiteY10" fmla="*/ 489135 h 1559399"/>
              <a:gd name="connsiteX11" fmla="*/ 648424 w 1043805"/>
              <a:gd name="connsiteY11" fmla="*/ 210911 h 1559399"/>
              <a:gd name="connsiteX12" fmla="*/ 770428 w 1043805"/>
              <a:gd name="connsiteY12" fmla="*/ 210911 h 1559399"/>
              <a:gd name="connsiteX13" fmla="*/ 770428 w 1043805"/>
              <a:gd name="connsiteY13" fmla="*/ 1559399 h 155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43805" h="1559399">
                <a:moveTo>
                  <a:pt x="770428" y="1559399"/>
                </a:moveTo>
                <a:lnTo>
                  <a:pt x="1043805" y="1559399"/>
                </a:lnTo>
                <a:lnTo>
                  <a:pt x="1043805" y="0"/>
                </a:lnTo>
                <a:lnTo>
                  <a:pt x="646165" y="0"/>
                </a:lnTo>
                <a:cubicBezTo>
                  <a:pt x="246266" y="0"/>
                  <a:pt x="36149" y="204180"/>
                  <a:pt x="36149" y="504841"/>
                </a:cubicBezTo>
                <a:cubicBezTo>
                  <a:pt x="36149" y="744921"/>
                  <a:pt x="151374" y="886276"/>
                  <a:pt x="356972" y="1032119"/>
                </a:cubicBezTo>
                <a:lnTo>
                  <a:pt x="0" y="1559399"/>
                </a:lnTo>
                <a:lnTo>
                  <a:pt x="295971" y="1559399"/>
                </a:lnTo>
                <a:lnTo>
                  <a:pt x="693611" y="969295"/>
                </a:lnTo>
                <a:lnTo>
                  <a:pt x="555793" y="877301"/>
                </a:lnTo>
                <a:cubicBezTo>
                  <a:pt x="388602" y="765115"/>
                  <a:pt x="307268" y="677608"/>
                  <a:pt x="307268" y="489135"/>
                </a:cubicBezTo>
                <a:cubicBezTo>
                  <a:pt x="307268" y="323099"/>
                  <a:pt x="424752" y="210911"/>
                  <a:pt x="648424" y="210911"/>
                </a:cubicBezTo>
                <a:lnTo>
                  <a:pt x="770428" y="210911"/>
                </a:lnTo>
                <a:lnTo>
                  <a:pt x="770428" y="1559399"/>
                </a:lnTo>
                <a:close/>
              </a:path>
            </a:pathLst>
          </a:custGeom>
          <a:solidFill>
            <a:srgbClr val="FC3F1D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конк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xmlns="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81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зображение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8F06DF-25BF-DA43-A249-1D8E105D8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38" y="0"/>
            <a:ext cx="24382413" cy="13716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На фон нужно вставить 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A2A1BFC-2E62-AF46-B06C-706D800F0B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B0F8C3D-6D3E-D240-A05F-03CA334B26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87841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xmlns="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xmlns="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xmlns="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xmlns="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xmlns="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:a16="http://schemas.microsoft.com/office/drawing/2014/main" xmlns="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xmlns="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:a16="http://schemas.microsoft.com/office/drawing/2014/main" xmlns="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xmlns="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:a16="http://schemas.microsoft.com/office/drawing/2014/main" xmlns="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xmlns="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xmlns="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xmlns="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xmlns="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xmlns="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xmlns="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:a16="http://schemas.microsoft.com/office/drawing/2014/main" xmlns="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xmlns="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:a16="http://schemas.microsoft.com/office/drawing/2014/main" xmlns="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:a16="http://schemas.microsoft.com/office/drawing/2014/main" xmlns="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:a16="http://schemas.microsoft.com/office/drawing/2014/main" xmlns="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:a16="http://schemas.microsoft.com/office/drawing/2014/main" xmlns="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:a16="http://schemas.microsoft.com/office/drawing/2014/main" xmlns="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7596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xmlns="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xmlns="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xmlns="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xmlns="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xmlns="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:a16="http://schemas.microsoft.com/office/drawing/2014/main" xmlns="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xmlns="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:a16="http://schemas.microsoft.com/office/drawing/2014/main" xmlns="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xmlns="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:a16="http://schemas.microsoft.com/office/drawing/2014/main" xmlns="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xmlns="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xmlns="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xmlns="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xmlns="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xmlns="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xmlns="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:a16="http://schemas.microsoft.com/office/drawing/2014/main" xmlns="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xmlns="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:a16="http://schemas.microsoft.com/office/drawing/2014/main" xmlns="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:a16="http://schemas.microsoft.com/office/drawing/2014/main" xmlns="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:a16="http://schemas.microsoft.com/office/drawing/2014/main" xmlns="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:a16="http://schemas.microsoft.com/office/drawing/2014/main" xmlns="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:a16="http://schemas.microsoft.com/office/drawing/2014/main" xmlns="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06766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xmlns="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80159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xmlns="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04525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2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:a16="http://schemas.microsoft.com/office/drawing/2014/main" xmlns="" id="{607F4B8C-DB90-6540-9795-57F9A5AAAF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BCB4834C-13A3-1E45-A0FE-EAE4CD82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FB4987C1-9D19-CF40-BD05-035DFB1E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xmlns="" id="{6F273CA4-8668-8D40-89E1-2DF41C77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3429849"/>
            <a:ext cx="21224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>
                <a:latin typeface="+mn-lt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770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DC8D795-4C1C-AF42-9709-B72335385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xmlns="" id="{E4C2E3AF-06DA-2C4F-BDE4-E2EAFC12BA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49"/>
            <a:ext cx="13898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</p:txBody>
      </p:sp>
    </p:spTree>
    <p:extLst>
      <p:ext uri="{BB962C8B-B14F-4D97-AF65-F5344CB8AC3E}">
        <p14:creationId xmlns:p14="http://schemas.microsoft.com/office/powerpoint/2010/main" val="190631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а/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F451AF27-5FB1-0D40-AA05-42DF6524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125D4967-2BE7-CC40-970C-E59E736E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xmlns="" id="{00CE3A18-3BEE-1E48-8DB5-EFDF81BE4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2B4190AE-DE9D-7B45-8685-C75786D2E2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xmlns="" id="{091E2E21-1D6C-DD48-81BA-272FC2FB57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862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>
            <a:extLst>
              <a:ext uri="{FF2B5EF4-FFF2-40B4-BE49-F238E27FC236}">
                <a16:creationId xmlns:a16="http://schemas.microsoft.com/office/drawing/2014/main" xmlns="" id="{763F4EA5-0FD3-A649-A743-5603FCC9F02E}"/>
              </a:ext>
            </a:extLst>
          </p:cNvPr>
          <p:cNvSpPr/>
          <p:nvPr userDrawn="1"/>
        </p:nvSpPr>
        <p:spPr>
          <a:xfrm>
            <a:off x="10075361" y="5577353"/>
            <a:ext cx="5417844" cy="1581836"/>
          </a:xfrm>
          <a:custGeom>
            <a:avLst/>
            <a:gdLst>
              <a:gd name="connsiteX0" fmla="*/ 2636621 w 5417844"/>
              <a:gd name="connsiteY0" fmla="*/ 1581837 h 1581836"/>
              <a:gd name="connsiteX1" fmla="*/ 2939376 w 5417844"/>
              <a:gd name="connsiteY1" fmla="*/ 1413549 h 1581836"/>
              <a:gd name="connsiteX2" fmla="*/ 2952926 w 5417844"/>
              <a:gd name="connsiteY2" fmla="*/ 1559399 h 1581836"/>
              <a:gd name="connsiteX3" fmla="*/ 3201453 w 5417844"/>
              <a:gd name="connsiteY3" fmla="*/ 1559399 h 1581836"/>
              <a:gd name="connsiteX4" fmla="*/ 3201453 w 5417844"/>
              <a:gd name="connsiteY4" fmla="*/ 0 h 1581836"/>
              <a:gd name="connsiteX5" fmla="*/ 2932594 w 5417844"/>
              <a:gd name="connsiteY5" fmla="*/ 0 h 1581836"/>
              <a:gd name="connsiteX6" fmla="*/ 2932594 w 5417844"/>
              <a:gd name="connsiteY6" fmla="*/ 563177 h 1581836"/>
              <a:gd name="connsiteX7" fmla="*/ 2647923 w 5417844"/>
              <a:gd name="connsiteY7" fmla="*/ 408360 h 1581836"/>
              <a:gd name="connsiteX8" fmla="*/ 2207348 w 5417844"/>
              <a:gd name="connsiteY8" fmla="*/ 1002951 h 1581836"/>
              <a:gd name="connsiteX9" fmla="*/ 2636621 w 5417844"/>
              <a:gd name="connsiteY9" fmla="*/ 1581837 h 1581836"/>
              <a:gd name="connsiteX10" fmla="*/ 4288179 w 5417844"/>
              <a:gd name="connsiteY10" fmla="*/ 1483107 h 1581836"/>
              <a:gd name="connsiteX11" fmla="*/ 4288179 w 5417844"/>
              <a:gd name="connsiteY11" fmla="*/ 1265467 h 1581836"/>
              <a:gd name="connsiteX12" fmla="*/ 3933468 w 5417844"/>
              <a:gd name="connsiteY12" fmla="*/ 1370919 h 1581836"/>
              <a:gd name="connsiteX13" fmla="*/ 3651058 w 5417844"/>
              <a:gd name="connsiteY13" fmla="*/ 1090456 h 1581836"/>
              <a:gd name="connsiteX14" fmla="*/ 4299482 w 5417844"/>
              <a:gd name="connsiteY14" fmla="*/ 1090456 h 1581836"/>
              <a:gd name="connsiteX15" fmla="*/ 4299482 w 5417844"/>
              <a:gd name="connsiteY15" fmla="*/ 949101 h 1581836"/>
              <a:gd name="connsiteX16" fmla="*/ 3856659 w 5417844"/>
              <a:gd name="connsiteY16" fmla="*/ 408360 h 1581836"/>
              <a:gd name="connsiteX17" fmla="*/ 3373157 w 5417844"/>
              <a:gd name="connsiteY17" fmla="*/ 998463 h 1581836"/>
              <a:gd name="connsiteX18" fmla="*/ 3910875 w 5417844"/>
              <a:gd name="connsiteY18" fmla="*/ 1581837 h 1581836"/>
              <a:gd name="connsiteX19" fmla="*/ 4288179 w 5417844"/>
              <a:gd name="connsiteY19" fmla="*/ 1483107 h 1581836"/>
              <a:gd name="connsiteX20" fmla="*/ 905991 w 5417844"/>
              <a:gd name="connsiteY20" fmla="*/ 789796 h 1581836"/>
              <a:gd name="connsiteX21" fmla="*/ 481240 w 5417844"/>
              <a:gd name="connsiteY21" fmla="*/ 412847 h 1581836"/>
              <a:gd name="connsiteX22" fmla="*/ 81335 w 5417844"/>
              <a:gd name="connsiteY22" fmla="*/ 545229 h 1581836"/>
              <a:gd name="connsiteX23" fmla="*/ 81335 w 5417844"/>
              <a:gd name="connsiteY23" fmla="*/ 776333 h 1581836"/>
              <a:gd name="connsiteX24" fmla="*/ 449604 w 5417844"/>
              <a:gd name="connsiteY24" fmla="*/ 626002 h 1581836"/>
              <a:gd name="connsiteX25" fmla="*/ 637132 w 5417844"/>
              <a:gd name="connsiteY25" fmla="*/ 792040 h 1581836"/>
              <a:gd name="connsiteX26" fmla="*/ 637132 w 5417844"/>
              <a:gd name="connsiteY26" fmla="*/ 863838 h 1581836"/>
              <a:gd name="connsiteX27" fmla="*/ 594194 w 5417844"/>
              <a:gd name="connsiteY27" fmla="*/ 863838 h 1581836"/>
              <a:gd name="connsiteX28" fmla="*/ 0 w 5417844"/>
              <a:gd name="connsiteY28" fmla="*/ 1231812 h 1581836"/>
              <a:gd name="connsiteX29" fmla="*/ 347941 w 5417844"/>
              <a:gd name="connsiteY29" fmla="*/ 1575102 h 1581836"/>
              <a:gd name="connsiteX30" fmla="*/ 625829 w 5417844"/>
              <a:gd name="connsiteY30" fmla="*/ 1469649 h 1581836"/>
              <a:gd name="connsiteX31" fmla="*/ 637132 w 5417844"/>
              <a:gd name="connsiteY31" fmla="*/ 1469649 h 1581836"/>
              <a:gd name="connsiteX32" fmla="*/ 657465 w 5417844"/>
              <a:gd name="connsiteY32" fmla="*/ 1559399 h 1581836"/>
              <a:gd name="connsiteX33" fmla="*/ 919542 w 5417844"/>
              <a:gd name="connsiteY33" fmla="*/ 1559399 h 1581836"/>
              <a:gd name="connsiteX34" fmla="*/ 905991 w 5417844"/>
              <a:gd name="connsiteY34" fmla="*/ 1283414 h 1581836"/>
              <a:gd name="connsiteX35" fmla="*/ 905991 w 5417844"/>
              <a:gd name="connsiteY35" fmla="*/ 789796 h 1581836"/>
              <a:gd name="connsiteX36" fmla="*/ 1394002 w 5417844"/>
              <a:gd name="connsiteY36" fmla="*/ 749408 h 1581836"/>
              <a:gd name="connsiteX37" fmla="*/ 1619935 w 5417844"/>
              <a:gd name="connsiteY37" fmla="*/ 637221 h 1581836"/>
              <a:gd name="connsiteX38" fmla="*/ 1757742 w 5417844"/>
              <a:gd name="connsiteY38" fmla="*/ 762871 h 1581836"/>
              <a:gd name="connsiteX39" fmla="*/ 1757742 w 5417844"/>
              <a:gd name="connsiteY39" fmla="*/ 1559399 h 1581836"/>
              <a:gd name="connsiteX40" fmla="*/ 2026614 w 5417844"/>
              <a:gd name="connsiteY40" fmla="*/ 1559399 h 1581836"/>
              <a:gd name="connsiteX41" fmla="*/ 2026614 w 5417844"/>
              <a:gd name="connsiteY41" fmla="*/ 735946 h 1581836"/>
              <a:gd name="connsiteX42" fmla="*/ 1717077 w 5417844"/>
              <a:gd name="connsiteY42" fmla="*/ 412847 h 1581836"/>
              <a:gd name="connsiteX43" fmla="*/ 1407553 w 5417844"/>
              <a:gd name="connsiteY43" fmla="*/ 525035 h 1581836"/>
              <a:gd name="connsiteX44" fmla="*/ 1394002 w 5417844"/>
              <a:gd name="connsiteY44" fmla="*/ 525035 h 1581836"/>
              <a:gd name="connsiteX45" fmla="*/ 1387220 w 5417844"/>
              <a:gd name="connsiteY45" fmla="*/ 430797 h 1581836"/>
              <a:gd name="connsiteX46" fmla="*/ 1125143 w 5417844"/>
              <a:gd name="connsiteY46" fmla="*/ 430797 h 1581836"/>
              <a:gd name="connsiteX47" fmla="*/ 1125143 w 5417844"/>
              <a:gd name="connsiteY47" fmla="*/ 1559399 h 1581836"/>
              <a:gd name="connsiteX48" fmla="*/ 1394002 w 5417844"/>
              <a:gd name="connsiteY48" fmla="*/ 1559399 h 1581836"/>
              <a:gd name="connsiteX49" fmla="*/ 1394002 w 5417844"/>
              <a:gd name="connsiteY49" fmla="*/ 749408 h 1581836"/>
              <a:gd name="connsiteX50" fmla="*/ 5115089 w 5417844"/>
              <a:gd name="connsiteY50" fmla="*/ 1559399 h 1581836"/>
              <a:gd name="connsiteX51" fmla="*/ 5417844 w 5417844"/>
              <a:gd name="connsiteY51" fmla="*/ 1559399 h 1581836"/>
              <a:gd name="connsiteX52" fmla="*/ 5047322 w 5417844"/>
              <a:gd name="connsiteY52" fmla="*/ 978270 h 1581836"/>
              <a:gd name="connsiteX53" fmla="*/ 5368137 w 5417844"/>
              <a:gd name="connsiteY53" fmla="*/ 430797 h 1581836"/>
              <a:gd name="connsiteX54" fmla="*/ 5099277 w 5417844"/>
              <a:gd name="connsiteY54" fmla="*/ 430797 h 1581836"/>
              <a:gd name="connsiteX55" fmla="*/ 4904980 w 5417844"/>
              <a:gd name="connsiteY55" fmla="*/ 771846 h 1581836"/>
              <a:gd name="connsiteX56" fmla="*/ 4688090 w 5417844"/>
              <a:gd name="connsiteY56" fmla="*/ 430797 h 1581836"/>
              <a:gd name="connsiteX57" fmla="*/ 4385335 w 5417844"/>
              <a:gd name="connsiteY57" fmla="*/ 430797 h 1581836"/>
              <a:gd name="connsiteX58" fmla="*/ 4728755 w 5417844"/>
              <a:gd name="connsiteY58" fmla="*/ 971538 h 1581836"/>
              <a:gd name="connsiteX59" fmla="*/ 4371783 w 5417844"/>
              <a:gd name="connsiteY59" fmla="*/ 1559399 h 1581836"/>
              <a:gd name="connsiteX60" fmla="*/ 4645164 w 5417844"/>
              <a:gd name="connsiteY60" fmla="*/ 1559399 h 1581836"/>
              <a:gd name="connsiteX61" fmla="*/ 4873345 w 5417844"/>
              <a:gd name="connsiteY61" fmla="*/ 1177962 h 1581836"/>
              <a:gd name="connsiteX62" fmla="*/ 5115089 w 5417844"/>
              <a:gd name="connsiteY62" fmla="*/ 1559399 h 1581836"/>
              <a:gd name="connsiteX63" fmla="*/ 2715703 w 5417844"/>
              <a:gd name="connsiteY63" fmla="*/ 619271 h 1581836"/>
              <a:gd name="connsiteX64" fmla="*/ 2932594 w 5417844"/>
              <a:gd name="connsiteY64" fmla="*/ 993976 h 1581836"/>
              <a:gd name="connsiteX65" fmla="*/ 2704400 w 5417844"/>
              <a:gd name="connsiteY65" fmla="*/ 1370919 h 1581836"/>
              <a:gd name="connsiteX66" fmla="*/ 2485249 w 5417844"/>
              <a:gd name="connsiteY66" fmla="*/ 1002951 h 1581836"/>
              <a:gd name="connsiteX67" fmla="*/ 2715703 w 5417844"/>
              <a:gd name="connsiteY67" fmla="*/ 619271 h 1581836"/>
              <a:gd name="connsiteX68" fmla="*/ 3852137 w 5417844"/>
              <a:gd name="connsiteY68" fmla="*/ 619271 h 1581836"/>
              <a:gd name="connsiteX69" fmla="*/ 4026102 w 5417844"/>
              <a:gd name="connsiteY69" fmla="*/ 870570 h 1581836"/>
              <a:gd name="connsiteX70" fmla="*/ 4026102 w 5417844"/>
              <a:gd name="connsiteY70" fmla="*/ 893007 h 1581836"/>
              <a:gd name="connsiteX71" fmla="*/ 3651058 w 5417844"/>
              <a:gd name="connsiteY71" fmla="*/ 893007 h 1581836"/>
              <a:gd name="connsiteX72" fmla="*/ 3852137 w 5417844"/>
              <a:gd name="connsiteY72" fmla="*/ 619271 h 1581836"/>
              <a:gd name="connsiteX73" fmla="*/ 637132 w 5417844"/>
              <a:gd name="connsiteY73" fmla="*/ 1290149 h 1581836"/>
              <a:gd name="connsiteX74" fmla="*/ 445083 w 5417844"/>
              <a:gd name="connsiteY74" fmla="*/ 1379899 h 1581836"/>
              <a:gd name="connsiteX75" fmla="*/ 275639 w 5417844"/>
              <a:gd name="connsiteY75" fmla="*/ 1216106 h 1581836"/>
              <a:gd name="connsiteX76" fmla="*/ 598715 w 5417844"/>
              <a:gd name="connsiteY76" fmla="*/ 1041093 h 1581836"/>
              <a:gd name="connsiteX77" fmla="*/ 637132 w 5417844"/>
              <a:gd name="connsiteY77" fmla="*/ 1041093 h 1581836"/>
              <a:gd name="connsiteX78" fmla="*/ 637132 w 5417844"/>
              <a:gd name="connsiteY78" fmla="*/ 1290149 h 158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7844" h="1581836">
                <a:moveTo>
                  <a:pt x="2636621" y="1581837"/>
                </a:moveTo>
                <a:cubicBezTo>
                  <a:pt x="2763150" y="1581837"/>
                  <a:pt x="2867075" y="1523492"/>
                  <a:pt x="2939376" y="1413549"/>
                </a:cubicBezTo>
                <a:lnTo>
                  <a:pt x="2952926" y="1559399"/>
                </a:lnTo>
                <a:lnTo>
                  <a:pt x="3201453" y="1559399"/>
                </a:lnTo>
                <a:lnTo>
                  <a:pt x="3201453" y="0"/>
                </a:lnTo>
                <a:lnTo>
                  <a:pt x="2932594" y="0"/>
                </a:lnTo>
                <a:lnTo>
                  <a:pt x="2932594" y="563177"/>
                </a:lnTo>
                <a:cubicBezTo>
                  <a:pt x="2864814" y="462210"/>
                  <a:pt x="2765398" y="408360"/>
                  <a:pt x="2647923" y="408360"/>
                </a:cubicBezTo>
                <a:cubicBezTo>
                  <a:pt x="2388094" y="408360"/>
                  <a:pt x="2207348" y="626002"/>
                  <a:pt x="2207348" y="1002951"/>
                </a:cubicBezTo>
                <a:cubicBezTo>
                  <a:pt x="2207348" y="1375409"/>
                  <a:pt x="2383586" y="1581837"/>
                  <a:pt x="2636621" y="1581837"/>
                </a:cubicBezTo>
                <a:close/>
                <a:moveTo>
                  <a:pt x="4288179" y="1483107"/>
                </a:moveTo>
                <a:lnTo>
                  <a:pt x="4288179" y="1265467"/>
                </a:lnTo>
                <a:cubicBezTo>
                  <a:pt x="4204588" y="1321567"/>
                  <a:pt x="4064507" y="1370919"/>
                  <a:pt x="3933468" y="1370919"/>
                </a:cubicBezTo>
                <a:cubicBezTo>
                  <a:pt x="3736910" y="1370919"/>
                  <a:pt x="3662349" y="1278924"/>
                  <a:pt x="3651058" y="1090456"/>
                </a:cubicBezTo>
                <a:lnTo>
                  <a:pt x="4299482" y="1090456"/>
                </a:lnTo>
                <a:lnTo>
                  <a:pt x="4299482" y="949101"/>
                </a:lnTo>
                <a:cubicBezTo>
                  <a:pt x="4299482" y="556447"/>
                  <a:pt x="4125518" y="408360"/>
                  <a:pt x="3856659" y="408360"/>
                </a:cubicBezTo>
                <a:cubicBezTo>
                  <a:pt x="3529049" y="408360"/>
                  <a:pt x="3373157" y="657415"/>
                  <a:pt x="3373157" y="998463"/>
                </a:cubicBezTo>
                <a:cubicBezTo>
                  <a:pt x="3373157" y="1391112"/>
                  <a:pt x="3567467" y="1581837"/>
                  <a:pt x="3910875" y="1581837"/>
                </a:cubicBezTo>
                <a:cubicBezTo>
                  <a:pt x="4082592" y="1581837"/>
                  <a:pt x="4209109" y="1536962"/>
                  <a:pt x="4288179" y="1483107"/>
                </a:cubicBezTo>
                <a:close/>
                <a:moveTo>
                  <a:pt x="905991" y="789796"/>
                </a:moveTo>
                <a:cubicBezTo>
                  <a:pt x="905991" y="516060"/>
                  <a:pt x="765910" y="412847"/>
                  <a:pt x="481240" y="412847"/>
                </a:cubicBezTo>
                <a:cubicBezTo>
                  <a:pt x="305002" y="412847"/>
                  <a:pt x="162673" y="486891"/>
                  <a:pt x="81335" y="545229"/>
                </a:cubicBezTo>
                <a:lnTo>
                  <a:pt x="81335" y="776333"/>
                </a:lnTo>
                <a:cubicBezTo>
                  <a:pt x="167194" y="706777"/>
                  <a:pt x="298233" y="626002"/>
                  <a:pt x="449604" y="626002"/>
                </a:cubicBezTo>
                <a:cubicBezTo>
                  <a:pt x="578382" y="626002"/>
                  <a:pt x="637132" y="670877"/>
                  <a:pt x="637132" y="792040"/>
                </a:cubicBezTo>
                <a:lnTo>
                  <a:pt x="637132" y="863838"/>
                </a:lnTo>
                <a:lnTo>
                  <a:pt x="594194" y="863838"/>
                </a:lnTo>
                <a:cubicBezTo>
                  <a:pt x="183006" y="863838"/>
                  <a:pt x="0" y="996219"/>
                  <a:pt x="0" y="1231812"/>
                </a:cubicBezTo>
                <a:cubicBezTo>
                  <a:pt x="0" y="1449457"/>
                  <a:pt x="140080" y="1575102"/>
                  <a:pt x="347941" y="1575102"/>
                </a:cubicBezTo>
                <a:cubicBezTo>
                  <a:pt x="506081" y="1575102"/>
                  <a:pt x="573861" y="1523492"/>
                  <a:pt x="625829" y="1469649"/>
                </a:cubicBezTo>
                <a:lnTo>
                  <a:pt x="637132" y="1469649"/>
                </a:lnTo>
                <a:cubicBezTo>
                  <a:pt x="639380" y="1498822"/>
                  <a:pt x="648423" y="1536962"/>
                  <a:pt x="657465" y="1559399"/>
                </a:cubicBezTo>
                <a:lnTo>
                  <a:pt x="919542" y="1559399"/>
                </a:lnTo>
                <a:cubicBezTo>
                  <a:pt x="910500" y="1467404"/>
                  <a:pt x="905991" y="1375409"/>
                  <a:pt x="905991" y="1283414"/>
                </a:cubicBezTo>
                <a:lnTo>
                  <a:pt x="905991" y="789796"/>
                </a:lnTo>
                <a:close/>
                <a:moveTo>
                  <a:pt x="1394002" y="749408"/>
                </a:moveTo>
                <a:cubicBezTo>
                  <a:pt x="1443709" y="688827"/>
                  <a:pt x="1522780" y="637221"/>
                  <a:pt x="1619935" y="637221"/>
                </a:cubicBezTo>
                <a:cubicBezTo>
                  <a:pt x="1714816" y="637221"/>
                  <a:pt x="1757742" y="677608"/>
                  <a:pt x="1757742" y="762871"/>
                </a:cubicBezTo>
                <a:lnTo>
                  <a:pt x="1757742" y="1559399"/>
                </a:lnTo>
                <a:lnTo>
                  <a:pt x="2026614" y="1559399"/>
                </a:lnTo>
                <a:lnTo>
                  <a:pt x="2026614" y="735946"/>
                </a:lnTo>
                <a:cubicBezTo>
                  <a:pt x="2026614" y="511572"/>
                  <a:pt x="1936241" y="412847"/>
                  <a:pt x="1717077" y="412847"/>
                </a:cubicBezTo>
                <a:cubicBezTo>
                  <a:pt x="1556663" y="412847"/>
                  <a:pt x="1461781" y="471185"/>
                  <a:pt x="1407553" y="525035"/>
                </a:cubicBezTo>
                <a:lnTo>
                  <a:pt x="1394002" y="525035"/>
                </a:lnTo>
                <a:lnTo>
                  <a:pt x="1387220" y="430797"/>
                </a:lnTo>
                <a:lnTo>
                  <a:pt x="1125143" y="430797"/>
                </a:lnTo>
                <a:lnTo>
                  <a:pt x="1125143" y="1559399"/>
                </a:lnTo>
                <a:lnTo>
                  <a:pt x="1394002" y="1559399"/>
                </a:lnTo>
                <a:lnTo>
                  <a:pt x="1394002" y="749408"/>
                </a:lnTo>
                <a:close/>
                <a:moveTo>
                  <a:pt x="5115089" y="1559399"/>
                </a:moveTo>
                <a:lnTo>
                  <a:pt x="5417844" y="1559399"/>
                </a:lnTo>
                <a:lnTo>
                  <a:pt x="5047322" y="978270"/>
                </a:lnTo>
                <a:lnTo>
                  <a:pt x="5368137" y="430797"/>
                </a:lnTo>
                <a:lnTo>
                  <a:pt x="5099277" y="430797"/>
                </a:lnTo>
                <a:lnTo>
                  <a:pt x="4904980" y="771846"/>
                </a:lnTo>
                <a:lnTo>
                  <a:pt x="4688090" y="430797"/>
                </a:lnTo>
                <a:lnTo>
                  <a:pt x="4385335" y="430797"/>
                </a:lnTo>
                <a:lnTo>
                  <a:pt x="4728755" y="971538"/>
                </a:lnTo>
                <a:lnTo>
                  <a:pt x="4371783" y="1559399"/>
                </a:lnTo>
                <a:lnTo>
                  <a:pt x="4645164" y="1559399"/>
                </a:lnTo>
                <a:lnTo>
                  <a:pt x="4873345" y="1177962"/>
                </a:lnTo>
                <a:lnTo>
                  <a:pt x="5115089" y="1559399"/>
                </a:lnTo>
                <a:close/>
                <a:moveTo>
                  <a:pt x="2715703" y="619271"/>
                </a:moveTo>
                <a:cubicBezTo>
                  <a:pt x="2860293" y="619271"/>
                  <a:pt x="2932594" y="733702"/>
                  <a:pt x="2932594" y="993976"/>
                </a:cubicBezTo>
                <a:cubicBezTo>
                  <a:pt x="2932594" y="1256493"/>
                  <a:pt x="2855772" y="1370919"/>
                  <a:pt x="2704400" y="1370919"/>
                </a:cubicBezTo>
                <a:cubicBezTo>
                  <a:pt x="2557550" y="1370919"/>
                  <a:pt x="2485249" y="1258732"/>
                  <a:pt x="2485249" y="1002951"/>
                </a:cubicBezTo>
                <a:cubicBezTo>
                  <a:pt x="2485249" y="735946"/>
                  <a:pt x="2562071" y="619271"/>
                  <a:pt x="2715703" y="619271"/>
                </a:cubicBezTo>
                <a:close/>
                <a:moveTo>
                  <a:pt x="3852137" y="619271"/>
                </a:moveTo>
                <a:cubicBezTo>
                  <a:pt x="3985437" y="619271"/>
                  <a:pt x="4026102" y="729215"/>
                  <a:pt x="4026102" y="870570"/>
                </a:cubicBezTo>
                <a:lnTo>
                  <a:pt x="4026102" y="893007"/>
                </a:lnTo>
                <a:lnTo>
                  <a:pt x="3651058" y="893007"/>
                </a:lnTo>
                <a:cubicBezTo>
                  <a:pt x="3657840" y="713508"/>
                  <a:pt x="3723359" y="619271"/>
                  <a:pt x="3852137" y="619271"/>
                </a:cubicBezTo>
                <a:close/>
                <a:moveTo>
                  <a:pt x="637132" y="1290149"/>
                </a:moveTo>
                <a:cubicBezTo>
                  <a:pt x="603236" y="1339514"/>
                  <a:pt x="539977" y="1379899"/>
                  <a:pt x="445083" y="1379899"/>
                </a:cubicBezTo>
                <a:cubicBezTo>
                  <a:pt x="332116" y="1379899"/>
                  <a:pt x="275639" y="1314832"/>
                  <a:pt x="275639" y="1216106"/>
                </a:cubicBezTo>
                <a:cubicBezTo>
                  <a:pt x="275639" y="1085968"/>
                  <a:pt x="368273" y="1041093"/>
                  <a:pt x="598715" y="1041093"/>
                </a:cubicBezTo>
                <a:lnTo>
                  <a:pt x="637132" y="1041093"/>
                </a:lnTo>
                <a:lnTo>
                  <a:pt x="637132" y="1290149"/>
                </a:lnTo>
                <a:close/>
              </a:path>
            </a:pathLst>
          </a:custGeom>
          <a:solidFill>
            <a:srgbClr val="0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xmlns="" id="{6D06C072-ED2B-624D-B918-DA53B42A51B9}"/>
              </a:ext>
            </a:extLst>
          </p:cNvPr>
          <p:cNvSpPr/>
          <p:nvPr userDrawn="1"/>
        </p:nvSpPr>
        <p:spPr>
          <a:xfrm>
            <a:off x="8889206" y="5577353"/>
            <a:ext cx="1301369" cy="1559399"/>
          </a:xfrm>
          <a:custGeom>
            <a:avLst/>
            <a:gdLst>
              <a:gd name="connsiteX0" fmla="*/ 788502 w 1301369"/>
              <a:gd name="connsiteY0" fmla="*/ 1559399 h 1559399"/>
              <a:gd name="connsiteX1" fmla="*/ 788502 w 1301369"/>
              <a:gd name="connsiteY1" fmla="*/ 1294639 h 1559399"/>
              <a:gd name="connsiteX2" fmla="*/ 686833 w 1301369"/>
              <a:gd name="connsiteY2" fmla="*/ 870570 h 1559399"/>
              <a:gd name="connsiteX3" fmla="*/ 284674 w 1301369"/>
              <a:gd name="connsiteY3" fmla="*/ 0 h 1559399"/>
              <a:gd name="connsiteX4" fmla="*/ 0 w 1301369"/>
              <a:gd name="connsiteY4" fmla="*/ 0 h 1559399"/>
              <a:gd name="connsiteX5" fmla="*/ 515125 w 1301369"/>
              <a:gd name="connsiteY5" fmla="*/ 1112893 h 1559399"/>
              <a:gd name="connsiteX6" fmla="*/ 515125 w 1301369"/>
              <a:gd name="connsiteY6" fmla="*/ 1559399 h 1559399"/>
              <a:gd name="connsiteX7" fmla="*/ 788502 w 1301369"/>
              <a:gd name="connsiteY7" fmla="*/ 1559399 h 1559399"/>
              <a:gd name="connsiteX8" fmla="*/ 966988 w 1301369"/>
              <a:gd name="connsiteY8" fmla="*/ 753896 h 1559399"/>
              <a:gd name="connsiteX9" fmla="*/ 1301369 w 1301369"/>
              <a:gd name="connsiteY9" fmla="*/ 0 h 1559399"/>
              <a:gd name="connsiteX10" fmla="*/ 1023471 w 1301369"/>
              <a:gd name="connsiteY10" fmla="*/ 0 h 1559399"/>
              <a:gd name="connsiteX11" fmla="*/ 689092 w 1301369"/>
              <a:gd name="connsiteY11" fmla="*/ 753896 h 1559399"/>
              <a:gd name="connsiteX12" fmla="*/ 966988 w 1301369"/>
              <a:gd name="connsiteY12" fmla="*/ 753896 h 155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1369" h="1559399">
                <a:moveTo>
                  <a:pt x="788502" y="1559399"/>
                </a:moveTo>
                <a:lnTo>
                  <a:pt x="788502" y="1294639"/>
                </a:lnTo>
                <a:cubicBezTo>
                  <a:pt x="788502" y="1094943"/>
                  <a:pt x="763650" y="1036607"/>
                  <a:pt x="686833" y="870570"/>
                </a:cubicBezTo>
                <a:lnTo>
                  <a:pt x="284674" y="0"/>
                </a:lnTo>
                <a:lnTo>
                  <a:pt x="0" y="0"/>
                </a:lnTo>
                <a:lnTo>
                  <a:pt x="515125" y="1112893"/>
                </a:lnTo>
                <a:lnTo>
                  <a:pt x="515125" y="1559399"/>
                </a:lnTo>
                <a:lnTo>
                  <a:pt x="788502" y="1559399"/>
                </a:lnTo>
                <a:close/>
                <a:moveTo>
                  <a:pt x="966988" y="753896"/>
                </a:moveTo>
                <a:lnTo>
                  <a:pt x="1301369" y="0"/>
                </a:lnTo>
                <a:lnTo>
                  <a:pt x="1023471" y="0"/>
                </a:lnTo>
                <a:lnTo>
                  <a:pt x="689092" y="753896"/>
                </a:lnTo>
                <a:lnTo>
                  <a:pt x="966988" y="753896"/>
                </a:lnTo>
                <a:close/>
              </a:path>
            </a:pathLst>
          </a:custGeom>
          <a:solidFill>
            <a:srgbClr val="FC3F1D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3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10EBDA6F-21A1-7E49-AD6B-DA4F4E7C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1ED9AF63-0A12-2D4E-9664-3EE781D6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xmlns="" id="{20BF5248-E041-F94F-85C6-134408C35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xmlns="" id="{772462EC-AF59-4D4E-ABCE-0C5A2D583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xmlns="" id="{9682A56D-E86B-DE49-A3AA-B88DB8F5C2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50"/>
            <a:ext cx="13898775" cy="406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xmlns="" id="{1F96D506-1E9B-A94F-BF59-F9E5F9FB61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13600" y="8208000"/>
            <a:ext cx="13898775" cy="404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36" marR="0" indent="0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None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065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3B556212-67BA-FE4E-A4C5-BEB4228D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791C2DF9-0B26-E448-AD09-5E231671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xmlns="" id="{0AC953BC-6440-414F-B224-7989C8495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xmlns="" id="{764DA894-71EE-8F44-BC82-1B4FD8DA66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4DB96E68-4ABE-704B-AFBC-B303CF814AF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xmlns="" id="{7B24B671-40E4-6946-947D-AA93D59EA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0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9E306CA0-176F-4945-A654-2DBE4D1D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12339929-65BC-754B-AF8C-4F30167D7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xmlns="" id="{BA1667F9-A8AD-E64B-A003-654CEF801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76CE419A-D9BE-DA49-96A7-91BE433CB6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1" y="3429849"/>
            <a:ext cx="6584850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xmlns="" id="{90909538-8E3A-AA48-B5DC-463AB585C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xmlns="" id="{DD0D547E-0567-2E43-BDB4-18B73972463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06758" y="3429849"/>
            <a:ext cx="6577717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xmlns="" id="{7F3B418F-486F-E146-96CE-6A5782E1AE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6231516" y="3429849"/>
            <a:ext cx="658085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89945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4DCBCA59-A27E-6F49-9EC9-3C2864EB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4B9D87B5-8C87-984D-8958-FBC95639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xmlns="" id="{3FC09214-3A10-8149-B5D5-03C5DB0DE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785647C1-EE1C-7F44-8C28-ACEB3FC08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5641200"/>
            <a:ext cx="10239275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xmlns="" id="{9E789020-B7CC-3649-8BFF-F3DCDA17E88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5641200"/>
            <a:ext cx="10239569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xmlns="" id="{F820E3BF-EFD7-3F46-A713-6D0876142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xmlns="" id="{94B867F9-5BE9-B348-BC8F-0600AA812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72806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60573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B46248E-F3FC-6345-9529-CFA085A3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E78A705-AB97-1841-9C7A-780231BD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240A0DF0-5686-A049-8194-F9C6A0B54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DCA47866-DF59-C248-8DD9-3EA96B5D2F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599" y="3455988"/>
            <a:ext cx="21224776" cy="7326312"/>
          </a:xfrm>
          <a:prstGeom prst="rect">
            <a:avLst/>
          </a:prstGeom>
        </p:spPr>
        <p:txBody>
          <a:bodyPr vert="horz" lIns="0" tIns="0" rIns="0" bIns="251999" rtlCol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 или видео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xmlns="" id="{887191F8-B8A1-8346-B126-212646171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1121681"/>
            <a:ext cx="17565587" cy="1127469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64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37BBC7DF-D873-E246-A3AC-A27D9B15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6478937-D477-5C45-B143-3DE51713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92DE7455-C677-0147-BD3F-8159DEFAF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xmlns="" id="{FD759DB2-5A2A-B441-923F-157EFDC160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06400" y="3440009"/>
            <a:ext cx="13905975" cy="7342291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F849F259-E97D-C24B-8BF0-C7DFA2E03D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35300" y="5903400"/>
            <a:ext cx="2938463" cy="246155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634890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CD2F2E9B-267A-D74E-BDE4-F0545E32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F10A1FE-E1CA-254D-BA86-1C6AB572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Заголовок 3">
            <a:extLst>
              <a:ext uri="{FF2B5EF4-FFF2-40B4-BE49-F238E27FC236}">
                <a16:creationId xmlns:a16="http://schemas.microsoft.com/office/drawing/2014/main" xmlns="" id="{34013F25-78B4-4141-97A7-04B0123FC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xmlns="" id="{1A719755-02DF-A443-B9A4-22DBA092A6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xmlns="" id="{A25FAA23-D708-2F47-89EE-1506A238C1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06400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xmlns="" id="{D95AA5DD-8F39-D943-A674-08CB46760E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230502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xmlns="" id="{EE43F7BE-93A2-0043-BFDC-BB3FA2ACAB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xmlns="" id="{B25CCFA3-8B97-5A40-AA50-87E8A13E33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05224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xmlns="" id="{81A3FFD3-33D2-6043-8F3D-69D7A54B974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2978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1580584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EBF8AC81-C369-C940-A083-BF9DDAA5A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69DFE2CB-D51A-1145-BBC9-E6F46C48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Заголовок 3">
            <a:extLst>
              <a:ext uri="{FF2B5EF4-FFF2-40B4-BE49-F238E27FC236}">
                <a16:creationId xmlns:a16="http://schemas.microsoft.com/office/drawing/2014/main" xmlns="" id="{73FABF5D-A3D2-774B-90FE-1A4AC11A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xmlns="" id="{1BA67519-7FF6-6A4D-AA35-DD4676EF5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4752873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9" name="Рисунок 2">
            <a:extLst>
              <a:ext uri="{FF2B5EF4-FFF2-40B4-BE49-F238E27FC236}">
                <a16:creationId xmlns:a16="http://schemas.microsoft.com/office/drawing/2014/main" xmlns="" id="{07DEE891-3469-564C-B6BE-5FDA03A0E6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xmlns="" id="{ACA28A7C-23D1-B048-AD02-4F2935C55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9644" y="7455428"/>
            <a:ext cx="4747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xmlns="" id="{0A210F1D-744E-964A-ACF1-3D683FC6F0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7538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xmlns="" id="{EA6FB9E2-4FC7-DB4A-BBC2-2B19A7FDB3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72807" y="7455428"/>
            <a:ext cx="4745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xmlns="" id="{88F39D33-7ADF-ED46-BCC5-341882E6AF4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2650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xmlns="" id="{21FFDC78-F317-FC4E-B13A-8E21382D5F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057798" y="7455428"/>
            <a:ext cx="4754577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xmlns="" id="{8F1AE6B9-5E2B-C046-9C13-7810851DDB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05764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795538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05880279-9E00-5746-BEDF-976B3729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23FA0BE-FCB1-DD41-9AFE-6B2C787F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Заголовок 3">
            <a:extLst>
              <a:ext uri="{FF2B5EF4-FFF2-40B4-BE49-F238E27FC236}">
                <a16:creationId xmlns:a16="http://schemas.microsoft.com/office/drawing/2014/main" xmlns="" id="{F0125504-5AC3-DA40-B8E8-E1DAF443D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8" name="Рисунок 2">
            <a:extLst>
              <a:ext uri="{FF2B5EF4-FFF2-40B4-BE49-F238E27FC236}">
                <a16:creationId xmlns:a16="http://schemas.microsoft.com/office/drawing/2014/main" xmlns="" id="{C5FF8DA1-67B6-6442-A9F0-752AD1645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701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xmlns="" id="{B711B0C0-FDBC-FC48-87F0-86BD38D7C9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xmlns="" id="{CEA5D801-8EAB-2940-8172-8C230088CE8D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872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xmlns="" id="{295BD79E-FE02-FB47-89A7-EB7F457532C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71694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7" name="Рисунок 2">
            <a:extLst>
              <a:ext uri="{FF2B5EF4-FFF2-40B4-BE49-F238E27FC236}">
                <a16:creationId xmlns:a16="http://schemas.microsoft.com/office/drawing/2014/main" xmlns="" id="{3964D1A7-A05F-EC41-8983-D16EAA3DD07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47640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9" name="Рисунок 2">
            <a:extLst>
              <a:ext uri="{FF2B5EF4-FFF2-40B4-BE49-F238E27FC236}">
                <a16:creationId xmlns:a16="http://schemas.microsoft.com/office/drawing/2014/main" xmlns="" id="{8085B9D2-B6D5-824B-B850-56C7D8D7E1C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15832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xmlns="" id="{0EDA15CB-9243-E347-BA03-78B7EC32157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4810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xmlns="" id="{3F43B244-32A0-CA42-BF7C-1B7642AEC78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0380365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xmlns="" id="{A19F0E9B-AF51-5A4B-931E-7C089D8E904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4773198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3" name="Текст 3">
            <a:extLst>
              <a:ext uri="{FF2B5EF4-FFF2-40B4-BE49-F238E27FC236}">
                <a16:creationId xmlns:a16="http://schemas.microsoft.com/office/drawing/2014/main" xmlns="" id="{FE03F3F4-9505-9447-B902-4F8D7509E51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9171516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44476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больш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72049" y="0"/>
            <a:ext cx="11810364" cy="13716000"/>
          </a:xfrm>
        </p:spPr>
        <p:txBody>
          <a:bodyPr bIns="5400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xmlns="" id="{021A6DA9-00F7-2E4D-A607-2B4774BAD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02392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802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6D50639F-F59F-B746-A68D-63C278D47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5" name="Рисунок 9">
            <a:extLst>
              <a:ext uri="{FF2B5EF4-FFF2-40B4-BE49-F238E27FC236}">
                <a16:creationId xmlns:a16="http://schemas.microsoft.com/office/drawing/2014/main" xmlns="" id="{48D1D383-E3AC-5F4C-BB7C-F076B9B83E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49CC716-CB3F-B54A-A00D-064C0689C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0138" y="2211387"/>
            <a:ext cx="2214000" cy="6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0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172450" cy="13716000"/>
          </a:xfrm>
        </p:spPr>
        <p:txBody>
          <a:bodyPr tIns="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xmlns="" id="{3759D08E-DECD-BB4C-87C7-900B554BF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6399" y="3431440"/>
            <a:ext cx="139059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11475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231235" y="3455988"/>
            <a:ext cx="6581140" cy="8793162"/>
          </a:xfrm>
          <a:noFill/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xmlns="" id="{DBE36696-F982-B440-93D7-FD7AE1827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38968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61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3896875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xmlns="" id="{1E07366D-205F-E342-9442-335AF82B0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28800" y="3431440"/>
            <a:ext cx="65835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31162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21224776" cy="8785860"/>
          </a:xfrm>
        </p:spPr>
        <p:txBody>
          <a:bodyPr tIns="468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094056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xmlns="" id="{4D80212A-4362-B54E-94D4-393F5D1CB6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72806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880880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658485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xmlns="" id="{08A2693F-48EF-E14E-9B89-421D6299B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504" y="3463290"/>
            <a:ext cx="657897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xmlns="" id="{D43D93D4-A86E-1248-B402-BACDE7FB57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8458" y="3463290"/>
            <a:ext cx="6583917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291981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:a16="http://schemas.microsoft.com/office/drawing/2014/main" xmlns="" id="{EA502E89-DEA8-6F45-8073-569B507DB4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</p:spPr>
        <p:txBody>
          <a:bodyPr tIns="251999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08EC28-5BE0-7E49-9412-397DBC16A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D79FD6-9EE1-764D-9BF1-8C9BF659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64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B61AA1D6-93BC-7E46-B43D-C6BE24CBC4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0" y="10050462"/>
            <a:ext cx="12449174" cy="1828801"/>
          </a:xfrm>
        </p:spPr>
        <p:txBody>
          <a:bodyPr lIns="0" tIns="0" rIns="0" bIns="27000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Автор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52160" y="3111500"/>
            <a:ext cx="19406838" cy="6213475"/>
          </a:xfrm>
        </p:spPr>
        <p:txBody>
          <a:bodyPr tIns="180000" anchor="ctr">
            <a:noAutofit/>
          </a:bodyPr>
          <a:lstStyle>
            <a:lvl1pPr marL="0" indent="0"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9600" baseline="0"/>
            </a:lvl1pPr>
          </a:lstStyle>
          <a:p>
            <a:pPr lvl="0"/>
            <a:r>
              <a:rPr lang="ru-RU" dirty="0"/>
              <a:t>Цитата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77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чёр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AD3B634B-388F-A448-9977-928240B5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34750DB9-1050-F946-A127-D0A81371C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xmlns="" id="{E93341BD-A05E-7146-B509-3E298CC0F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578235F-978B-214B-8415-D194E2679F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4754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56CB4852-24CC-9546-8775-D111FA68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0E609C07-4ABA-9149-94E6-B2C8983A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xmlns="" id="{45484853-AF1C-9C4F-87F8-C9C5A3EDB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xmlns="" id="{DC83B333-F3B4-444F-8A46-A3EA094A3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7467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12DEBE05-BD93-9E4C-8833-39CDD96963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DE0F7C-FF9C-4248-9895-EC5F33449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AF0B164-80C7-F34D-A750-157999CB52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90138" y="2211387"/>
            <a:ext cx="2217600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6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xmlns="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5300" y="3477893"/>
            <a:ext cx="183149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xmlns="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xmlns="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:a16="http://schemas.microsoft.com/office/drawing/2014/main" xmlns="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xmlns="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xmlns="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xmlns="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xmlns="" id="{EDCF3707-D507-EE43-908E-05F8BD123C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xmlns="" id="{338C2023-7709-FA4E-82B3-344C61A157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xmlns="" id="{FEEA7C5F-02DF-494E-A3DD-371DBF79D42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xmlns="" id="{234FC2DF-131A-424E-98BF-B350AB6AFA2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3" name="Рисунок 9">
            <a:extLst>
              <a:ext uri="{FF2B5EF4-FFF2-40B4-BE49-F238E27FC236}">
                <a16:creationId xmlns:a16="http://schemas.microsoft.com/office/drawing/2014/main" xmlns="" id="{CE948354-65EA-4A45-A248-16350434ABB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254D8887-1C02-5F4B-99A9-5E9D8CF7E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0138" y="2211387"/>
            <a:ext cx="2217600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6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xmlns="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5300" y="3477893"/>
            <a:ext cx="183149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:a16="http://schemas.microsoft.com/office/drawing/2014/main" xmlns="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xmlns="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21" name="Рисунок 3">
            <a:extLst>
              <a:ext uri="{FF2B5EF4-FFF2-40B4-BE49-F238E27FC236}">
                <a16:creationId xmlns:a16="http://schemas.microsoft.com/office/drawing/2014/main" xmlns="" id="{ACFB3425-CFEE-784D-B66F-A0F8DE364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sp>
        <p:nvSpPr>
          <p:cNvPr id="22" name="Текст 13">
            <a:extLst>
              <a:ext uri="{FF2B5EF4-FFF2-40B4-BE49-F238E27FC236}">
                <a16:creationId xmlns:a16="http://schemas.microsoft.com/office/drawing/2014/main" xmlns="" id="{9C698637-29EF-B948-955D-0BE54DF11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xmlns="" id="{D716F4C8-7CD5-5B47-B6A8-8F3367FA49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xmlns="" id="{F2B55DDA-5FAA-AE42-B240-543D860ABD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xmlns="" id="{098FF400-D7DE-C143-B74A-ECD241AC01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xmlns="" id="{6C1C3B2E-4F1A-4B47-A852-88E6E14D77A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6" name="Рисунок 10">
            <a:extLst>
              <a:ext uri="{FF2B5EF4-FFF2-40B4-BE49-F238E27FC236}">
                <a16:creationId xmlns:a16="http://schemas.microsoft.com/office/drawing/2014/main" xmlns="" id="{14BA5754-E667-764E-86EF-92F7435B74D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7" name="Рисунок 10">
            <a:extLst>
              <a:ext uri="{FF2B5EF4-FFF2-40B4-BE49-F238E27FC236}">
                <a16:creationId xmlns:a16="http://schemas.microsoft.com/office/drawing/2014/main" xmlns="" id="{DF1625D4-4883-9D49-82BF-D1E7B810DF6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8" name="Рисунок 10">
            <a:extLst>
              <a:ext uri="{FF2B5EF4-FFF2-40B4-BE49-F238E27FC236}">
                <a16:creationId xmlns:a16="http://schemas.microsoft.com/office/drawing/2014/main" xmlns="" id="{EE88809E-56D9-7A47-A0F2-4E326EEF87E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C89C2D9A-38DC-A847-97C1-3127CCD902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90138" y="2211387"/>
            <a:ext cx="2217600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5300" y="3477893"/>
            <a:ext cx="183149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xmlns="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xmlns="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xmlns="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xmlns="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xmlns="" id="{53458F94-6E27-5E41-ADC5-7067D4ACF5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xmlns="" id="{C654ED97-08CB-8E4A-AF59-840ADABC6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xmlns="" id="{4F72034A-FF2E-D24C-971B-D0403C30AA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xmlns="" id="{92DA3C59-4020-D244-A72F-38545E74086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xmlns="" id="{F7E3BFBB-61E1-9E49-91CF-539DABC194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xmlns="" id="{A0D91A49-9127-9946-AD2E-5964DACE96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xmlns="" id="{4DD7DC11-474A-3A43-9027-E9198C679D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xmlns="" id="{9CB86454-AE04-E449-B948-B4A11E7FB9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xmlns="" id="{872C4E4E-1285-B14B-99B1-5F90DDB8D9A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39C79230-329F-A543-9199-E5DED23D86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408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75" y="3477893"/>
            <a:ext cx="18311813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xmlns="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xmlns="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xmlns="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xmlns="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pic>
        <p:nvPicPr>
          <p:cNvPr id="23" name="Рисунок 3">
            <a:extLst>
              <a:ext uri="{FF2B5EF4-FFF2-40B4-BE49-F238E27FC236}">
                <a16:creationId xmlns:a16="http://schemas.microsoft.com/office/drawing/2014/main" xmlns="" id="{0451D57C-FD35-FD4E-A5E3-560F6B6E7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sp>
        <p:nvSpPr>
          <p:cNvPr id="20" name="Текст 13">
            <a:extLst>
              <a:ext uri="{FF2B5EF4-FFF2-40B4-BE49-F238E27FC236}">
                <a16:creationId xmlns:a16="http://schemas.microsoft.com/office/drawing/2014/main" xmlns="" id="{82A3B57C-3052-3941-8118-6053CD5CAB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xmlns="" id="{1941024B-04F2-1D45-89E4-1268A282B8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xmlns="" id="{69B7A2EE-6465-3543-846E-2B6EE80F9C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xmlns="" id="{50F670F1-ABF4-0242-B642-ED441AE7AD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xmlns="" id="{863894CC-FCB9-BE41-B3B9-5E0ACB667AE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xmlns="" id="{D2B70F9A-6730-8545-B269-E6B3FD02E2B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xmlns="" id="{9FECEDB5-5287-844D-89FA-6ECD50E91C8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xmlns="" id="{39D1CC07-7D95-D443-8299-1174A394841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3A34461D-2499-7C4A-BE92-98CEABB8BD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60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5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6C8D39B-D58C-0445-9CFA-71520C250F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sp>
        <p:nvSpPr>
          <p:cNvPr id="11" name="Рисунок 9">
            <a:extLst>
              <a:ext uri="{FF2B5EF4-FFF2-40B4-BE49-F238E27FC236}">
                <a16:creationId xmlns:a16="http://schemas.microsoft.com/office/drawing/2014/main" xmlns="" id="{1B0B3019-AFD9-0743-8868-0C3A8ED2169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F670BF-8E22-3E4D-9C0A-54CE30779E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693F9EC-05A0-2C40-A344-6CFFE0ABD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xmlns="" id="{EC3997C0-5DDE-C545-B51F-566050A0DA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1EEFBE62-308B-FB40-AD33-EF31CBD756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pic>
        <p:nvPicPr>
          <p:cNvPr id="22" name="Рисунок 3">
            <a:extLst>
              <a:ext uri="{FF2B5EF4-FFF2-40B4-BE49-F238E27FC236}">
                <a16:creationId xmlns:a16="http://schemas.microsoft.com/office/drawing/2014/main" xmlns="" id="{96436556-10C6-FC4D-A17B-DC11B267B4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6297DD7-9F0D-0048-BB7A-64CC6B823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859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13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42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иконка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xmlns="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67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87600" y="547141"/>
            <a:ext cx="21232812" cy="2554323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1587600" y="3431440"/>
            <a:ext cx="21224775" cy="88177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57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08" r:id="rId2"/>
    <p:sldLayoutId id="2147483887" r:id="rId3"/>
    <p:sldLayoutId id="2147483955" r:id="rId4"/>
    <p:sldLayoutId id="2147483961" r:id="rId5"/>
    <p:sldLayoutId id="2147483956" r:id="rId6"/>
    <p:sldLayoutId id="2147483928" r:id="rId7"/>
    <p:sldLayoutId id="2147483866" r:id="rId8"/>
    <p:sldLayoutId id="2147483929" r:id="rId9"/>
    <p:sldLayoutId id="2147483909" r:id="rId10"/>
    <p:sldLayoutId id="2147483912" r:id="rId11"/>
    <p:sldLayoutId id="2147483930" r:id="rId12"/>
    <p:sldLayoutId id="2147483890" r:id="rId13"/>
    <p:sldLayoutId id="2147483931" r:id="rId14"/>
    <p:sldLayoutId id="2147483891" r:id="rId15"/>
    <p:sldLayoutId id="2147483867" r:id="rId16"/>
    <p:sldLayoutId id="2147483896" r:id="rId17"/>
    <p:sldLayoutId id="2147483897" r:id="rId18"/>
    <p:sldLayoutId id="2147483898" r:id="rId19"/>
    <p:sldLayoutId id="2147483899" r:id="rId20"/>
    <p:sldLayoutId id="2147483900" r:id="rId21"/>
    <p:sldLayoutId id="2147483901" r:id="rId22"/>
    <p:sldLayoutId id="2147483902" r:id="rId23"/>
    <p:sldLayoutId id="2147483916" r:id="rId24"/>
    <p:sldLayoutId id="2147483903" r:id="rId25"/>
    <p:sldLayoutId id="2147483914" r:id="rId26"/>
    <p:sldLayoutId id="2147483904" r:id="rId27"/>
    <p:sldLayoutId id="2147483905" r:id="rId28"/>
    <p:sldLayoutId id="2147483920" r:id="rId29"/>
    <p:sldLayoutId id="2147483921" r:id="rId30"/>
    <p:sldLayoutId id="2147483922" r:id="rId31"/>
    <p:sldLayoutId id="2147483923" r:id="rId32"/>
    <p:sldLayoutId id="2147483924" r:id="rId33"/>
    <p:sldLayoutId id="2147483925" r:id="rId34"/>
    <p:sldLayoutId id="2147483926" r:id="rId35"/>
    <p:sldLayoutId id="2147483917" r:id="rId36"/>
    <p:sldLayoutId id="2147483913" r:id="rId37"/>
    <p:sldLayoutId id="2147483906" r:id="rId38"/>
    <p:sldLayoutId id="2147483907" r:id="rId39"/>
    <p:sldLayoutId id="2147483957" r:id="rId40"/>
    <p:sldLayoutId id="2147483894" r:id="rId41"/>
    <p:sldLayoutId id="2147483958" r:id="rId42"/>
    <p:sldLayoutId id="2147483918" r:id="rId43"/>
    <p:sldLayoutId id="2147483919" r:id="rId44"/>
  </p:sldLayoutIdLst>
  <p:hf hdr="0" dt="0"/>
  <p:txStyles>
    <p:titleStyle>
      <a:lvl1pPr marL="0" algn="l" defTabSz="1828619" rtl="0" eaLnBrk="1" latinLnBrk="0" hangingPunct="1">
        <a:lnSpc>
          <a:spcPct val="100000"/>
        </a:lnSpc>
        <a:spcBef>
          <a:spcPct val="0"/>
        </a:spcBef>
        <a:buNone/>
        <a:defRPr sz="7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719964" algn="l" defTabSz="190790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120000"/>
        <a:buFont typeface="Arial Unicode MS" panose="020B0604020202020204" pitchFamily="34" charset="-128"/>
        <a:buChar char="▎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50000"/>
        <a:buFont typeface="YS Text Light" pitchFamily="2" charset="-52"/>
        <a:buChar char="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+mj-lt"/>
        <a:buAutoNum type="arabicPeriod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8" pos="5148">
          <p15:clr>
            <a:srgbClr val="F26B43"/>
          </p15:clr>
        </p15:guide>
        <p15:guide id="9" pos="4915">
          <p15:clr>
            <a:srgbClr val="F26B43"/>
          </p15:clr>
        </p15:guide>
        <p15:guide id="10" pos="4682">
          <p15:clr>
            <a:srgbClr val="F26B43"/>
          </p15:clr>
        </p15:guide>
        <p15:guide id="11" pos="4451">
          <p15:clr>
            <a:srgbClr val="F26B43"/>
          </p15:clr>
        </p15:guide>
        <p15:guide id="12" pos="4218">
          <p15:clr>
            <a:srgbClr val="F26B43"/>
          </p15:clr>
        </p15:guide>
        <p15:guide id="13" pos="3763">
          <p15:clr>
            <a:srgbClr val="F26B43"/>
          </p15:clr>
        </p15:guide>
        <p15:guide id="14" pos="3994">
          <p15:clr>
            <a:srgbClr val="F26B43"/>
          </p15:clr>
        </p15:guide>
        <p15:guide id="15" pos="3530">
          <p15:clr>
            <a:srgbClr val="F26B43"/>
          </p15:clr>
        </p15:guide>
        <p15:guide id="16" pos="3299">
          <p15:clr>
            <a:srgbClr val="F26B43"/>
          </p15:clr>
        </p15:guide>
        <p15:guide id="17" pos="2835">
          <p15:clr>
            <a:srgbClr val="F26B43"/>
          </p15:clr>
        </p15:guide>
        <p15:guide id="19" pos="2611">
          <p15:clr>
            <a:srgbClr val="F26B43"/>
          </p15:clr>
        </p15:guide>
        <p15:guide id="20" pos="2378">
          <p15:clr>
            <a:srgbClr val="F26B43"/>
          </p15:clr>
        </p15:guide>
        <p15:guide id="21" pos="2147">
          <p15:clr>
            <a:srgbClr val="F26B43"/>
          </p15:clr>
        </p15:guide>
        <p15:guide id="25" pos="6986">
          <p15:clr>
            <a:srgbClr val="F26B43"/>
          </p15:clr>
        </p15:guide>
        <p15:guide id="27" pos="7219">
          <p15:clr>
            <a:srgbClr val="F26B43"/>
          </p15:clr>
        </p15:guide>
        <p15:guide id="29" pos="7913">
          <p15:clr>
            <a:srgbClr val="F26B43"/>
          </p15:clr>
        </p15:guide>
        <p15:guide id="30" pos="8146">
          <p15:clr>
            <a:srgbClr val="F26B43"/>
          </p15:clr>
        </p15:guide>
        <p15:guide id="31" pos="8372">
          <p15:clr>
            <a:srgbClr val="F26B43"/>
          </p15:clr>
        </p15:guide>
        <p15:guide id="32" pos="8602">
          <p15:clr>
            <a:srgbClr val="F26B43"/>
          </p15:clr>
        </p15:guide>
        <p15:guide id="33" pos="9529">
          <p15:clr>
            <a:srgbClr val="F26B43"/>
          </p15:clr>
        </p15:guide>
        <p15:guide id="34" pos="8834">
          <p15:clr>
            <a:srgbClr val="F26B43"/>
          </p15:clr>
        </p15:guide>
        <p15:guide id="35" pos="9754">
          <p15:clr>
            <a:srgbClr val="F26B43"/>
          </p15:clr>
        </p15:guide>
        <p15:guide id="36" pos="10681">
          <p15:clr>
            <a:srgbClr val="F26B43"/>
          </p15:clr>
        </p15:guide>
        <p15:guide id="38" pos="10218">
          <p15:clr>
            <a:srgbClr val="F26B43"/>
          </p15:clr>
        </p15:guide>
        <p15:guide id="39" pos="12522">
          <p15:clr>
            <a:srgbClr val="F26B43"/>
          </p15:clr>
        </p15:guide>
        <p15:guide id="40" pos="10450">
          <p15:clr>
            <a:srgbClr val="F26B43"/>
          </p15:clr>
        </p15:guide>
        <p15:guide id="41" pos="10909" userDrawn="1">
          <p15:clr>
            <a:srgbClr val="F26B43"/>
          </p15:clr>
        </p15:guide>
        <p15:guide id="42" pos="11138">
          <p15:clr>
            <a:srgbClr val="F26B43"/>
          </p15:clr>
        </p15:guide>
        <p15:guide id="44" pos="11370">
          <p15:clr>
            <a:srgbClr val="F26B43"/>
          </p15:clr>
        </p15:guide>
        <p15:guide id="45" pos="11602">
          <p15:clr>
            <a:srgbClr val="F26B43"/>
          </p15:clr>
        </p15:guide>
        <p15:guide id="47" pos="11833">
          <p15:clr>
            <a:srgbClr val="F26B43"/>
          </p15:clr>
        </p15:guide>
        <p15:guide id="48" orient="horz" pos="4260">
          <p15:clr>
            <a:srgbClr val="F26B43"/>
          </p15:clr>
        </p15:guide>
        <p15:guide id="49" orient="horz" pos="4027">
          <p15:clr>
            <a:srgbClr val="F26B43"/>
          </p15:clr>
        </p15:guide>
        <p15:guide id="50" orient="horz" pos="3796" userDrawn="1">
          <p15:clr>
            <a:srgbClr val="F26B43"/>
          </p15:clr>
        </p15:guide>
        <p15:guide id="51" orient="horz" pos="3107" userDrawn="1">
          <p15:clr>
            <a:srgbClr val="F26B43"/>
          </p15:clr>
        </p15:guide>
        <p15:guide id="52" orient="horz" pos="2875" userDrawn="1">
          <p15:clr>
            <a:srgbClr val="F26B43"/>
          </p15:clr>
        </p15:guide>
        <p15:guide id="53" orient="horz" pos="2641">
          <p15:clr>
            <a:srgbClr val="F26B43"/>
          </p15:clr>
        </p15:guide>
        <p15:guide id="54" orient="horz" pos="2408" userDrawn="1">
          <p15:clr>
            <a:srgbClr val="F26B43"/>
          </p15:clr>
        </p15:guide>
        <p15:guide id="57" orient="horz" pos="1723">
          <p15:clr>
            <a:srgbClr val="F26B43"/>
          </p15:clr>
        </p15:guide>
        <p15:guide id="62" orient="horz" pos="4494">
          <p15:clr>
            <a:srgbClr val="F26B43"/>
          </p15:clr>
        </p15:guide>
        <p15:guide id="63" orient="horz" pos="4722">
          <p15:clr>
            <a:srgbClr val="F26B43"/>
          </p15:clr>
        </p15:guide>
        <p15:guide id="64" orient="horz" pos="5179">
          <p15:clr>
            <a:srgbClr val="F26B43"/>
          </p15:clr>
        </p15:guide>
        <p15:guide id="65" orient="horz" pos="5412">
          <p15:clr>
            <a:srgbClr val="F26B43"/>
          </p15:clr>
        </p15:guide>
        <p15:guide id="66" orient="horz" pos="5635" userDrawn="1">
          <p15:clr>
            <a:srgbClr val="F26B43"/>
          </p15:clr>
        </p15:guide>
        <p15:guide id="67" orient="horz" pos="5874">
          <p15:clr>
            <a:srgbClr val="F26B43"/>
          </p15:clr>
        </p15:guide>
        <p15:guide id="68" orient="horz" pos="6097">
          <p15:clr>
            <a:srgbClr val="F26B43"/>
          </p15:clr>
        </p15:guide>
        <p15:guide id="69" orient="horz" pos="6331">
          <p15:clr>
            <a:srgbClr val="F26B43"/>
          </p15:clr>
        </p15:guide>
        <p15:guide id="70" orient="horz" pos="6564">
          <p15:clr>
            <a:srgbClr val="F26B43"/>
          </p15:clr>
        </p15:guide>
        <p15:guide id="71" orient="horz" pos="6792">
          <p15:clr>
            <a:srgbClr val="F26B43"/>
          </p15:clr>
        </p15:guide>
        <p15:guide id="72" orient="horz" pos="7483">
          <p15:clr>
            <a:srgbClr val="F26B43"/>
          </p15:clr>
        </p15:guide>
        <p15:guide id="73" orient="horz" pos="7254">
          <p15:clr>
            <a:srgbClr val="F26B43"/>
          </p15:clr>
        </p15:guide>
        <p15:guide id="74" orient="horz" pos="7026">
          <p15:clr>
            <a:srgbClr val="F26B43"/>
          </p15:clr>
        </p15:guide>
        <p15:guide id="75" pos="7450">
          <p15:clr>
            <a:srgbClr val="F26B43"/>
          </p15:clr>
        </p15:guide>
        <p15:guide id="76" orient="horz" pos="3559">
          <p15:clr>
            <a:srgbClr val="F26B43"/>
          </p15:clr>
        </p15:guide>
        <p15:guide id="77" orient="horz" pos="3338" userDrawn="1">
          <p15:clr>
            <a:srgbClr val="F26B43"/>
          </p15:clr>
        </p15:guide>
        <p15:guide id="78" orient="horz" pos="4945">
          <p15:clr>
            <a:srgbClr val="F26B43"/>
          </p15:clr>
        </p15:guide>
        <p15:guide id="79" pos="1912" userDrawn="1">
          <p15:clr>
            <a:srgbClr val="F26B43"/>
          </p15:clr>
        </p15:guide>
        <p15:guide id="80" pos="1681" userDrawn="1">
          <p15:clr>
            <a:srgbClr val="F26B43"/>
          </p15:clr>
        </p15:guide>
        <p15:guide id="81" pos="1450">
          <p15:clr>
            <a:srgbClr val="F26B43"/>
          </p15:clr>
        </p15:guide>
        <p15:guide id="87" pos="12065">
          <p15:clr>
            <a:srgbClr val="F26B43"/>
          </p15:clr>
        </p15:guide>
        <p15:guide id="89" pos="12754">
          <p15:clr>
            <a:srgbClr val="F26B43"/>
          </p15:clr>
        </p15:guide>
        <p15:guide id="90" pos="12985">
          <p15:clr>
            <a:srgbClr val="F26B43"/>
          </p15:clr>
        </p15:guide>
        <p15:guide id="92" pos="13217">
          <p15:clr>
            <a:srgbClr val="F26B43"/>
          </p15:clr>
        </p15:guide>
        <p15:guide id="93" orient="horz" pos="793">
          <p15:clr>
            <a:srgbClr val="F26B43"/>
          </p15:clr>
        </p15:guide>
        <p15:guide id="94" pos="13449">
          <p15:clr>
            <a:srgbClr val="F26B43"/>
          </p15:clr>
        </p15:guide>
        <p15:guide id="95" pos="13681">
          <p15:clr>
            <a:srgbClr val="F26B43"/>
          </p15:clr>
        </p15:guide>
        <p15:guide id="96" pos="13906">
          <p15:clr>
            <a:srgbClr val="F26B43"/>
          </p15:clr>
        </p15:guide>
        <p15:guide id="97" pos="14141">
          <p15:clr>
            <a:srgbClr val="F26B43"/>
          </p15:clr>
        </p15:guide>
        <p15:guide id="101" pos="9066">
          <p15:clr>
            <a:srgbClr val="F26B43"/>
          </p15:clr>
        </p15:guide>
        <p15:guide id="102" pos="9298">
          <p15:clr>
            <a:srgbClr val="F26B43"/>
          </p15:clr>
        </p15:guide>
        <p15:guide id="104" orient="horz" pos="1261">
          <p15:clr>
            <a:srgbClr val="F26B43"/>
          </p15:clr>
        </p15:guide>
        <p15:guide id="108" orient="horz" pos="7716">
          <p15:clr>
            <a:srgbClr val="F26B43"/>
          </p15:clr>
        </p15:guide>
        <p15:guide id="109" orient="horz" pos="1027">
          <p15:clr>
            <a:srgbClr val="F26B43"/>
          </p15:clr>
        </p15:guide>
        <p15:guide id="111" orient="horz" pos="1494">
          <p15:clr>
            <a:srgbClr val="F26B43"/>
          </p15:clr>
        </p15:guide>
        <p15:guide id="112" pos="1226">
          <p15:clr>
            <a:srgbClr val="F26B43"/>
          </p15:clr>
        </p15:guide>
        <p15:guide id="113" pos="995">
          <p15:clr>
            <a:srgbClr val="F26B43"/>
          </p15:clr>
        </p15:guide>
        <p15:guide id="118" orient="horz" pos="2177" userDrawn="1">
          <p15:clr>
            <a:srgbClr val="F26B43"/>
          </p15:clr>
        </p15:guide>
        <p15:guide id="122" pos="14370">
          <p15:clr>
            <a:srgbClr val="F26B43"/>
          </p15:clr>
        </p15:guide>
        <p15:guide id="123" orient="horz" pos="571">
          <p15:clr>
            <a:srgbClr val="F26B43"/>
          </p15:clr>
        </p15:guide>
        <p15:guide id="124" orient="horz" pos="8178">
          <p15:clr>
            <a:srgbClr val="F26B43"/>
          </p15:clr>
        </p15:guide>
        <p15:guide id="125" orient="horz" pos="7946" userDrawn="1">
          <p15:clr>
            <a:srgbClr val="F26B43"/>
          </p15:clr>
        </p15:guide>
        <p15:guide id="126" orient="horz" pos="19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EDC34F71-DF7F-EB46-AAB2-54A143C7E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/>
              <a:t>рекламного размещения </a:t>
            </a:r>
            <a:r>
              <a:rPr lang="ru-RU" dirty="0" smtClean="0"/>
              <a:t>клиента омега</a:t>
            </a:r>
            <a:endParaRPr lang="ru-RU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ADC40C75-D743-DD40-B3E3-247C57C1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2718" y="10061095"/>
            <a:ext cx="18308288" cy="1818167"/>
          </a:xfrm>
        </p:spPr>
        <p:txBody>
          <a:bodyPr/>
          <a:lstStyle/>
          <a:p>
            <a:r>
              <a:rPr lang="ru-RU" dirty="0" err="1" smtClean="0"/>
              <a:t>Доброцветов</a:t>
            </a:r>
            <a:r>
              <a:rPr lang="ru-RU" dirty="0" smtClean="0"/>
              <a:t> Ярослав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23468" y="9737929"/>
            <a:ext cx="6920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Дата исследования: </a:t>
            </a:r>
            <a:r>
              <a:rPr lang="ru-RU" dirty="0" smtClean="0"/>
              <a:t>18.12.2021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0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16" y="5641846"/>
            <a:ext cx="13709835" cy="7651480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9"/>
            <a:ext cx="22474666" cy="5565752"/>
          </a:xfrm>
        </p:spPr>
        <p:txBody>
          <a:bodyPr/>
          <a:lstStyle/>
          <a:p>
            <a:pPr lvl="0"/>
            <a:r>
              <a:rPr lang="ru-RU" sz="4800" dirty="0" smtClean="0"/>
              <a:t>Показатель </a:t>
            </a:r>
            <a:r>
              <a:rPr lang="ru-RU" sz="4800" b="1" dirty="0" smtClean="0"/>
              <a:t>CTR</a:t>
            </a:r>
            <a:endParaRPr lang="ru-RU" sz="4800" b="1" dirty="0"/>
          </a:p>
          <a:p>
            <a:pPr lvl="1"/>
            <a:r>
              <a:rPr lang="ru-RU" dirty="0" smtClean="0"/>
              <a:t>У </a:t>
            </a:r>
            <a:r>
              <a:rPr lang="ru-RU" dirty="0"/>
              <a:t>клиента Омега </a:t>
            </a:r>
            <a:r>
              <a:rPr lang="ru-RU" dirty="0" smtClean="0"/>
              <a:t>один из самых высоких показателей CTR, </a:t>
            </a:r>
            <a:r>
              <a:rPr lang="ru-RU" dirty="0"/>
              <a:t>на рекламу нажимает каждый 7 пользователь. 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клиента зета самый высокий показатель CTR, что говорит о хорошей </a:t>
            </a:r>
            <a:r>
              <a:rPr lang="ru-RU" dirty="0" err="1" smtClean="0"/>
              <a:t>кликабельности</a:t>
            </a:r>
            <a:r>
              <a:rPr lang="ru-RU" dirty="0" smtClean="0"/>
              <a:t> их объявлений. Стоит пристально присмотреться к тому, как они ведут свою рекламную кампанию, ведь каждый 4 пользователь переходит по их рекламе.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клиента бета при самом большом бюджете, показах и кликах самые низкие показатели CRT, </a:t>
            </a:r>
            <a:r>
              <a:rPr lang="ru-RU" dirty="0" smtClean="0"/>
              <a:t>на </a:t>
            </a:r>
            <a:r>
              <a:rPr lang="ru-RU" dirty="0"/>
              <a:t>них не стоит обращать внимание, </a:t>
            </a:r>
            <a:r>
              <a:rPr lang="ru-RU" dirty="0" smtClean="0"/>
              <a:t>так как их рекламная кампания </a:t>
            </a:r>
            <a:r>
              <a:rPr lang="ru-RU" dirty="0"/>
              <a:t>не </a:t>
            </a:r>
            <a:r>
              <a:rPr lang="ru-RU" dirty="0" smtClean="0"/>
              <a:t>эффективна;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У клиентов сигма и лямбда при очень большом бюджете, показах и кликах </a:t>
            </a:r>
            <a:r>
              <a:rPr lang="ru-RU" dirty="0" smtClean="0"/>
              <a:t>довольно низкий </a:t>
            </a:r>
            <a:r>
              <a:rPr lang="ru-RU" dirty="0"/>
              <a:t>показателе </a:t>
            </a:r>
            <a:r>
              <a:rPr lang="ru-RU" dirty="0" smtClean="0"/>
              <a:t>CTR, что говорит об эффективности их рекламы.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2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14" y="5641847"/>
            <a:ext cx="13732273" cy="7651480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9"/>
            <a:ext cx="22474666" cy="5565752"/>
          </a:xfrm>
        </p:spPr>
        <p:txBody>
          <a:bodyPr/>
          <a:lstStyle/>
          <a:p>
            <a:pPr lvl="0"/>
            <a:r>
              <a:rPr lang="ru-RU" sz="4800" dirty="0" smtClean="0"/>
              <a:t>Показатель </a:t>
            </a:r>
            <a:r>
              <a:rPr lang="ru-RU" sz="4800" b="1" dirty="0" smtClean="0"/>
              <a:t>C</a:t>
            </a:r>
            <a:r>
              <a:rPr lang="en-US" sz="4800" b="1" dirty="0" smtClean="0"/>
              <a:t>PC</a:t>
            </a:r>
            <a:endParaRPr lang="ru-RU" sz="4800" b="1" dirty="0"/>
          </a:p>
          <a:p>
            <a:pPr lvl="1"/>
            <a:r>
              <a:rPr lang="ru-RU" dirty="0" smtClean="0"/>
              <a:t>У </a:t>
            </a:r>
            <a:r>
              <a:rPr lang="ru-RU" dirty="0"/>
              <a:t>клиента Омега </a:t>
            </a:r>
            <a:r>
              <a:rPr lang="ru-RU" dirty="0" smtClean="0"/>
              <a:t>один из самых высоких показателей C</a:t>
            </a:r>
            <a:r>
              <a:rPr lang="en-US" dirty="0" smtClean="0"/>
              <a:t>PC</a:t>
            </a:r>
            <a:r>
              <a:rPr lang="ru-RU" dirty="0" smtClean="0"/>
              <a:t>, в среднем клик стоит дороже 40 рублей.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зета </a:t>
            </a:r>
            <a:r>
              <a:rPr lang="ru-RU" dirty="0" smtClean="0"/>
              <a:t>при самом высоком показатели </a:t>
            </a:r>
            <a:r>
              <a:rPr lang="en-US" dirty="0" smtClean="0"/>
              <a:t>CTR </a:t>
            </a:r>
            <a:r>
              <a:rPr lang="ru-RU" dirty="0" smtClean="0"/>
              <a:t>один из самых низких показателей </a:t>
            </a:r>
            <a:r>
              <a:rPr lang="en-US" dirty="0" smtClean="0"/>
              <a:t>CPC</a:t>
            </a:r>
            <a:r>
              <a:rPr lang="ru-RU" dirty="0" smtClean="0"/>
              <a:t>, один клик стоит меньше 30 рублей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клиента мета стоимость клика CPC </a:t>
            </a:r>
            <a:r>
              <a:rPr lang="ru-RU" dirty="0" smtClean="0"/>
              <a:t>наименьшая </a:t>
            </a:r>
            <a:r>
              <a:rPr lang="ru-RU" dirty="0"/>
              <a:t>из </a:t>
            </a:r>
            <a:r>
              <a:rPr lang="ru-RU" dirty="0" smtClean="0"/>
              <a:t>всех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клиента бета при самом большом бюджете, показах и кликах </a:t>
            </a:r>
            <a:r>
              <a:rPr lang="ru-RU" dirty="0" smtClean="0"/>
              <a:t>одни </a:t>
            </a:r>
            <a:r>
              <a:rPr lang="ru-RU" dirty="0"/>
              <a:t>из самых высоких показателей </a:t>
            </a:r>
            <a:r>
              <a:rPr lang="ru-RU" dirty="0" smtClean="0"/>
              <a:t>CPC</a:t>
            </a:r>
            <a:r>
              <a:rPr lang="ru-RU" dirty="0"/>
              <a:t>,</a:t>
            </a:r>
            <a:r>
              <a:rPr lang="ru-RU" dirty="0" smtClean="0"/>
              <a:t> значит их рекламная компания достаточно расточительна не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клиентов сигма и лямбда при очень большом бюджете, показах и кликах одни из лучших показателей </a:t>
            </a:r>
            <a:r>
              <a:rPr lang="ru-RU" dirty="0" smtClean="0"/>
              <a:t>CPC, значит они выбрали хорошую рекламную стратегию.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8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64" y="5641847"/>
            <a:ext cx="14023972" cy="7651480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9"/>
            <a:ext cx="22474666" cy="5565752"/>
          </a:xfrm>
        </p:spPr>
        <p:txBody>
          <a:bodyPr/>
          <a:lstStyle/>
          <a:p>
            <a:pPr lvl="0"/>
            <a:r>
              <a:rPr lang="ru-RU" sz="4800" dirty="0" smtClean="0"/>
              <a:t>Показатель </a:t>
            </a:r>
            <a:r>
              <a:rPr lang="ru-RU" sz="4800" b="1" dirty="0" smtClean="0"/>
              <a:t>C</a:t>
            </a:r>
            <a:r>
              <a:rPr lang="en-US" sz="4800" b="1" dirty="0" smtClean="0"/>
              <a:t>PO</a:t>
            </a:r>
            <a:endParaRPr lang="ru-RU" sz="4800" b="1" dirty="0"/>
          </a:p>
          <a:p>
            <a:pPr lvl="1"/>
            <a:r>
              <a:rPr lang="ru-RU" dirty="0" smtClean="0"/>
              <a:t>У </a:t>
            </a:r>
            <a:r>
              <a:rPr lang="ru-RU" dirty="0"/>
              <a:t>клиента Омега </a:t>
            </a:r>
            <a:r>
              <a:rPr lang="ru-RU" dirty="0" smtClean="0"/>
              <a:t>средний показатель CTR, одна конверсия обходится примерно в 400 рублей.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зета самый высокий показатель </a:t>
            </a:r>
            <a:r>
              <a:rPr lang="ru-RU" dirty="0" smtClean="0"/>
              <a:t>CPO</a:t>
            </a:r>
            <a:r>
              <a:rPr lang="ru-RU" dirty="0"/>
              <a:t>, </a:t>
            </a:r>
            <a:r>
              <a:rPr lang="ru-RU" dirty="0" smtClean="0"/>
              <a:t>стоимость одной </a:t>
            </a:r>
            <a:r>
              <a:rPr lang="ru-RU" dirty="0"/>
              <a:t>конверсии </a:t>
            </a:r>
            <a:r>
              <a:rPr lang="ru-RU" dirty="0" smtClean="0"/>
              <a:t>превышает 1700 рублей</a:t>
            </a:r>
            <a:r>
              <a:rPr lang="en-US" dirty="0" smtClean="0"/>
              <a:t>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мета </a:t>
            </a:r>
            <a:r>
              <a:rPr lang="ru-RU" dirty="0" smtClean="0"/>
              <a:t>стоимость </a:t>
            </a:r>
            <a:r>
              <a:rPr lang="ru-RU" dirty="0"/>
              <a:t>одного целевого действия CPO наименьшая из всех, что делает их рекламную кампанию самой </a:t>
            </a:r>
            <a:r>
              <a:rPr lang="ru-RU" dirty="0" smtClean="0"/>
              <a:t>эффективной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клиента бета при самом большом бюджете, показах и кликах </a:t>
            </a:r>
            <a:r>
              <a:rPr lang="ru-RU" dirty="0" smtClean="0"/>
              <a:t>один </a:t>
            </a:r>
            <a:r>
              <a:rPr lang="ru-RU" dirty="0"/>
              <a:t>из самых высоких показателей </a:t>
            </a:r>
            <a:r>
              <a:rPr lang="ru-RU" dirty="0" smtClean="0"/>
              <a:t>CPO, что также говорит об неэффективности их кампании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клиентов сигма и лямбда при очень большом бюджете, показах и кликах одни из лучших показателей </a:t>
            </a:r>
            <a:r>
              <a:rPr lang="ru-RU" dirty="0" smtClean="0"/>
              <a:t>CPO, стоит  ориентироваться на </a:t>
            </a:r>
            <a:r>
              <a:rPr lang="ru-RU" dirty="0"/>
              <a:t>них </a:t>
            </a:r>
            <a:r>
              <a:rPr lang="ru-RU" dirty="0" smtClean="0"/>
              <a:t>при планировании своей рекламной кампании.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0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225448"/>
            <a:ext cx="12665113" cy="7954115"/>
          </a:xfrm>
        </p:spPr>
        <p:txBody>
          <a:bodyPr/>
          <a:lstStyle/>
          <a:p>
            <a:pPr lvl="0"/>
            <a:r>
              <a:rPr lang="ru-RU" sz="4800" dirty="0" smtClean="0"/>
              <a:t>Показатели </a:t>
            </a:r>
            <a:r>
              <a:rPr lang="en-US" sz="4800" dirty="0"/>
              <a:t>CTR, CPC, CPO </a:t>
            </a:r>
            <a:r>
              <a:rPr lang="ru-RU" sz="4800" dirty="0" smtClean="0"/>
              <a:t>по устройствам</a:t>
            </a:r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омега </a:t>
            </a:r>
            <a:r>
              <a:rPr lang="ru-RU" dirty="0" smtClean="0"/>
              <a:t>направить больше ресурсов на рекламу на мобильных устройствах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всех клиентов (кроме зета) больше всего кликов приходится на мобильные устройства;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 этом у всех клиентов показатель CPC для десктопов выше, чем для мобильных устройств;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Клиент зета сделал ставку на </a:t>
            </a:r>
            <a:r>
              <a:rPr lang="ru-RU" dirty="0" err="1"/>
              <a:t>десктопных</a:t>
            </a:r>
            <a:r>
              <a:rPr lang="ru-RU" dirty="0"/>
              <a:t> пользователей и получил один из самых высоких показателей CPO, что не очень хорошо.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мета меньшее количество конверсий показов в клики, чем у клиента омега, при этом у клиента мета ниже показатель CPC и схожий показатель CPO.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09" y="8179563"/>
            <a:ext cx="10285714" cy="4761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1327540"/>
            <a:ext cx="10273015" cy="47619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8300952"/>
            <a:ext cx="10260317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09" y="8206140"/>
            <a:ext cx="10349206" cy="4761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8206140"/>
            <a:ext cx="10349206" cy="4761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1327540"/>
            <a:ext cx="10349206" cy="4761905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225448"/>
            <a:ext cx="12429077" cy="7954115"/>
          </a:xfrm>
        </p:spPr>
        <p:txBody>
          <a:bodyPr/>
          <a:lstStyle/>
          <a:p>
            <a:r>
              <a:rPr lang="ru-RU" sz="4800" dirty="0"/>
              <a:t>Показатели </a:t>
            </a:r>
            <a:r>
              <a:rPr lang="en-US" sz="4800" dirty="0"/>
              <a:t>CTR, CPC, CPO </a:t>
            </a:r>
            <a:r>
              <a:rPr lang="ru-RU" sz="4800" dirty="0"/>
              <a:t>по </a:t>
            </a:r>
            <a:r>
              <a:rPr lang="ru-RU" sz="4800" dirty="0" smtClean="0"/>
              <a:t>площадкам</a:t>
            </a:r>
          </a:p>
          <a:p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омега </a:t>
            </a:r>
            <a:r>
              <a:rPr lang="ru-RU" dirty="0" smtClean="0"/>
              <a:t>не концентрироваться на </a:t>
            </a:r>
            <a:r>
              <a:rPr lang="en-US" dirty="0" smtClean="0"/>
              <a:t>networks</a:t>
            </a:r>
            <a:r>
              <a:rPr lang="ru-RU" dirty="0" smtClean="0"/>
              <a:t> </a:t>
            </a:r>
            <a:r>
              <a:rPr lang="ru-RU" dirty="0"/>
              <a:t>при планировании дальнейших компаний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Источник </a:t>
            </a:r>
            <a:r>
              <a:rPr lang="ru-RU" dirty="0" err="1" smtClean="0"/>
              <a:t>search</a:t>
            </a:r>
            <a:r>
              <a:rPr lang="ru-RU" dirty="0" smtClean="0"/>
              <a:t> приносит основное количество трафика, при этом в некоторых случаях источник </a:t>
            </a:r>
            <a:r>
              <a:rPr lang="ru-RU" dirty="0" err="1" smtClean="0"/>
              <a:t>networks</a:t>
            </a:r>
            <a:r>
              <a:rPr lang="ru-RU" dirty="0" smtClean="0"/>
              <a:t> стоит дороже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Клиенты мета, сигма и зета имеют лучшие соотношения </a:t>
            </a:r>
            <a:r>
              <a:rPr lang="en-US" dirty="0" smtClean="0"/>
              <a:t>CTR/CPC</a:t>
            </a:r>
            <a:r>
              <a:rPr lang="ru-RU" dirty="0" smtClean="0"/>
              <a:t>. При этом у клиента мета довольно большие расходы на </a:t>
            </a:r>
            <a:r>
              <a:rPr lang="en-US" dirty="0" smtClean="0"/>
              <a:t>networks;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омега один из самых высоких показателей </a:t>
            </a:r>
            <a:r>
              <a:rPr lang="en-US" dirty="0"/>
              <a:t>CTR</a:t>
            </a:r>
            <a:r>
              <a:rPr lang="ru-RU" dirty="0"/>
              <a:t> при довольно низком показателе </a:t>
            </a:r>
            <a:r>
              <a:rPr lang="en-US" dirty="0" smtClean="0"/>
              <a:t>CPC.</a:t>
            </a:r>
            <a:endParaRPr lang="en-US" dirty="0"/>
          </a:p>
          <a:p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5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0079466" cy="7954115"/>
          </a:xfrm>
        </p:spPr>
        <p:txBody>
          <a:bodyPr/>
          <a:lstStyle/>
          <a:p>
            <a:pPr lvl="0"/>
            <a:r>
              <a:rPr lang="ru-RU" sz="4800" dirty="0" smtClean="0"/>
              <a:t>Показатели </a:t>
            </a:r>
            <a:r>
              <a:rPr lang="en-US" sz="4800" dirty="0"/>
              <a:t>CTR, CPC, CPO </a:t>
            </a:r>
            <a:r>
              <a:rPr lang="ru-RU" sz="4800" dirty="0" smtClean="0"/>
              <a:t>по типу баннера</a:t>
            </a:r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</a:t>
            </a:r>
            <a:r>
              <a:rPr lang="ru-RU" dirty="0" smtClean="0"/>
              <a:t>омега </a:t>
            </a:r>
            <a:r>
              <a:rPr lang="ru-RU" dirty="0"/>
              <a:t> </a:t>
            </a:r>
            <a:r>
              <a:rPr lang="ru-RU" dirty="0" smtClean="0"/>
              <a:t>сосредоточиться </a:t>
            </a:r>
            <a:r>
              <a:rPr lang="ru-RU" dirty="0"/>
              <a:t>на типе баннеров </a:t>
            </a:r>
            <a:r>
              <a:rPr lang="ru-RU" dirty="0" err="1"/>
              <a:t>text</a:t>
            </a:r>
            <a:r>
              <a:rPr lang="ru-RU" dirty="0"/>
              <a:t> и не вкладывать средства в баннеры </a:t>
            </a:r>
            <a:r>
              <a:rPr lang="ru-RU" dirty="0" err="1" smtClean="0"/>
              <a:t>mcbanner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image_ad</a:t>
            </a:r>
            <a:r>
              <a:rPr lang="ru-RU" dirty="0"/>
              <a:t>.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Основное количество кликов приходится на текстовые баннеры у всех клиентов;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Видим, что самые дорогие баннеры относятся к типу </a:t>
            </a:r>
            <a:r>
              <a:rPr lang="ru-RU" dirty="0" err="1"/>
              <a:t>mcbanner</a:t>
            </a:r>
            <a:r>
              <a:rPr lang="ru-RU" dirty="0"/>
              <a:t>, при этом они не приносят конверсию;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Также можно заметить, что тип баннеров </a:t>
            </a:r>
            <a:r>
              <a:rPr lang="ru-RU" dirty="0" err="1"/>
              <a:t>image_ad</a:t>
            </a:r>
            <a:r>
              <a:rPr lang="ru-RU" dirty="0"/>
              <a:t> у клиента мата довольно </a:t>
            </a:r>
            <a:r>
              <a:rPr lang="ru-RU" dirty="0" smtClean="0"/>
              <a:t>дорогой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То же самое можно сказать тип баннера </a:t>
            </a:r>
            <a:r>
              <a:rPr lang="en-US" dirty="0" err="1" smtClean="0"/>
              <a:t>cpm_banner</a:t>
            </a:r>
            <a:r>
              <a:rPr lang="ru-RU" dirty="0" smtClean="0"/>
              <a:t> у </a:t>
            </a:r>
            <a:r>
              <a:rPr lang="ru-RU" dirty="0"/>
              <a:t>клиента </a:t>
            </a:r>
            <a:r>
              <a:rPr lang="ru-RU" dirty="0" smtClean="0"/>
              <a:t>лямбда.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202" y="4853604"/>
            <a:ext cx="12850793" cy="47619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8" y="8075414"/>
            <a:ext cx="12876190" cy="4761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921" y="225448"/>
            <a:ext cx="12863492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09" y="8179562"/>
            <a:ext cx="10463492" cy="4761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781" y="8288051"/>
            <a:ext cx="10425396" cy="4761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1325816"/>
            <a:ext cx="10450793" cy="4761905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225448"/>
            <a:ext cx="12665113" cy="7954115"/>
          </a:xfrm>
        </p:spPr>
        <p:txBody>
          <a:bodyPr/>
          <a:lstStyle/>
          <a:p>
            <a:pPr lvl="0"/>
            <a:r>
              <a:rPr lang="ru-RU" sz="4800" dirty="0" smtClean="0"/>
              <a:t>Показатели </a:t>
            </a:r>
            <a:r>
              <a:rPr lang="en-US" sz="4800" dirty="0"/>
              <a:t>CTR, CPC, CPO </a:t>
            </a:r>
            <a:r>
              <a:rPr lang="ru-RU" sz="4800" dirty="0" smtClean="0"/>
              <a:t>по типу запроса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омега </a:t>
            </a:r>
            <a:r>
              <a:rPr lang="ru-RU" dirty="0" smtClean="0"/>
              <a:t>постараться </a:t>
            </a:r>
            <a:r>
              <a:rPr lang="ru-RU" dirty="0"/>
              <a:t>увеличить свои показатели по запросу </a:t>
            </a:r>
            <a:r>
              <a:rPr lang="ru-RU" dirty="0" err="1"/>
              <a:t>brand</a:t>
            </a:r>
            <a:r>
              <a:rPr lang="ru-RU" dirty="0"/>
              <a:t> и не обращать внимания на остальные запросы</a:t>
            </a:r>
            <a:r>
              <a:rPr lang="ru-RU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Основной тип запроса, который приносит конверсию показов в клики, это </a:t>
            </a:r>
            <a:r>
              <a:rPr lang="ru-RU" dirty="0" err="1" smtClean="0"/>
              <a:t>brand</a:t>
            </a:r>
            <a:r>
              <a:rPr lang="ru-RU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Как </a:t>
            </a:r>
            <a:r>
              <a:rPr lang="ru-RU" dirty="0"/>
              <a:t>мы помним, самые лучшие показатели CPC и CPO были у клиентов мета и зета. Так вот, у них показатели по этому типу запросов выше, чем у нашего клиента омега. Также можно наблюдать, что запросы типа </a:t>
            </a:r>
            <a:r>
              <a:rPr lang="ru-RU" dirty="0" err="1"/>
              <a:t>competitor</a:t>
            </a:r>
            <a:r>
              <a:rPr lang="ru-RU" dirty="0"/>
              <a:t> и </a:t>
            </a:r>
            <a:r>
              <a:rPr lang="ru-RU" dirty="0" err="1"/>
              <a:t>other</a:t>
            </a:r>
            <a:r>
              <a:rPr lang="ru-RU" dirty="0"/>
              <a:t> довольно дороги с точки зрения показателя CPO и CPC, это видно по всем клиентам.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5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85" y="8179563"/>
            <a:ext cx="10628571" cy="4761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540" y="8301955"/>
            <a:ext cx="10603174" cy="4761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540" y="1303586"/>
            <a:ext cx="10615873" cy="4761905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1729814" cy="7954115"/>
          </a:xfrm>
        </p:spPr>
        <p:txBody>
          <a:bodyPr/>
          <a:lstStyle/>
          <a:p>
            <a:pPr lvl="0"/>
            <a:r>
              <a:rPr lang="ru-RU" sz="4800" dirty="0" smtClean="0"/>
              <a:t>Показатели </a:t>
            </a:r>
            <a:r>
              <a:rPr lang="en-US" sz="4800" dirty="0"/>
              <a:t>CTR, CPC, CPO </a:t>
            </a:r>
            <a:r>
              <a:rPr lang="ru-RU" sz="4800" dirty="0" smtClean="0"/>
              <a:t>по типу </a:t>
            </a:r>
            <a:r>
              <a:rPr lang="ru-RU" sz="4800" dirty="0" err="1" smtClean="0"/>
              <a:t>таргетинга</a:t>
            </a:r>
            <a:endParaRPr lang="ru-RU" sz="4800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омега </a:t>
            </a:r>
            <a:r>
              <a:rPr lang="ru-RU" dirty="0" smtClean="0"/>
              <a:t>сконцентрироваться на типе </a:t>
            </a:r>
            <a:r>
              <a:rPr lang="ru-RU" dirty="0" err="1"/>
              <a:t>таргетинга</a:t>
            </a:r>
            <a:r>
              <a:rPr lang="ru-RU" dirty="0"/>
              <a:t> </a:t>
            </a:r>
            <a:r>
              <a:rPr lang="ru-RU" dirty="0" err="1"/>
              <a:t>phrase</a:t>
            </a:r>
            <a:r>
              <a:rPr lang="ru-RU" dirty="0"/>
              <a:t> и настроить </a:t>
            </a:r>
            <a:r>
              <a:rPr lang="ru-RU" dirty="0" err="1"/>
              <a:t>автотаргетинг</a:t>
            </a:r>
            <a:r>
              <a:rPr lang="ru-RU" dirty="0"/>
              <a:t>, а также не пользоваться </a:t>
            </a:r>
            <a:r>
              <a:rPr lang="ru-RU" dirty="0" err="1"/>
              <a:t>ретаргетингом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Основным типом </a:t>
            </a:r>
            <a:r>
              <a:rPr lang="ru-RU" dirty="0" err="1" smtClean="0"/>
              <a:t>таргетинга</a:t>
            </a:r>
            <a:r>
              <a:rPr lang="ru-RU" dirty="0" smtClean="0"/>
              <a:t> у всех клиентов является </a:t>
            </a:r>
            <a:r>
              <a:rPr lang="ru-RU" dirty="0" err="1" smtClean="0"/>
              <a:t>phrase</a:t>
            </a:r>
            <a:r>
              <a:rPr lang="ru-RU" dirty="0" smtClean="0"/>
              <a:t>, при этом у некоторых клиентов(гамма, бета, сигма) также заметную долю кликов приносит </a:t>
            </a:r>
            <a:r>
              <a:rPr lang="ru-RU" dirty="0" err="1" smtClean="0"/>
              <a:t>автотаргетинг</a:t>
            </a:r>
            <a:r>
              <a:rPr lang="ru-RU" dirty="0" smtClean="0"/>
              <a:t>; </a:t>
            </a:r>
            <a:r>
              <a:rPr lang="ru-RU" dirty="0" err="1" smtClean="0"/>
              <a:t>ретаргетинг</a:t>
            </a:r>
            <a:r>
              <a:rPr lang="ru-RU" dirty="0" smtClean="0"/>
              <a:t> почти не даёт эффекта, но стоит очень дорого с точки зрения CPO;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этом </a:t>
            </a:r>
            <a:r>
              <a:rPr lang="ru-RU" dirty="0" err="1"/>
              <a:t>автотаргетинг</a:t>
            </a:r>
            <a:r>
              <a:rPr lang="ru-RU" dirty="0"/>
              <a:t> заметно меньше стоит с точки зрения показателей CPO и CPC.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4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7200" b="1" dirty="0" smtClean="0"/>
              <a:t>Рекомендации</a:t>
            </a:r>
            <a:endParaRPr lang="ru-RU" sz="72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65DCD7E-5830-084F-BE03-590221F78D93}"/>
              </a:ext>
            </a:extLst>
          </p:cNvPr>
          <p:cNvSpPr txBox="1">
            <a:spLocks/>
          </p:cNvSpPr>
          <p:nvPr/>
        </p:nvSpPr>
        <p:spPr>
          <a:xfrm>
            <a:off x="3042001" y="4469745"/>
            <a:ext cx="18308288" cy="7180388"/>
          </a:xfrm>
          <a:prstGeom prst="rect">
            <a:avLst/>
          </a:prstGeom>
        </p:spPr>
        <p:txBody>
          <a:bodyPr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719964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Стоит </a:t>
            </a:r>
            <a:r>
              <a:rPr lang="ru-RU" sz="4000" dirty="0"/>
              <a:t>направить больше ресурсов на рекламу на мобильных </a:t>
            </a:r>
            <a:r>
              <a:rPr lang="ru-RU" sz="4000" dirty="0" smtClean="0"/>
              <a:t>устройствах</a:t>
            </a:r>
            <a:r>
              <a:rPr lang="en-US" sz="40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Не </a:t>
            </a:r>
            <a:r>
              <a:rPr lang="ru-RU" sz="4000" dirty="0"/>
              <a:t>стоит концентрироваться на </a:t>
            </a:r>
            <a:r>
              <a:rPr lang="en-US" sz="4000" dirty="0"/>
              <a:t>networks</a:t>
            </a:r>
            <a:r>
              <a:rPr lang="ru-RU" sz="4000" dirty="0"/>
              <a:t> при планировании дальнейших компаний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Рекомендую </a:t>
            </a:r>
            <a:r>
              <a:rPr lang="ru-RU" sz="4000" dirty="0"/>
              <a:t>сосредоточиться на типе баннеров </a:t>
            </a:r>
            <a:r>
              <a:rPr lang="ru-RU" sz="4000" dirty="0" err="1"/>
              <a:t>text</a:t>
            </a:r>
            <a:r>
              <a:rPr lang="ru-RU" sz="4000" dirty="0"/>
              <a:t> и не вкладывать средства в баннеры </a:t>
            </a:r>
            <a:r>
              <a:rPr lang="ru-RU" sz="4000" dirty="0" err="1"/>
              <a:t>mcbanner</a:t>
            </a:r>
            <a:r>
              <a:rPr lang="ru-RU" sz="4000" dirty="0"/>
              <a:t> и </a:t>
            </a:r>
            <a:r>
              <a:rPr lang="ru-RU" sz="4000" dirty="0" err="1" smtClean="0"/>
              <a:t>image_ad</a:t>
            </a:r>
            <a:r>
              <a:rPr lang="en-US" sz="40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Нужно постараться </a:t>
            </a:r>
            <a:r>
              <a:rPr lang="ru-RU" sz="4000" dirty="0"/>
              <a:t>увеличить свои показатели по запросу </a:t>
            </a:r>
            <a:r>
              <a:rPr lang="ru-RU" sz="4000" dirty="0" err="1"/>
              <a:t>brand</a:t>
            </a:r>
            <a:r>
              <a:rPr lang="ru-RU" sz="4000" dirty="0"/>
              <a:t> и не обращать внимания на остальные </a:t>
            </a:r>
            <a:r>
              <a:rPr lang="ru-RU" sz="4000" dirty="0" smtClean="0"/>
              <a:t>запросы</a:t>
            </a:r>
            <a:r>
              <a:rPr lang="en-US" sz="40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Логично будет сконцентрироваться </a:t>
            </a:r>
            <a:r>
              <a:rPr lang="ru-RU" sz="4000" dirty="0"/>
              <a:t>на типе </a:t>
            </a:r>
            <a:r>
              <a:rPr lang="ru-RU" sz="4000" dirty="0" err="1"/>
              <a:t>таргетинга</a:t>
            </a:r>
            <a:r>
              <a:rPr lang="ru-RU" sz="4000" dirty="0"/>
              <a:t> </a:t>
            </a:r>
            <a:r>
              <a:rPr lang="ru-RU" sz="4000" dirty="0" err="1"/>
              <a:t>phrase</a:t>
            </a:r>
            <a:r>
              <a:rPr lang="ru-RU" sz="4000" dirty="0"/>
              <a:t> и настроить </a:t>
            </a:r>
            <a:r>
              <a:rPr lang="ru-RU" sz="4000" dirty="0" err="1"/>
              <a:t>автотаргетинг</a:t>
            </a:r>
            <a:r>
              <a:rPr lang="ru-RU" sz="4000" dirty="0"/>
              <a:t>, а также не пользоваться </a:t>
            </a:r>
            <a:r>
              <a:rPr lang="ru-RU" sz="4000" dirty="0" err="1" smtClean="0"/>
              <a:t>ретаргетингом</a:t>
            </a:r>
            <a:r>
              <a:rPr lang="en-US" sz="4000" dirty="0"/>
              <a:t>;</a:t>
            </a:r>
            <a:endParaRPr lang="en-US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Самые лучшие показатели у клиентов мета, сигма и лямбда, стоит ориентироваться на них при корректировке своей рекламной стратегии.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endParaRPr lang="en-US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1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17">
            <a:extLst>
              <a:ext uri="{FF2B5EF4-FFF2-40B4-BE49-F238E27FC236}">
                <a16:creationId xmlns:a16="http://schemas.microsoft.com/office/drawing/2014/main" xmlns="" id="{FD17353C-F61E-FB41-9E50-E11E54865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Ярослав </a:t>
            </a:r>
            <a:r>
              <a:rPr lang="ru-RU" dirty="0" err="1" smtClean="0"/>
              <a:t>Доброцветов</a:t>
            </a:r>
            <a:endParaRPr lang="ru-RU" dirty="0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1044B330-FC28-6E47-9F91-212A8EAC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300" y="2835803"/>
            <a:ext cx="18314988" cy="365633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A6EF9CF5-248D-2846-8761-CAEA098F6B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ydobrotsvetov@yandex-team</a:t>
            </a:r>
            <a:r>
              <a:rPr lang="en-US" dirty="0"/>
              <a:t>.</a:t>
            </a:r>
            <a:r>
              <a:rPr lang="en-US" dirty="0" smtClean="0"/>
              <a:t>ru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xmlns="" id="{6A11F8D5-E743-F941-9038-5D67EB79D4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YDobrotsvetov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1C153186-7154-5345-8833-76D2CDCCCC0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" name="Текст 21">
            <a:extLst>
              <a:ext uri="{FF2B5EF4-FFF2-40B4-BE49-F238E27FC236}">
                <a16:creationId xmlns:a16="http://schemas.microsoft.com/office/drawing/2014/main" xmlns="" id="{6A11F8D5-E743-F941-9038-5D67EB79D4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8373" y="11508915"/>
            <a:ext cx="7685089" cy="720187"/>
          </a:xfrm>
        </p:spPr>
        <p:txBody>
          <a:bodyPr/>
          <a:lstStyle/>
          <a:p>
            <a:r>
              <a:rPr lang="en-US" dirty="0"/>
              <a:t>https://github.com/YADinGitHub/Portfolio</a:t>
            </a:r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4ADCB681-BAA5-1442-8074-BFBA8B0068F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32192382-8FEE-8944-965F-BB8B0F218A3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5300" y="11550650"/>
            <a:ext cx="433388" cy="4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7200" b="1" dirty="0"/>
              <a:t>Цель исследования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037" lvl="3" indent="0"/>
            <a:r>
              <a:rPr lang="ru-RU" sz="3200" dirty="0" smtClean="0">
                <a:latin typeface="+mn-lt"/>
              </a:rPr>
              <a:t>Необходимо на основе полученных данных необходимо провести анализ рекламного размещения клиента: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1) оценить текущее положение клиента относительно конкурентов в категории (сравнительный анализ эффективности затрат)</a:t>
            </a:r>
            <a:r>
              <a:rPr lang="en-US" sz="3200" dirty="0" smtClean="0">
                <a:latin typeface="+mn-lt"/>
              </a:rPr>
              <a:t>;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2) на основе выводов из п1 сформировать рекомендации по использованию инструментов, площадок, устройств</a:t>
            </a:r>
            <a:r>
              <a:rPr lang="en-US" sz="3200" dirty="0" smtClean="0">
                <a:latin typeface="+mn-lt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2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7200" b="1" dirty="0"/>
              <a:t>Исследовательский анализ данных (</a:t>
            </a:r>
            <a:r>
              <a:rPr lang="en-US" sz="7200" b="1" dirty="0"/>
              <a:t>EDA)</a:t>
            </a:r>
            <a:endParaRPr lang="ru-RU" sz="7200" b="1" dirty="0"/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xmlns="" id="{D65DCD7E-5830-084F-BE03-590221F78D93}"/>
              </a:ext>
            </a:extLst>
          </p:cNvPr>
          <p:cNvSpPr txBox="1">
            <a:spLocks/>
          </p:cNvSpPr>
          <p:nvPr/>
        </p:nvSpPr>
        <p:spPr>
          <a:xfrm>
            <a:off x="3042001" y="4469745"/>
            <a:ext cx="18308288" cy="4426605"/>
          </a:xfrm>
          <a:prstGeom prst="rect">
            <a:avLst/>
          </a:prstGeom>
        </p:spPr>
        <p:txBody>
          <a:bodyPr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719964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Количество показов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Количество кликов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Количество расходов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Количество конверсий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Воронки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/>
              <a:t>Показатели </a:t>
            </a:r>
            <a:r>
              <a:rPr lang="en-US" sz="4000" dirty="0"/>
              <a:t>CTR, CPC, </a:t>
            </a:r>
            <a:r>
              <a:rPr lang="en-US" sz="4000" dirty="0" smtClean="0"/>
              <a:t>CPO.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5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72" y="7944641"/>
            <a:ext cx="7796825" cy="43301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1F335D-983A-8949-99D5-DBDAEED4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Исследовательский анализ данных (</a:t>
            </a:r>
            <a:r>
              <a:rPr lang="en-US" dirty="0"/>
              <a:t>EDA)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477875"/>
            <a:ext cx="13773396" cy="8819301"/>
          </a:xfrm>
        </p:spPr>
        <p:txBody>
          <a:bodyPr/>
          <a:lstStyle/>
          <a:p>
            <a:pPr lvl="0"/>
            <a:r>
              <a:rPr lang="ru-RU" sz="4800" dirty="0" smtClean="0"/>
              <a:t>Количество показов</a:t>
            </a:r>
          </a:p>
          <a:p>
            <a:pPr lvl="0"/>
            <a:endParaRPr lang="ru-RU" dirty="0"/>
          </a:p>
          <a:p>
            <a:pPr lvl="1"/>
            <a:r>
              <a:rPr lang="ru-RU" dirty="0" smtClean="0"/>
              <a:t>У  </a:t>
            </a:r>
            <a:r>
              <a:rPr lang="ru-RU" dirty="0"/>
              <a:t>клиента омега меньше всего показов.</a:t>
            </a:r>
          </a:p>
          <a:p>
            <a:pPr marL="4037" lvl="3" indent="0">
              <a:buNone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Больше </a:t>
            </a:r>
            <a:r>
              <a:rPr lang="ru-RU" dirty="0"/>
              <a:t>всего показов у клиента </a:t>
            </a:r>
            <a:r>
              <a:rPr lang="ru-RU" dirty="0" smtClean="0"/>
              <a:t>бета, почти 50% от всех показов. Можно заметить, что количество резко увеличилось в последние пару месяцев, возможно это связано с активной рекламной кампанией;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Также </a:t>
            </a:r>
            <a:r>
              <a:rPr lang="ru-RU" dirty="0"/>
              <a:t>по количеству выделяются показы у </a:t>
            </a:r>
            <a:r>
              <a:rPr lang="ru-RU" dirty="0" smtClean="0"/>
              <a:t>клиентов </a:t>
            </a:r>
            <a:r>
              <a:rPr lang="ru-RU" dirty="0"/>
              <a:t>лямбда, гамма и сигма;</a:t>
            </a:r>
          </a:p>
          <a:p>
            <a:pPr lvl="4"/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21" y="8179563"/>
            <a:ext cx="5473016" cy="386031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2570066"/>
            <a:ext cx="7733333" cy="431746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7785910"/>
            <a:ext cx="7923809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56" y="7944640"/>
            <a:ext cx="7669841" cy="4330159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4335832" cy="7954115"/>
          </a:xfrm>
        </p:spPr>
        <p:txBody>
          <a:bodyPr/>
          <a:lstStyle/>
          <a:p>
            <a:pPr lvl="0"/>
            <a:r>
              <a:rPr lang="ru-RU" sz="4800" dirty="0" smtClean="0"/>
              <a:t>Количество кликов</a:t>
            </a:r>
          </a:p>
          <a:p>
            <a:pPr lvl="0"/>
            <a:endParaRPr lang="ru-RU" dirty="0"/>
          </a:p>
          <a:p>
            <a:pPr lvl="1"/>
            <a:r>
              <a:rPr lang="ru-RU" dirty="0" smtClean="0"/>
              <a:t>У  клиента омега очень мало кликов, </a:t>
            </a:r>
            <a:r>
              <a:rPr lang="ru-RU" dirty="0"/>
              <a:t>меньше только у </a:t>
            </a:r>
            <a:r>
              <a:rPr lang="ru-RU" dirty="0" smtClean="0"/>
              <a:t>клиента </a:t>
            </a:r>
            <a:r>
              <a:rPr lang="ru-RU" dirty="0"/>
              <a:t>альфа</a:t>
            </a:r>
            <a:r>
              <a:rPr lang="ru-RU" dirty="0" smtClean="0"/>
              <a:t>.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Больше всего кликов у клиента бета, что перекликается с количеством показов у того же клиента;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клиентов лямбда и сигма также большое количество кликов, но они проигрывают клиенту бета;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 4-5 месте находятся клиенты мета и зета, хотя количество показов у них сравнительно небольшое. Значит можно говорить о том, что их стратегии показов </a:t>
            </a:r>
            <a:r>
              <a:rPr lang="ru-RU" dirty="0" smtClean="0"/>
              <a:t>достаточно </a:t>
            </a:r>
            <a:r>
              <a:rPr lang="ru-RU" dirty="0"/>
              <a:t>эффективные;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клиентов гамма количество кликов не коррелирует с количеством показов, значит показы не </a:t>
            </a:r>
            <a:r>
              <a:rPr lang="ru-RU" dirty="0" err="1" smtClean="0"/>
              <a:t>эффективныею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42" y="8179560"/>
            <a:ext cx="5638095" cy="38603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7989065"/>
            <a:ext cx="7873016" cy="44571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2570066"/>
            <a:ext cx="7606349" cy="4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71" y="7944639"/>
            <a:ext cx="7796825" cy="433015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18" y="8179559"/>
            <a:ext cx="5422222" cy="38603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1" y="7811304"/>
            <a:ext cx="7923809" cy="4596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1" y="2570066"/>
            <a:ext cx="7733333" cy="4317460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4335832" cy="7954115"/>
          </a:xfrm>
        </p:spPr>
        <p:txBody>
          <a:bodyPr/>
          <a:lstStyle/>
          <a:p>
            <a:pPr lvl="0"/>
            <a:r>
              <a:rPr lang="ru-RU" sz="4800" dirty="0" smtClean="0"/>
              <a:t>Количество расходов</a:t>
            </a:r>
          </a:p>
          <a:p>
            <a:pPr lvl="0"/>
            <a:endParaRPr lang="ru-RU" dirty="0"/>
          </a:p>
          <a:p>
            <a:pPr lvl="1"/>
            <a:r>
              <a:rPr lang="ru-RU" dirty="0" smtClean="0"/>
              <a:t>Клиент омега тратит сравнительно мало, </a:t>
            </a:r>
            <a:r>
              <a:rPr lang="ru-RU" dirty="0"/>
              <a:t>меньше </a:t>
            </a:r>
            <a:r>
              <a:rPr lang="ru-RU" dirty="0" smtClean="0"/>
              <a:t>тратят только клиенты гамма и мета.</a:t>
            </a:r>
          </a:p>
          <a:p>
            <a:pPr marL="36" lvl="1" indent="0">
              <a:buNone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Больше всего трат у клиента бета, что перекликается с количеством показов и кликов у того же </a:t>
            </a:r>
            <a:r>
              <a:rPr lang="ru-RU" dirty="0" smtClean="0"/>
              <a:t>клиента.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клиентов лямбда и сигма также большое количество трат;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остальных клиентов траты примерно похожи, хотя количество показов и кликов у них отличается. </a:t>
            </a:r>
            <a:r>
              <a:rPr lang="ru-RU" dirty="0" smtClean="0"/>
              <a:t>Видна </a:t>
            </a:r>
            <a:r>
              <a:rPr lang="ru-RU" dirty="0"/>
              <a:t>диспропорция между количеством </a:t>
            </a:r>
            <a:r>
              <a:rPr lang="ru-RU" dirty="0" smtClean="0"/>
              <a:t>потраченного </a:t>
            </a:r>
            <a:r>
              <a:rPr lang="ru-RU" dirty="0"/>
              <a:t>и полученной </a:t>
            </a:r>
            <a:r>
              <a:rPr lang="ru-RU" dirty="0" smtClean="0"/>
              <a:t>выгоды.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 точки зрения распространения трат по месяцам можно заметить некоторые закономерности</a:t>
            </a:r>
            <a:r>
              <a:rPr lang="en-US" dirty="0" smtClean="0"/>
              <a:t>:</a:t>
            </a:r>
            <a:r>
              <a:rPr lang="ru-RU" dirty="0" smtClean="0"/>
              <a:t> почти все увеличили траты в марте, июле и августе.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2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42" y="7944641"/>
            <a:ext cx="7796825" cy="43301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2570066"/>
            <a:ext cx="7733333" cy="43174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491" y="7792260"/>
            <a:ext cx="7796825" cy="46349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31" y="8179563"/>
            <a:ext cx="5549206" cy="3860317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4335832" cy="7954115"/>
          </a:xfrm>
        </p:spPr>
        <p:txBody>
          <a:bodyPr/>
          <a:lstStyle/>
          <a:p>
            <a:pPr lvl="0"/>
            <a:r>
              <a:rPr lang="ru-RU" sz="4800" dirty="0" smtClean="0"/>
              <a:t>Количество конверсий</a:t>
            </a:r>
          </a:p>
          <a:p>
            <a:pPr lvl="0"/>
            <a:endParaRPr lang="ru-RU" dirty="0"/>
          </a:p>
          <a:p>
            <a:pPr lvl="1"/>
            <a:r>
              <a:rPr lang="ru-RU" dirty="0" smtClean="0"/>
              <a:t>У  клиента омега низкое количество конверсий, </a:t>
            </a:r>
            <a:r>
              <a:rPr lang="ru-RU" dirty="0"/>
              <a:t>меньше только у </a:t>
            </a:r>
            <a:r>
              <a:rPr lang="ru-RU" dirty="0" smtClean="0"/>
              <a:t>клиентов </a:t>
            </a:r>
            <a:r>
              <a:rPr lang="ru-RU" dirty="0"/>
              <a:t>зета, </a:t>
            </a:r>
            <a:r>
              <a:rPr lang="ru-RU" dirty="0" err="1"/>
              <a:t>псилон</a:t>
            </a:r>
            <a:r>
              <a:rPr lang="ru-RU" dirty="0"/>
              <a:t> и альфа</a:t>
            </a:r>
            <a:r>
              <a:rPr lang="ru-RU" dirty="0" smtClean="0"/>
              <a:t>.</a:t>
            </a:r>
          </a:p>
          <a:p>
            <a:pPr lvl="1"/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Несмотря на самое большое количество показов, кликов и трат у клиента бета только третий по счёту показатель конверсии, клиенты лямбда и сигма его обошли;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Также значительное количество конверсий у клиентов мета и гамма;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Остальные клиенты показывают значительно меньшие цифры</a:t>
            </a:r>
            <a:r>
              <a:rPr lang="ru-RU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заметить, что у клиента омега конверсия росла с января по апрель, а в мае случился резкий спад, который не получилось компенсировать с последующие месяцы. График расходов в целом повторяет этот тренд.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3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00" y="7296150"/>
            <a:ext cx="9818286" cy="5325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253" y="7296150"/>
            <a:ext cx="9818286" cy="5325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253" y="547141"/>
            <a:ext cx="9818286" cy="5325000"/>
          </a:xfrm>
          <a:prstGeom prst="rect">
            <a:avLst/>
          </a:prstGeom>
        </p:spPr>
      </p:pic>
      <p:sp>
        <p:nvSpPr>
          <p:cNvPr id="39" name="Объект 4">
            <a:extLst>
              <a:ext uri="{FF2B5EF4-FFF2-40B4-BE49-F238E27FC236}">
                <a16:creationId xmlns:a16="http://schemas.microsoft.com/office/drawing/2014/main" xmlns="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425578"/>
            <a:ext cx="12661800" cy="8819301"/>
          </a:xfrm>
        </p:spPr>
        <p:txBody>
          <a:bodyPr/>
          <a:lstStyle/>
          <a:p>
            <a:pPr lvl="0"/>
            <a:r>
              <a:rPr lang="ru-RU" sz="7200" b="1" dirty="0"/>
              <a:t>Воронка</a:t>
            </a:r>
          </a:p>
          <a:p>
            <a:pPr lvl="1"/>
            <a:r>
              <a:rPr lang="ru-RU" dirty="0" smtClean="0"/>
              <a:t>У  </a:t>
            </a:r>
            <a:r>
              <a:rPr lang="ru-RU" dirty="0"/>
              <a:t>клиента </a:t>
            </a:r>
            <a:r>
              <a:rPr lang="ru-RU" dirty="0" smtClean="0"/>
              <a:t>омега самое лучшее соотношение показов,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ликов и расходов среди всех клиентов.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Также очень хорошее соотношение </a:t>
            </a:r>
            <a:r>
              <a:rPr lang="ru-RU" dirty="0"/>
              <a:t>показов/кликов/конверсий </a:t>
            </a:r>
            <a:r>
              <a:rPr lang="ru-RU" dirty="0" smtClean="0"/>
              <a:t>у клиента зета</a:t>
            </a:r>
            <a:r>
              <a:rPr lang="ru-RU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зета примерно каждый 5 показ приводит к клику, в конверсии превращается 0.3% от всех кликов, что является вторым результатом среди всех;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нашего клиента омега только каждый 7 показ приводит к клику, при этом у него самые лучшие показатели конверсии (почти 1.5 %).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4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7200" b="1" dirty="0" smtClean="0"/>
              <a:t>Бизнес-показатели</a:t>
            </a:r>
            <a:endParaRPr lang="ru-RU" sz="7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b="0" dirty="0" smtClean="0"/>
              <a:t>CTR </a:t>
            </a:r>
            <a:r>
              <a:rPr lang="ru-RU" sz="4800" b="0" dirty="0"/>
              <a:t>(от англ. </a:t>
            </a:r>
            <a:r>
              <a:rPr lang="ru-RU" sz="4800" b="0" dirty="0" err="1" smtClean="0"/>
              <a:t>click-through</a:t>
            </a:r>
            <a:r>
              <a:rPr lang="en-US" sz="4800" b="0" dirty="0" smtClean="0"/>
              <a:t>-</a:t>
            </a:r>
            <a:r>
              <a:rPr lang="ru-RU" sz="4800" b="0" dirty="0" err="1" smtClean="0"/>
              <a:t>rate</a:t>
            </a:r>
            <a:r>
              <a:rPr lang="ru-RU" sz="4800" b="0" dirty="0"/>
              <a:t>, «показатель </a:t>
            </a:r>
            <a:r>
              <a:rPr lang="ru-RU" sz="4800" b="0" dirty="0" err="1"/>
              <a:t>кликабельности</a:t>
            </a:r>
            <a:r>
              <a:rPr lang="ru-RU" sz="4800" b="0" dirty="0"/>
              <a:t>»).</a:t>
            </a:r>
            <a:br>
              <a:rPr lang="ru-RU" sz="4800" b="0" dirty="0"/>
            </a:br>
            <a:r>
              <a:rPr lang="ru-RU" sz="4800" b="0" dirty="0" smtClean="0"/>
              <a:t>CPC </a:t>
            </a:r>
            <a:r>
              <a:rPr lang="ru-RU" sz="4800" b="0" dirty="0"/>
              <a:t>(от англ. </a:t>
            </a:r>
            <a:r>
              <a:rPr lang="ru-RU" sz="4800" b="0" dirty="0" err="1" smtClean="0"/>
              <a:t>cost-per</a:t>
            </a:r>
            <a:r>
              <a:rPr lang="ru-RU" sz="4800" b="0" dirty="0" smtClean="0"/>
              <a:t>-</a:t>
            </a:r>
            <a:r>
              <a:rPr lang="en-US" sz="4800" b="0" dirty="0" smtClean="0"/>
              <a:t>c</a:t>
            </a:r>
            <a:r>
              <a:rPr lang="ru-RU" sz="4800" b="0" dirty="0" err="1" smtClean="0"/>
              <a:t>lick</a:t>
            </a:r>
            <a:r>
              <a:rPr lang="ru-RU" sz="4800" b="0" dirty="0"/>
              <a:t>, «стоимость клика по объявлению»).</a:t>
            </a:r>
            <a:br>
              <a:rPr lang="ru-RU" sz="4800" b="0" dirty="0"/>
            </a:br>
            <a:r>
              <a:rPr lang="ru-RU" sz="4800" b="0" dirty="0" smtClean="0"/>
              <a:t>CPO </a:t>
            </a:r>
            <a:r>
              <a:rPr lang="ru-RU" sz="4800" b="0" dirty="0"/>
              <a:t>(от англ. </a:t>
            </a:r>
            <a:r>
              <a:rPr lang="ru-RU" sz="4800" b="0" dirty="0" err="1"/>
              <a:t>cost-per-order</a:t>
            </a:r>
            <a:r>
              <a:rPr lang="ru-RU" sz="4800" b="0" dirty="0"/>
              <a:t> « стоимость одного целевого действия»).</a:t>
            </a:r>
          </a:p>
        </p:txBody>
      </p:sp>
    </p:spTree>
    <p:extLst>
      <p:ext uri="{BB962C8B-B14F-4D97-AF65-F5344CB8AC3E}">
        <p14:creationId xmlns:p14="http://schemas.microsoft.com/office/powerpoint/2010/main" val="33006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">
  <a:themeElements>
    <a:clrScheme name="Яндекс 2021">
      <a:dk1>
        <a:srgbClr val="000000"/>
      </a:dk1>
      <a:lt1>
        <a:srgbClr val="FFFFFF"/>
      </a:lt1>
      <a:dk2>
        <a:srgbClr val="FC3F1D"/>
      </a:dk2>
      <a:lt2>
        <a:srgbClr val="FED42B"/>
      </a:lt2>
      <a:accent1>
        <a:srgbClr val="0077FF"/>
      </a:accent1>
      <a:accent2>
        <a:srgbClr val="23B324"/>
      </a:accent2>
      <a:accent3>
        <a:srgbClr val="6838CF"/>
      </a:accent3>
      <a:accent4>
        <a:srgbClr val="5DCEF9"/>
      </a:accent4>
      <a:accent5>
        <a:srgbClr val="C62CD0"/>
      </a:accent5>
      <a:accent6>
        <a:srgbClr val="FF9A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chemeClr val="bg2"/>
          </a:solidFill>
        </a:ln>
        <a:effectLst/>
      </a:spPr>
      <a:bodyPr lIns="90000" tIns="216000" rIns="90000" bIns="216000" rtlCol="0" anchor="ctr" anchorCtr="0"/>
      <a:lstStyle>
        <a:defPPr algn="ctr">
          <a:lnSpc>
            <a:spcPct val="90000"/>
          </a:lnSpc>
          <a:defRPr sz="3200" dirty="0">
            <a:ln w="0"/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/>
          </a:solidFill>
          <a:prstDash val="solid"/>
          <a:headEnd type="none" w="lg" len="med"/>
          <a:tailEnd type="non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32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78196</TotalTime>
  <Words>1304</Words>
  <Application>Microsoft Office PowerPoint</Application>
  <PresentationFormat>Произвольный</PresentationFormat>
  <Paragraphs>131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Courier New</vt:lpstr>
      <vt:lpstr>Yandex Sans Text Light</vt:lpstr>
      <vt:lpstr>YS Text Light</vt:lpstr>
      <vt:lpstr>Yandex</vt:lpstr>
      <vt:lpstr>Анализ рекламного размещения клиента омега</vt:lpstr>
      <vt:lpstr>Необходимо на основе полученных данных необходимо провести анализ рекламного размещения клиента:  1) оценить текущее положение клиента относительно конкурентов в категории (сравнительный анализ эффективности затрат); 2) на основе выводов из п1 сформировать рекомендации по использованию инструментов, площадок, устройств. </vt:lpstr>
      <vt:lpstr>Презентация PowerPoint</vt:lpstr>
      <vt:lpstr>Исследовательский анализ данных (EDA)</vt:lpstr>
      <vt:lpstr>Презентация PowerPoint</vt:lpstr>
      <vt:lpstr>Презентация PowerPoint</vt:lpstr>
      <vt:lpstr>Презентация PowerPoint</vt:lpstr>
      <vt:lpstr>Презентация PowerPoint</vt:lpstr>
      <vt:lpstr>CTR (от англ. click-through-rate, «показатель кликабельности»). CPC (от англ. cost-per-click, «стоимость клика по объявлению»). CPO (от англ. cost-per-order « стоимость одного целевого действия»).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Yaroslav Dobrotsvetov</cp:lastModifiedBy>
  <cp:revision>1825</cp:revision>
  <dcterms:created xsi:type="dcterms:W3CDTF">2014-09-09T08:22:07Z</dcterms:created>
  <dcterms:modified xsi:type="dcterms:W3CDTF">2021-12-18T12:51:14Z</dcterms:modified>
  <cp:category>presentation technology</cp:category>
</cp:coreProperties>
</file>