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63" r:id="rId7"/>
    <p:sldId id="267" r:id="rId8"/>
    <p:sldId id="277" r:id="rId9"/>
    <p:sldId id="278" r:id="rId10"/>
    <p:sldId id="279" r:id="rId11"/>
    <p:sldId id="280" r:id="rId12"/>
    <p:sldId id="287" r:id="rId13"/>
    <p:sldId id="282" r:id="rId14"/>
    <p:sldId id="283" r:id="rId15"/>
    <p:sldId id="284" r:id="rId16"/>
    <p:sldId id="286" r:id="rId17"/>
    <p:sldId id="285" r:id="rId18"/>
    <p:sldId id="275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5EF975-C9C0-4516-B80D-DDE91FFDFD14}" type="datetime1">
              <a:rPr lang="ko-KR" altLang="en-US" smtClean="0">
                <a:latin typeface="+mj-ea"/>
                <a:ea typeface="+mj-ea"/>
              </a:rPr>
              <a:t>2022-06-02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11F378B-8014-426B-B66D-941F6FC53F56}" type="datetime1">
              <a:rPr lang="ko-KR" altLang="en-US" smtClean="0"/>
              <a:pPr/>
              <a:t>2022-06-02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98C5307-140F-447F-BCBA-BB92E3A2906B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40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4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8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6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3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49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0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07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1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8" name="그림 개체 틀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17" name="그림 개체 틀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8" name="그림 개체 틀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9" name="그림 개체 틀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0" name="그림 개체 틀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39F39FF-F5CB-4ACA-9B46-4CCF89ECA75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제목 스타일 편집</a:t>
            </a: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chemeClr val="accent1"/>
                </a:solidFill>
              </a:rPr>
              <a:t>클릭하여 마스터 부제목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4D815C-8BF3-4ECF-A945-A2A7C2983AF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rgbClr val="FFFFFF"/>
                </a:solidFill>
              </a:rPr>
              <a:t>마스터 제목 스타일 편집</a:t>
            </a:r>
            <a:endParaRPr lang="ko-KR" altLang="en-US" noProof="0" dirty="0">
              <a:solidFill>
                <a:srgbClr val="FFFFFF"/>
              </a:solidFill>
            </a:endParaRP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 dirty="0"/>
          </a:p>
        </p:txBody>
      </p:sp>
      <p:sp>
        <p:nvSpPr>
          <p:cNvPr id="19" name="그림 개체 틀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  <p:sp>
        <p:nvSpPr>
          <p:cNvPr id="20" name="그림 개체 틀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  <p:sp>
        <p:nvSpPr>
          <p:cNvPr id="24" name="텍스트 개체 틀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44D815C-8BF3-4ECF-A945-A2A7C2983AF9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rgbClr val="FFFFFF"/>
                </a:solidFill>
              </a:rPr>
              <a:t>마스터 제목 스타일 편집</a:t>
            </a:r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D6D940D-6D44-4DF9-9322-B4B11F7EDCD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6000" noProof="0"/>
              <a:t>마스터 제목 스타일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14" name="그림 개체 틀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722F022-211C-4882-844C-086FEA6806AA}" type="slidenum"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프레젠테이션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프레젠테이션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클릭하여 마스터 부제목 스타일 편집</a:t>
            </a:r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ko-KR" altLang="en-US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US" altLang="ko-K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r>
              <a:rPr lang="ko-KR" altLang="en-US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US" altLang="ko-KR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ko-KR" altLang="en-US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4885A8-DDA8-4FCF-AB25-DA8F78EC7557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/>
          <a:lstStyle/>
          <a:p>
            <a:pPr rtl="0"/>
            <a:r>
              <a:rPr lang="ko-KR" altLang="en-US" dirty="0"/>
              <a:t>하노이의 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ko-KR" altLang="en-US" dirty="0"/>
              <a:t>김동혁 </a:t>
            </a:r>
            <a:r>
              <a:rPr lang="en-US" altLang="ko-KR" dirty="0"/>
              <a:t>22.06.02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4" descr="산, 하늘, 야외, 자연, 일출을 담은 그림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481944"/>
            <a:ext cx="5446955" cy="387186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def ha(</a:t>
            </a:r>
            <a:r>
              <a:rPr lang="en-US" altLang="ko-KR" dirty="0" err="1"/>
              <a:t>n,a,b,c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	if n==1:</a:t>
            </a:r>
          </a:p>
          <a:p>
            <a:pPr rtl="0"/>
            <a:r>
              <a:rPr lang="en-US" altLang="ko-KR" dirty="0"/>
              <a:t>		</a:t>
            </a:r>
            <a:r>
              <a:rPr lang="en-US" altLang="ko-KR" dirty="0" err="1"/>
              <a:t>answer.append</a:t>
            </a:r>
            <a:r>
              <a:rPr lang="en-US" altLang="ko-KR" dirty="0"/>
              <a:t>([</a:t>
            </a:r>
            <a:r>
              <a:rPr lang="en-US" altLang="ko-KR" dirty="0" err="1"/>
              <a:t>a,c</a:t>
            </a:r>
            <a:r>
              <a:rPr lang="en-US" altLang="ko-KR" dirty="0"/>
              <a:t>])</a:t>
            </a:r>
          </a:p>
          <a:p>
            <a:pPr rtl="0"/>
            <a:r>
              <a:rPr lang="en-US" altLang="ko-KR" dirty="0"/>
              <a:t>	else:</a:t>
            </a:r>
          </a:p>
          <a:p>
            <a:pPr rtl="0"/>
            <a:r>
              <a:rPr lang="en-US" altLang="ko-KR" dirty="0"/>
              <a:t>		ha(n-1,a,c,b)</a:t>
            </a:r>
          </a:p>
          <a:p>
            <a:pPr rtl="0"/>
            <a:r>
              <a:rPr lang="en-US" altLang="ko-KR" dirty="0"/>
              <a:t>		</a:t>
            </a:r>
            <a:r>
              <a:rPr lang="en-US" altLang="ko-KR" dirty="0" err="1"/>
              <a:t>answer.append</a:t>
            </a:r>
            <a:r>
              <a:rPr lang="en-US" altLang="ko-KR" dirty="0"/>
              <a:t>([</a:t>
            </a:r>
            <a:r>
              <a:rPr lang="en-US" altLang="ko-KR" dirty="0" err="1"/>
              <a:t>a,c</a:t>
            </a:r>
            <a:r>
              <a:rPr lang="en-US" altLang="ko-KR" dirty="0"/>
              <a:t>])</a:t>
            </a:r>
          </a:p>
          <a:p>
            <a:pPr rtl="0"/>
            <a:r>
              <a:rPr lang="en-US" altLang="ko-KR" dirty="0"/>
              <a:t>		ha(n-1,b,a,c)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35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571" y="2481944"/>
            <a:ext cx="4103429" cy="3871866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altLang="ko-KR" dirty="0"/>
              <a:t>ha(2,1,2,3)</a:t>
            </a:r>
          </a:p>
          <a:p>
            <a:pPr marL="457200" indent="-457200" rtl="0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아니 여서 </a:t>
            </a:r>
            <a:r>
              <a:rPr lang="en-US" altLang="ko-KR" dirty="0"/>
              <a:t>else </a:t>
            </a:r>
            <a:r>
              <a:rPr lang="ko-KR" altLang="en-US" dirty="0"/>
              <a:t>에 </a:t>
            </a:r>
            <a:r>
              <a:rPr lang="en-US" altLang="ko-KR" dirty="0"/>
              <a:t>ha(1,1,3,2)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이기 때문에 값</a:t>
            </a:r>
            <a:r>
              <a:rPr lang="en-US" altLang="ko-KR" dirty="0"/>
              <a:t>([1,2])</a:t>
            </a:r>
            <a:r>
              <a:rPr lang="ko-KR" altLang="en-US" dirty="0"/>
              <a:t>를 넣고 돌아간다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/>
              <a:t>돌아간 다음 </a:t>
            </a:r>
            <a:r>
              <a:rPr lang="en-US" altLang="ko-KR" dirty="0"/>
              <a:t>([1,3])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넣는다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en-US" altLang="ko-KR" dirty="0"/>
              <a:t>ha(1,2,1,3)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0BF7F9-5CE1-E7A4-0704-018C78E8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5" y="2675180"/>
            <a:ext cx="6229649" cy="36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481944"/>
            <a:ext cx="5446955" cy="387186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6. 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이기 때문에 값</a:t>
            </a:r>
            <a:r>
              <a:rPr lang="en-US" altLang="ko-KR" dirty="0"/>
              <a:t>([2,3])</a:t>
            </a:r>
            <a:r>
              <a:rPr lang="ko-KR" altLang="en-US" dirty="0"/>
              <a:t>를 넣고 돌아간다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더 이상 진행할 내용이 없으므로 종료된다</a:t>
            </a:r>
            <a:endParaRPr lang="en-US" altLang="ko-KR" dirty="0"/>
          </a:p>
          <a:p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18">
            <a:extLst>
              <a:ext uri="{FF2B5EF4-FFF2-40B4-BE49-F238E27FC236}">
                <a16:creationId xmlns:a16="http://schemas.microsoft.com/office/drawing/2014/main" id="{9F14E706-29CD-8CD2-601D-1366AD239AFB}"/>
              </a:ext>
            </a:extLst>
          </p:cNvPr>
          <p:cNvSpPr txBox="1">
            <a:spLocks/>
          </p:cNvSpPr>
          <p:nvPr/>
        </p:nvSpPr>
        <p:spPr>
          <a:xfrm>
            <a:off x="6543877" y="2481944"/>
            <a:ext cx="5446955" cy="38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ko-KR" dirty="0"/>
              <a:t>Answer([1,2],[1,3],[2,3])	</a:t>
            </a:r>
          </a:p>
        </p:txBody>
      </p:sp>
    </p:spTree>
    <p:extLst>
      <p:ext uri="{BB962C8B-B14F-4D97-AF65-F5344CB8AC3E}">
        <p14:creationId xmlns:p14="http://schemas.microsoft.com/office/powerpoint/2010/main" val="83613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점화식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18">
            <a:extLst>
              <a:ext uri="{FF2B5EF4-FFF2-40B4-BE49-F238E27FC236}">
                <a16:creationId xmlns:a16="http://schemas.microsoft.com/office/drawing/2014/main" id="{9F14E706-29CD-8CD2-601D-1366AD239AFB}"/>
              </a:ext>
            </a:extLst>
          </p:cNvPr>
          <p:cNvSpPr txBox="1">
            <a:spLocks/>
          </p:cNvSpPr>
          <p:nvPr/>
        </p:nvSpPr>
        <p:spPr>
          <a:xfrm>
            <a:off x="201169" y="2481944"/>
            <a:ext cx="11789664" cy="387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dirty="0"/>
              <a:t>또 다른 방법으로 전화식을 사용할 수 있다</a:t>
            </a:r>
            <a:endParaRPr lang="en-US" altLang="ko-KR" dirty="0"/>
          </a:p>
          <a:p>
            <a:pPr rtl="0"/>
            <a:r>
              <a:rPr lang="en-US" altLang="ko-KR" dirty="0"/>
              <a:t>Ex)</a:t>
            </a:r>
          </a:p>
          <a:p>
            <a:pPr rtl="0"/>
            <a:r>
              <a:rPr lang="en-US" altLang="ko-KR" dirty="0"/>
              <a:t>N=1	</a:t>
            </a:r>
            <a:r>
              <a:rPr lang="ko-KR" altLang="en-US" dirty="0"/>
              <a:t>이동횟수</a:t>
            </a:r>
            <a:r>
              <a:rPr lang="en-US" altLang="ko-KR" dirty="0"/>
              <a:t>:1</a:t>
            </a:r>
          </a:p>
          <a:p>
            <a:pPr rtl="0"/>
            <a:r>
              <a:rPr lang="en-US" altLang="ko-KR" dirty="0"/>
              <a:t>N=2	</a:t>
            </a:r>
            <a:r>
              <a:rPr lang="ko-KR" altLang="en-US" dirty="0"/>
              <a:t>이동횟수</a:t>
            </a:r>
            <a:r>
              <a:rPr lang="en-US" altLang="ko-KR" dirty="0"/>
              <a:t>:3 </a:t>
            </a:r>
          </a:p>
          <a:p>
            <a:pPr rtl="0"/>
            <a:r>
              <a:rPr lang="en-US" altLang="ko-KR" dirty="0"/>
              <a:t>N=3	</a:t>
            </a:r>
            <a:r>
              <a:rPr lang="ko-KR" altLang="en-US" dirty="0"/>
              <a:t>이동횟수</a:t>
            </a:r>
            <a:r>
              <a:rPr lang="en-US" altLang="ko-KR" dirty="0"/>
              <a:t>:7 </a:t>
            </a:r>
          </a:p>
          <a:p>
            <a:pPr rtl="0"/>
            <a:r>
              <a:rPr lang="en-US" altLang="ko-KR" dirty="0"/>
              <a:t>N=4	</a:t>
            </a:r>
            <a:r>
              <a:rPr lang="ko-KR" altLang="en-US" dirty="0"/>
              <a:t>이동횟수</a:t>
            </a:r>
            <a:r>
              <a:rPr lang="en-US" altLang="ko-KR" dirty="0"/>
              <a:t>:15</a:t>
            </a:r>
          </a:p>
          <a:p>
            <a:pPr rtl="0"/>
            <a:r>
              <a:rPr lang="en-US" altLang="ko-KR" dirty="0"/>
              <a:t> 2^n -1</a:t>
            </a:r>
          </a:p>
        </p:txBody>
      </p:sp>
    </p:spTree>
    <p:extLst>
      <p:ext uri="{BB962C8B-B14F-4D97-AF65-F5344CB8AC3E}">
        <p14:creationId xmlns:p14="http://schemas.microsoft.com/office/powerpoint/2010/main" val="199695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점화식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481944"/>
            <a:ext cx="10710851" cy="3871866"/>
          </a:xfrm>
        </p:spPr>
        <p:txBody>
          <a:bodyPr rtlCol="0">
            <a:normAutofit/>
          </a:bodyPr>
          <a:lstStyle/>
          <a:p>
            <a:pPr algn="l" latinLnBrk="0">
              <a:buFont typeface="+mj-lt"/>
              <a:buAutoNum type="arabicPeriod"/>
            </a:pP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가장 작은 원반을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1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, 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가장 큰 원반을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n 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번이라 한다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.</a:t>
            </a:r>
          </a:p>
          <a:p>
            <a:pPr algn="l" latinLnBrk="0">
              <a:buFont typeface="+mj-lt"/>
              <a:buAutoNum type="arabicPeriod"/>
            </a:pP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중간 위치로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1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번부터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n−1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 원반까지 옮긴다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.</a:t>
            </a:r>
          </a:p>
          <a:p>
            <a:pPr algn="l" latinLnBrk="0">
              <a:buFont typeface="+mj-lt"/>
              <a:buAutoNum type="arabicPeriod"/>
            </a:pP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목적지 위치로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n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 원반을 옮긴다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.</a:t>
            </a:r>
          </a:p>
          <a:p>
            <a:pPr algn="l" latinLnBrk="0">
              <a:buFont typeface="+mj-lt"/>
              <a:buAutoNum type="arabicPeriod"/>
            </a:pP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중간 위치에서 목적지 위치로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1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번부터 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n−1</a:t>
            </a:r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번 원반을 옮긴다</a:t>
            </a:r>
            <a:endParaRPr lang="en-US" altLang="ko-KR" b="0" i="0" dirty="0">
              <a:solidFill>
                <a:srgbClr val="4D5667"/>
              </a:solidFill>
              <a:effectLst/>
              <a:latin typeface="Roboto Slab"/>
            </a:endParaRPr>
          </a:p>
          <a:p>
            <a:pPr algn="l" latinLnBrk="0">
              <a:buFont typeface="+mj-lt"/>
              <a:buAutoNum type="arabicPeriod"/>
            </a:pPr>
            <a:endParaRPr lang="en-US" altLang="ko-KR" dirty="0">
              <a:solidFill>
                <a:srgbClr val="4D5667"/>
              </a:solidFill>
              <a:latin typeface="Roboto Slab"/>
            </a:endParaRPr>
          </a:p>
          <a:p>
            <a:pPr algn="l" latinLnBrk="0">
              <a:buFont typeface="+mj-lt"/>
              <a:buAutoNum type="arabicPeriod"/>
            </a:pPr>
            <a:endParaRPr lang="en-US" altLang="ko-KR" b="0" i="0" dirty="0">
              <a:solidFill>
                <a:srgbClr val="4D5667"/>
              </a:solidFill>
              <a:effectLst/>
              <a:latin typeface="Roboto Slab"/>
            </a:endParaRPr>
          </a:p>
          <a:p>
            <a:pPr algn="l" latinLnBrk="0"/>
            <a:r>
              <a:rPr lang="ko-KR" altLang="en-US" b="0" i="0" dirty="0">
                <a:solidFill>
                  <a:srgbClr val="4D5667"/>
                </a:solidFill>
                <a:effectLst/>
                <a:latin typeface="Roboto Slab"/>
              </a:rPr>
              <a:t>참조</a:t>
            </a:r>
            <a:r>
              <a:rPr lang="en-US" altLang="ko-KR" b="0" i="0" dirty="0">
                <a:solidFill>
                  <a:srgbClr val="4D5667"/>
                </a:solidFill>
                <a:effectLst/>
                <a:latin typeface="Roboto Slab"/>
              </a:rPr>
              <a:t>:https://johngrib.github.io/wiki/tower-of-hanoi/</a:t>
            </a:r>
            <a:endParaRPr lang="ko-KR" altLang="en-US" b="0" i="0" dirty="0">
              <a:solidFill>
                <a:srgbClr val="4D5667"/>
              </a:solidFill>
              <a:effectLst/>
              <a:latin typeface="Roboto Slab"/>
            </a:endParaRPr>
          </a:p>
          <a:p>
            <a:pPr rtl="0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18">
            <a:extLst>
              <a:ext uri="{FF2B5EF4-FFF2-40B4-BE49-F238E27FC236}">
                <a16:creationId xmlns:a16="http://schemas.microsoft.com/office/drawing/2014/main" id="{9F14E706-29CD-8CD2-601D-1366AD239AFB}"/>
              </a:ext>
            </a:extLst>
          </p:cNvPr>
          <p:cNvSpPr txBox="1">
            <a:spLocks/>
          </p:cNvSpPr>
          <p:nvPr/>
        </p:nvSpPr>
        <p:spPr>
          <a:xfrm>
            <a:off x="6543877" y="2481944"/>
            <a:ext cx="5446955" cy="387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2454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44" y="2192440"/>
            <a:ext cx="10718290" cy="3963937"/>
          </a:xfrm>
        </p:spPr>
        <p:txBody>
          <a:bodyPr rtlCol="0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문제해결력 프로그래밍 과목에서 기말고사 시험으로도 나왔던 문제 입니다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피보나치 수열처럼 빈번히 출제되는 문제 중 하나라고 생각합니다</a:t>
            </a:r>
            <a:r>
              <a:rPr lang="en-US" altLang="ko-KR" dirty="0"/>
              <a:t>. </a:t>
            </a:r>
            <a:r>
              <a:rPr lang="ko-KR" altLang="en-US" dirty="0"/>
              <a:t>변칙적으로 원반의 수가 엄청 많은 경우나 기둥이 </a:t>
            </a:r>
            <a:r>
              <a:rPr lang="en-US" altLang="ko-KR" dirty="0"/>
              <a:t>4</a:t>
            </a:r>
            <a:r>
              <a:rPr lang="ko-KR" altLang="en-US" dirty="0"/>
              <a:t>개인 경우의 문제도 존재합니다</a:t>
            </a:r>
            <a:r>
              <a:rPr lang="en-US" altLang="ko-KR" dirty="0"/>
              <a:t>.</a:t>
            </a:r>
            <a:r>
              <a:rPr lang="ko-KR" altLang="en-US" dirty="0"/>
              <a:t> 그런 경우 원반을 옮기는 순서를 기술하라고 하기 보다는 이동 횟수를 구하라는 식의 문제로 출제 됩니다</a:t>
            </a:r>
            <a:r>
              <a:rPr lang="en-US" altLang="ko-KR" dirty="0"/>
              <a:t>.</a:t>
            </a:r>
            <a:r>
              <a:rPr lang="ko-KR" altLang="en-US" dirty="0"/>
              <a:t> 그럴 때 점화식을 이용하면 쉽게 풀 수 있다는 걸 기억하면 좋을 거 같습니다</a:t>
            </a:r>
            <a:r>
              <a:rPr lang="en-US" altLang="ko-KR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rtlCol="0"/>
          <a:lstStyle/>
          <a:p>
            <a:pPr lvl="0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5" name="날짜 개체 틀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558140"/>
            <a:ext cx="6599238" cy="557969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질문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날짜 개체 틀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787" y="629986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ko-KR" altLang="en-US" dirty="0"/>
              <a:t>문제소개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소개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899186"/>
            <a:ext cx="10780955" cy="3284359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ko-KR" altLang="en-US" b="0" i="0" dirty="0">
                <a:effectLst/>
                <a:latin typeface="Inter"/>
              </a:rPr>
              <a:t>세 개의 기둥과 이 기동에 꽂을 수 있는 크기가 다양한 원판들이 있고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한 기둥에 원판들이 작은 것이 위에 있도록 순서대로 쌓여 있습니다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Inter"/>
              </a:rPr>
              <a:t>한 번에 하나의 원판만 옮길 수 있습니다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Inter"/>
              </a:rPr>
              <a:t>큰 원판이 작은 원판 위에 있어서는 안됩니다</a:t>
            </a:r>
            <a:r>
              <a:rPr lang="en-US" altLang="ko-KR" b="0" i="0" dirty="0">
                <a:effectLst/>
                <a:latin typeface="Inter"/>
              </a:rPr>
              <a:t>.</a:t>
            </a:r>
          </a:p>
          <a:p>
            <a:pPr rtl="0"/>
            <a:r>
              <a:rPr lang="ko-KR" altLang="en-US" b="0" i="0" dirty="0">
                <a:effectLst/>
                <a:latin typeface="Inter"/>
              </a:rPr>
              <a:t>두 조건을 기반으로 한 기둥에 꽂힌 원판들을 그 순서 그대로 다른 기둥으로 옮겨서 다시 쌓는 것입니다</a:t>
            </a:r>
            <a:r>
              <a:rPr lang="en-US" altLang="ko-KR" b="0" i="0" dirty="0">
                <a:effectLst/>
                <a:latin typeface="Inter"/>
              </a:rPr>
              <a:t>.</a:t>
            </a:r>
            <a:endParaRPr lang="en-US" altLang="ko-KR" dirty="0"/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Lv3.</a:t>
            </a:r>
            <a:r>
              <a:rPr lang="ko-KR" altLang="en-US" dirty="0"/>
              <a:t> 하노이의 탑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https://programmers.co.kr/learn/courses/30/lessons/12946?language=python3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1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/>
              <a:t>접근 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899186"/>
            <a:ext cx="10780955" cy="3284359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ko-KR" altLang="en-US" dirty="0" err="1"/>
              <a:t>재귀식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일반적인 방법</a:t>
            </a:r>
            <a:endParaRPr lang="en-US" altLang="ko-KR" dirty="0"/>
          </a:p>
          <a:p>
            <a:pPr marL="457200" indent="-457200" rtl="0">
              <a:buAutoNum type="arabicPeriod"/>
            </a:pPr>
            <a:r>
              <a:rPr lang="ko-KR" altLang="en-US" dirty="0" err="1"/>
              <a:t>점화식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빠르게 원반 이동 횟수를 알 수 있는 방법</a:t>
            </a:r>
            <a:r>
              <a:rPr lang="en-US" altLang="ko-KR" dirty="0"/>
              <a:t>(</a:t>
            </a:r>
            <a:r>
              <a:rPr lang="ko-KR" altLang="en-US" dirty="0"/>
              <a:t>이동 순서를 알 수 없음</a:t>
            </a:r>
            <a:r>
              <a:rPr lang="en-US" altLang="ko-KR" dirty="0"/>
              <a:t>) </a:t>
            </a:r>
          </a:p>
          <a:p>
            <a:pPr marL="457200" indent="-457200" rtl="0">
              <a:buAutoNum type="arabicPeriod"/>
            </a:pPr>
            <a:endParaRPr lang="en-US" altLang="ko-KR" dirty="0"/>
          </a:p>
          <a:p>
            <a:pPr marL="457200" indent="-457200" rtl="0">
              <a:buAutoNum type="arabicPeriod"/>
            </a:pP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*</a:t>
            </a:r>
            <a:r>
              <a:rPr lang="ko-KR" altLang="en-US" dirty="0"/>
              <a:t>재귀는 반복보다 비용이 많이 듦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5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294965"/>
          </a:xfrm>
        </p:spPr>
        <p:txBody>
          <a:bodyPr rtlCol="0"/>
          <a:lstStyle/>
          <a:p>
            <a:pPr rtl="0"/>
            <a:r>
              <a:rPr lang="ko-KR" altLang="en-US" dirty="0"/>
              <a:t>문제 풀이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64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481944"/>
            <a:ext cx="10780955" cy="387186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def solution(n):	#n</a:t>
            </a:r>
            <a:r>
              <a:rPr lang="ko-KR" altLang="en-US" dirty="0"/>
              <a:t>은 원반의 수</a:t>
            </a:r>
            <a:endParaRPr lang="en-US" altLang="ko-KR" dirty="0"/>
          </a:p>
          <a:p>
            <a:pPr rtl="0"/>
            <a:r>
              <a:rPr lang="en-US" altLang="ko-KR" dirty="0"/>
              <a:t>	answer = [[]]</a:t>
            </a:r>
          </a:p>
          <a:p>
            <a:pPr rtl="0"/>
            <a:r>
              <a:rPr lang="en-US" altLang="ko-KR" dirty="0"/>
              <a:t>	return answer	</a:t>
            </a:r>
          </a:p>
          <a:p>
            <a:pPr rtl="0"/>
            <a:r>
              <a:rPr lang="en-US" altLang="ko-KR" dirty="0"/>
              <a:t>	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85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481944"/>
            <a:ext cx="10780955" cy="387186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answer = []</a:t>
            </a:r>
          </a:p>
          <a:p>
            <a:pPr rtl="0"/>
            <a:r>
              <a:rPr lang="en-US" altLang="ko-KR" dirty="0"/>
              <a:t>def solution(n):	#n</a:t>
            </a:r>
            <a:r>
              <a:rPr lang="ko-KR" altLang="en-US" dirty="0"/>
              <a:t>은 원반의 수</a:t>
            </a:r>
            <a:endParaRPr lang="en-US" altLang="ko-KR" dirty="0"/>
          </a:p>
          <a:p>
            <a:pPr rtl="0"/>
            <a:r>
              <a:rPr lang="en-US" altLang="ko-KR" dirty="0"/>
              <a:t>	ha(n,1,2,3)</a:t>
            </a:r>
          </a:p>
          <a:p>
            <a:pPr rtl="0"/>
            <a:r>
              <a:rPr lang="en-US" altLang="ko-KR" dirty="0"/>
              <a:t>	return answer	</a:t>
            </a:r>
          </a:p>
          <a:p>
            <a:pPr rtl="0"/>
            <a:r>
              <a:rPr lang="en-US" altLang="ko-KR" dirty="0"/>
              <a:t>	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434462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354_TF89117832_Win32" id="{6553FEF1-CAD3-40F9-9D90-BE0A2C04785A}" vid="{E5C6F8F8-7395-4C29-9D3D-78C7480BC2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ffc9beb-69c2-4d50-83fd-0e0d39e566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openxmlformats.org/package/2006/metadata/core-properties"/>
    <ds:schemaRef ds:uri="http://purl.org/dc/terms/"/>
    <ds:schemaRef ds:uri="http://purl.org/dc/dcmitype/"/>
    <ds:schemaRef ds:uri="1ffc9beb-69c2-4d50-83fd-0e0d39e56675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2C3FCD-9269-4295-A106-60890C6F0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색 블록 디자인</Template>
  <TotalTime>113</TotalTime>
  <Words>612</Words>
  <Application>Microsoft Office PowerPoint</Application>
  <PresentationFormat>와이드스크린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Inter</vt:lpstr>
      <vt:lpstr>Roboto Slab</vt:lpstr>
      <vt:lpstr>맑은 고딕</vt:lpstr>
      <vt:lpstr>Arial</vt:lpstr>
      <vt:lpstr>ColorBlockVTI</vt:lpstr>
      <vt:lpstr>하노이의 탑</vt:lpstr>
      <vt:lpstr>목차</vt:lpstr>
      <vt:lpstr>문제소개</vt:lpstr>
      <vt:lpstr>문제 소개</vt:lpstr>
      <vt:lpstr>접근 방법</vt:lpstr>
      <vt:lpstr>접근 방법</vt:lpstr>
      <vt:lpstr>문제 풀이</vt:lpstr>
      <vt:lpstr>문제 풀이(재귀식) #1</vt:lpstr>
      <vt:lpstr>문제 풀이(재귀식) #2</vt:lpstr>
      <vt:lpstr>문제 풀이(재귀식) #3</vt:lpstr>
      <vt:lpstr>문제 풀이(재귀식) #4</vt:lpstr>
      <vt:lpstr>문제 풀이(재귀식) #5</vt:lpstr>
      <vt:lpstr>문제 풀이(점화식) #6</vt:lpstr>
      <vt:lpstr>문제 풀이(점화식) #7</vt:lpstr>
      <vt:lpstr>요약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가장 먼 노드</dc:title>
  <dc:creator>김동혁</dc:creator>
  <cp:lastModifiedBy>김동혁</cp:lastModifiedBy>
  <cp:revision>5</cp:revision>
  <dcterms:created xsi:type="dcterms:W3CDTF">2022-05-25T11:46:35Z</dcterms:created>
  <dcterms:modified xsi:type="dcterms:W3CDTF">2022-06-02T13:19:00Z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