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333" r:id="rId3"/>
    <p:sldId id="400" r:id="rId4"/>
    <p:sldId id="496" r:id="rId5"/>
    <p:sldId id="372" r:id="rId6"/>
    <p:sldId id="492" r:id="rId7"/>
    <p:sldId id="491" r:id="rId8"/>
    <p:sldId id="494" r:id="rId9"/>
    <p:sldId id="495" r:id="rId10"/>
    <p:sldId id="493" r:id="rId11"/>
    <p:sldId id="373" r:id="rId12"/>
  </p:sldIdLst>
  <p:sldSz cx="12192000" cy="6858000"/>
  <p:notesSz cx="6858000" cy="9144000"/>
  <p:embeddedFontLst>
    <p:embeddedFont>
      <p:font typeface="Arial Unicode MS" panose="020B0604020202020204" charset="-128"/>
      <p:regular r:id="rId15"/>
    </p:embeddedFont>
    <p:embeddedFont>
      <p:font typeface="맑은 고딕" panose="020B0503020000020004" pitchFamily="34" charset="-127"/>
      <p:regular r:id="rId16"/>
      <p:bold r:id="rId17"/>
    </p:embeddedFont>
    <p:embeddedFont>
      <p:font typeface="Montserrat Black" panose="020B0604020202020204" charset="-52"/>
      <p:bold r:id="rId18"/>
      <p:boldItalic r:id="rId19"/>
    </p:embeddedFont>
    <p:embeddedFont>
      <p:font typeface="Montserrat Light" panose="020B0604020202020204" charset="-52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AFF"/>
    <a:srgbClr val="1466FB"/>
    <a:srgbClr val="001686"/>
    <a:srgbClr val="0043CA"/>
    <a:srgbClr val="D1DCF9"/>
    <a:srgbClr val="2FDDA7"/>
    <a:srgbClr val="507AFF"/>
    <a:srgbClr val="B3C9FF"/>
    <a:srgbClr val="001E68"/>
    <a:srgbClr val="D4F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E55F76EE-5194-4BC2-8E2A-884997B53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90652A84-844C-4A05-BF42-B71BD7CA51D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AD2BA-59EF-4633-9549-91406A4E4B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AB10B8A-71F5-4C2A-A3F7-884309EC1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62856A0-E537-4AF9-B0B4-A79ED1604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481FBC5E-A606-49C2-A5F1-3487B2B92B8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2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7E4381-520F-4BE9-963A-6F16831AA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9F9485F7-D5B0-4EC9-8287-5E407A612A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5C54EDF5-7F9B-4D39-B12C-981B8E89A76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90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B9AFE57A-F9E9-400C-9B0F-9B6CBE5E76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DDD552B2-6AFB-449E-9949-379C059BF298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A7AA90-D313-4D9C-8B50-48B08DF9DD2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2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FFCE6D-31AC-4F40-B24A-224C11C97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5E211DC1-EC79-4952-9084-0C8E0872D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86371FE9-914D-4F93-BF3A-D22F505DC75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AB10B8A-71F5-4C2A-A3F7-884309EC1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62856A0-E537-4AF9-B0B4-A79ED1604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481FBC5E-A606-49C2-A5F1-3487B2B92B8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68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7E4381-520F-4BE9-963A-6F16831AA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9F9485F7-D5B0-4EC9-8287-5E407A612A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5C54EDF5-7F9B-4D39-B12C-981B8E89A76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1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B9AFE57A-F9E9-400C-9B0F-9B6CBE5E76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DDD552B2-6AFB-449E-9949-379C059BF298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3FE79161-692C-4DB2-B2FC-D5708AE0F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B9A9F133-1F34-4A68-AC79-BD3073817ECE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FFCE6D-31AC-4F40-B24A-224C11C97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04AD42FD-8A57-410A-81B8-CA36843CBF8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73900" y="757079"/>
            <a:ext cx="4310390" cy="534384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5E211DC1-EC79-4952-9084-0C8E0872D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86371FE9-914D-4F93-BF3A-D22F505DC75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58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AB10B8A-71F5-4C2A-A3F7-884309EC1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06FEECDE-7A7F-46ED-A193-804143A69E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2137" y="1498600"/>
            <a:ext cx="2742124" cy="33527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B00A4001-BA9E-4702-BFE9-DEDC086A26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24668" y="1498600"/>
            <a:ext cx="2742124" cy="33527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A506903C-7B7C-4D35-95C2-3FECAEF42AA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77198" y="1498600"/>
            <a:ext cx="2742124" cy="33527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62856A0-E537-4AF9-B0B4-A79ED1604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481FBC5E-A606-49C2-A5F1-3487B2B92B8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04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7E4381-520F-4BE9-963A-6F16831AA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0794964C-9442-4BB3-B93E-0C9901CEE8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400" y="3320862"/>
            <a:ext cx="10753200" cy="28171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9F9485F7-D5B0-4EC9-8287-5E407A612A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5C54EDF5-7F9B-4D39-B12C-981B8E89A76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0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2F09DEE-6EFE-4CB1-A6C9-53B08F470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3560986A-0A36-45BA-ADBE-1466F8186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87DCF3B1-DBA1-47F3-B7F4-6E1266DC8739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3AF5D734-0AC0-4219-9B5A-39528BB7B0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45773" y="723085"/>
            <a:ext cx="2563220" cy="5415776"/>
          </a:xfrm>
          <a:prstGeom prst="roundRect">
            <a:avLst>
              <a:gd name="adj" fmla="val 1126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279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3CEBA3E-4BA5-480A-A9B2-BD6D6B97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6B44464A-0099-4190-B909-D22DC23E3B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59CCDEFA-7D2A-43F7-872A-393E7952C35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BE7EBC1C-8AED-4902-A66E-8C4B721ED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091" y="945615"/>
            <a:ext cx="6633748" cy="4966769"/>
          </a:xfrm>
          <a:prstGeom prst="roundRect">
            <a:avLst>
              <a:gd name="adj" fmla="val 174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240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C69F406-102A-4084-8AB1-689C0ABF4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0F3C48DC-0C2B-4AB3-BEFE-3B892F18C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C2DE87C9-7693-4701-BE0B-5B2AB325613C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D1F531-372C-48F8-9CB0-E739F434B1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3830" y="895348"/>
            <a:ext cx="7067557" cy="4608515"/>
          </a:xfrm>
          <a:prstGeom prst="roundRect">
            <a:avLst>
              <a:gd name="adj" fmla="val 68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07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B9AFE57A-F9E9-400C-9B0F-9B6CBE5E76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DDD552B2-6AFB-449E-9949-379C059BF298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A7AA90-D313-4D9C-8B50-48B08DF9DD2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9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FFCE6D-31AC-4F40-B24A-224C11C97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5E211DC1-EC79-4952-9084-0C8E0872D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86371FE9-914D-4F93-BF3A-D22F505DC75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6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72" r:id="rId16"/>
    <p:sldLayoutId id="214748366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5940443" y="4735902"/>
            <a:ext cx="56177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 err="1">
                <a:solidFill>
                  <a:srgbClr val="1466FB"/>
                </a:solidFill>
                <a:latin typeface="+mj-lt"/>
                <a:cs typeface="Arial" panose="020B0604020202020204" pitchFamily="34" charset="0"/>
              </a:rPr>
              <a:t>Enceladus</a:t>
            </a:r>
            <a:endParaRPr lang="ko-KR" altLang="en-US" sz="6600" dirty="0">
              <a:solidFill>
                <a:srgbClr val="1466F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26C0F-D70D-4B88-AD7F-D4B643D1C7B9}"/>
              </a:ext>
            </a:extLst>
          </p:cNvPr>
          <p:cNvSpPr txBox="1"/>
          <p:nvPr/>
        </p:nvSpPr>
        <p:spPr>
          <a:xfrm>
            <a:off x="4958443" y="5820075"/>
            <a:ext cx="675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2000" dirty="0">
                <a:solidFill>
                  <a:srgbClr val="1466FB"/>
                </a:solidFill>
                <a:cs typeface="Arial" panose="020B0604020202020204" pitchFamily="34" charset="0"/>
              </a:rPr>
              <a:t>Струцкий Матвей, Ибрагимов</a:t>
            </a:r>
            <a:r>
              <a:rPr lang="en-US" altLang="ko-KR" sz="2000" dirty="0">
                <a:solidFill>
                  <a:srgbClr val="1466FB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>
                <a:solidFill>
                  <a:srgbClr val="1466FB"/>
                </a:solidFill>
                <a:cs typeface="Arial" panose="020B0604020202020204" pitchFamily="34" charset="0"/>
              </a:rPr>
              <a:t>Ринат</a:t>
            </a:r>
            <a:r>
              <a:rPr lang="en-US" altLang="ko-KR" sz="2000" dirty="0">
                <a:solidFill>
                  <a:srgbClr val="1466FB"/>
                </a:solidFill>
                <a:cs typeface="Arial" panose="020B0604020202020204" pitchFamily="34" charset="0"/>
              </a:rPr>
              <a:t>, </a:t>
            </a:r>
            <a:r>
              <a:rPr lang="ru-RU" altLang="ko-KR" sz="2000" dirty="0">
                <a:solidFill>
                  <a:srgbClr val="1466FB"/>
                </a:solidFill>
                <a:cs typeface="Arial" panose="020B0604020202020204" pitchFamily="34" charset="0"/>
              </a:rPr>
              <a:t>Пузырева Дарья</a:t>
            </a:r>
            <a:endParaRPr lang="ko-KR" altLang="en-US" sz="2000" dirty="0">
              <a:solidFill>
                <a:srgbClr val="1466FB"/>
              </a:solidFill>
              <a:cs typeface="Arial" panose="020B0604020202020204" pitchFamily="34" charset="0"/>
            </a:endParaRPr>
          </a:p>
        </p:txBody>
      </p:sp>
      <p:pic>
        <p:nvPicPr>
          <p:cNvPr id="6146" name="Picture 2" descr="C:\Users\пк\Desktop\ENCELADUS\Sprites\backgrounds\background_menu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4" y="398459"/>
            <a:ext cx="11421375" cy="423069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пк\Desktop\ENCELADUS\Sprites\backgrounds\lvl2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15" y="893959"/>
            <a:ext cx="5244373" cy="524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263343" y="2846918"/>
            <a:ext cx="3547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2400" dirty="0">
                <a:solidFill>
                  <a:srgbClr val="1466FB"/>
                </a:solidFill>
              </a:rPr>
              <a:t>По прохождении каждого уровня игрокам начисляются монеты </a:t>
            </a:r>
            <a:r>
              <a:rPr lang="ru-RU" altLang="ko-KR" sz="2400" b="1" dirty="0">
                <a:solidFill>
                  <a:srgbClr val="1466FB"/>
                </a:solidFill>
              </a:rPr>
              <a:t>-</a:t>
            </a:r>
            <a:r>
              <a:rPr lang="ru-RU" altLang="ko-KR" sz="2400" dirty="0">
                <a:solidFill>
                  <a:srgbClr val="1466FB"/>
                </a:solidFill>
              </a:rPr>
              <a:t> без заслуженного вознаграждения не останется никто</a:t>
            </a:r>
            <a:r>
              <a:rPr lang="ru-RU" altLang="ko-KR" sz="2400" b="1" dirty="0">
                <a:solidFill>
                  <a:srgbClr val="1466FB"/>
                </a:solidFill>
              </a:rPr>
              <a:t>!</a:t>
            </a:r>
            <a:endParaRPr lang="ru-RU" sz="2400" b="1" dirty="0"/>
          </a:p>
        </p:txBody>
      </p:sp>
      <p:pic>
        <p:nvPicPr>
          <p:cNvPr id="2053" name="Picture 5" descr="C:\Users\пк\Downloads\pngwing.com (8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64" y="1551183"/>
            <a:ext cx="875246" cy="9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пк\Downloads\pngwing.com (8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7" y="1551182"/>
            <a:ext cx="875246" cy="9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3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92864-F15D-448A-AEC1-B9C38A057067}"/>
              </a:ext>
            </a:extLst>
          </p:cNvPr>
          <p:cNvSpPr/>
          <p:nvPr/>
        </p:nvSpPr>
        <p:spPr>
          <a:xfrm>
            <a:off x="2667000" y="1581765"/>
            <a:ext cx="6858000" cy="3694470"/>
          </a:xfrm>
          <a:prstGeom prst="rect">
            <a:avLst/>
          </a:prstGeom>
          <a:solidFill>
            <a:srgbClr val="146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B5BB7F-4C95-48AD-9419-A97F0D3CAA6B}"/>
              </a:ext>
            </a:extLst>
          </p:cNvPr>
          <p:cNvSpPr txBox="1"/>
          <p:nvPr/>
        </p:nvSpPr>
        <p:spPr>
          <a:xfrm>
            <a:off x="3512457" y="2669428"/>
            <a:ext cx="51670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Благодарность</a:t>
            </a:r>
            <a:r>
              <a:rPr lang="ru-RU" altLang="ko-K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за внимание </a:t>
            </a:r>
            <a:r>
              <a:rPr lang="ru-RU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!</a:t>
            </a:r>
            <a:endParaRPr lang="ru-RU" altLang="ko-KR" sz="3600" i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3FCC4A-F625-56AF-0527-989CCE302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0" y="516465"/>
            <a:ext cx="1414849" cy="1414849"/>
          </a:xfrm>
          <a:prstGeom prst="rect">
            <a:avLst/>
          </a:prstGeom>
        </p:spPr>
      </p:pic>
      <p:pic>
        <p:nvPicPr>
          <p:cNvPr id="7170" name="Picture 2" descr="C:\Users\пк\Desktop\ENCELADUS\Sprites\general\classic_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3128963"/>
            <a:ext cx="890587" cy="98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пк\Desktop\ENCELADUS\Sprites\general\spaceship_p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3" y="4276981"/>
            <a:ext cx="1846107" cy="18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676062-91F1-4DB8-ABBA-B56BC1401D20}"/>
              </a:ext>
            </a:extLst>
          </p:cNvPr>
          <p:cNvSpPr txBox="1"/>
          <p:nvPr/>
        </p:nvSpPr>
        <p:spPr>
          <a:xfrm>
            <a:off x="1874970" y="781582"/>
            <a:ext cx="850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600" dirty="0">
                <a:solidFill>
                  <a:srgbClr val="1466FB"/>
                </a:solidFill>
                <a:latin typeface="+mj-lt"/>
                <a:cs typeface="Arial" panose="020B0604020202020204" pitchFamily="34" charset="0"/>
              </a:rPr>
              <a:t>Добро пожаловать на </a:t>
            </a:r>
            <a:r>
              <a:rPr lang="ru-RU" altLang="ko-KR" sz="3600" dirty="0" err="1">
                <a:solidFill>
                  <a:srgbClr val="1466FB"/>
                </a:solidFill>
                <a:latin typeface="+mj-lt"/>
                <a:cs typeface="Arial" panose="020B0604020202020204" pitchFamily="34" charset="0"/>
              </a:rPr>
              <a:t>Энцелад</a:t>
            </a:r>
            <a:r>
              <a:rPr lang="ru-RU" altLang="ko-KR" sz="3600" dirty="0">
                <a:solidFill>
                  <a:srgbClr val="1466FB"/>
                </a:solidFill>
                <a:latin typeface="+mj-lt"/>
                <a:cs typeface="Arial" panose="020B0604020202020204" pitchFamily="34" charset="0"/>
              </a:rPr>
              <a:t>!</a:t>
            </a:r>
            <a:endParaRPr lang="ko-KR" altLang="en-US" sz="3600" dirty="0">
              <a:solidFill>
                <a:srgbClr val="1466F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660398" y="3189185"/>
            <a:ext cx="6083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ru-RU" altLang="ko-KR" sz="1800" dirty="0">
                <a:solidFill>
                  <a:srgbClr val="1466FB"/>
                </a:solidFill>
              </a:rPr>
              <a:t>«</a:t>
            </a:r>
            <a:r>
              <a:rPr lang="en-US" altLang="ko-KR" sz="1800" dirty="0" err="1">
                <a:solidFill>
                  <a:srgbClr val="1466FB"/>
                </a:solidFill>
              </a:rPr>
              <a:t>Enceladus</a:t>
            </a:r>
            <a:r>
              <a:rPr lang="ru-RU" altLang="ko-KR" sz="1800" dirty="0">
                <a:solidFill>
                  <a:srgbClr val="1466FB"/>
                </a:solidFill>
              </a:rPr>
              <a:t>» – игра про увлекательное приключение на ледяном спутнике Сатурна.</a:t>
            </a:r>
          </a:p>
          <a:p>
            <a:endParaRPr lang="en-US" altLang="ko-KR" sz="1800" dirty="0">
              <a:solidFill>
                <a:srgbClr val="1466FB"/>
              </a:solidFill>
            </a:endParaRPr>
          </a:p>
          <a:p>
            <a:r>
              <a:rPr lang="ru-RU" altLang="ko-KR" sz="1800" dirty="0">
                <a:solidFill>
                  <a:srgbClr val="1466FB"/>
                </a:solidFill>
              </a:rPr>
              <a:t>Разработанная на </a:t>
            </a:r>
            <a:r>
              <a:rPr lang="en-US" altLang="ko-KR" sz="1800" dirty="0" err="1">
                <a:solidFill>
                  <a:srgbClr val="1466FB"/>
                </a:solidFill>
              </a:rPr>
              <a:t>Pygame</a:t>
            </a:r>
            <a:r>
              <a:rPr lang="ru-RU" altLang="ko-KR" sz="1800" dirty="0">
                <a:solidFill>
                  <a:srgbClr val="1466FB"/>
                </a:solidFill>
              </a:rPr>
              <a:t>, наша игра переносит игрока в мир, полный тайн и опасностей, где главная задача – найти путь домой.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736600" y="2288647"/>
            <a:ext cx="5295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dirty="0">
                <a:solidFill>
                  <a:srgbClr val="1466FB"/>
                </a:solidFill>
                <a:latin typeface="+mj-lt"/>
              </a:rPr>
              <a:t>Какие тайны хранит космос?</a:t>
            </a:r>
            <a:endParaRPr lang="ko-KR" altLang="en-US" sz="2400" dirty="0">
              <a:solidFill>
                <a:srgbClr val="1466FB"/>
              </a:solidFill>
              <a:latin typeface="+mj-lt"/>
            </a:endParaRPr>
          </a:p>
        </p:txBody>
      </p:sp>
      <p:pic>
        <p:nvPicPr>
          <p:cNvPr id="8195" name="Picture 3" descr="C:\Users\пк\Downloads\game_over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70" y="2033588"/>
            <a:ext cx="4581505" cy="35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676062-91F1-4DB8-ABBA-B56BC1401D20}"/>
              </a:ext>
            </a:extLst>
          </p:cNvPr>
          <p:cNvSpPr txBox="1"/>
          <p:nvPr/>
        </p:nvSpPr>
        <p:spPr>
          <a:xfrm>
            <a:off x="1842162" y="1319666"/>
            <a:ext cx="850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3600" dirty="0">
                <a:solidFill>
                  <a:srgbClr val="1466FB"/>
                </a:solidFill>
              </a:rPr>
              <a:t>За кулисами «</a:t>
            </a:r>
            <a:r>
              <a:rPr lang="en-US" altLang="ko-KR" sz="3600" dirty="0" err="1">
                <a:solidFill>
                  <a:srgbClr val="1466FB"/>
                </a:solidFill>
              </a:rPr>
              <a:t>Enceladus</a:t>
            </a:r>
            <a:r>
              <a:rPr lang="ru-RU" altLang="ko-KR" sz="3600" dirty="0">
                <a:solidFill>
                  <a:srgbClr val="1466FB"/>
                </a:solidFill>
              </a:rPr>
              <a:t>» </a:t>
            </a:r>
            <a:endParaRPr lang="ko-KR" altLang="en-US" sz="3600" dirty="0">
              <a:solidFill>
                <a:srgbClr val="1466F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46C29-8A80-4AA4-BB13-06E19921957D}"/>
              </a:ext>
            </a:extLst>
          </p:cNvPr>
          <p:cNvSpPr txBox="1"/>
          <p:nvPr/>
        </p:nvSpPr>
        <p:spPr>
          <a:xfrm>
            <a:off x="4930637" y="4379499"/>
            <a:ext cx="2102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400" dirty="0">
                <a:solidFill>
                  <a:srgbClr val="1466FB"/>
                </a:solidFill>
              </a:rPr>
              <a:t>Реализация меню и магазина. Впечатляющий </a:t>
            </a:r>
            <a:r>
              <a:rPr lang="ru-RU" altLang="ko-KR" sz="1400" dirty="0" err="1">
                <a:solidFill>
                  <a:srgbClr val="1466FB"/>
                </a:solidFill>
              </a:rPr>
              <a:t>геймдизайн</a:t>
            </a:r>
            <a:r>
              <a:rPr lang="ru-RU" altLang="ko-KR" sz="1400" dirty="0">
                <a:solidFill>
                  <a:srgbClr val="1466FB"/>
                </a:solidFill>
              </a:rPr>
              <a:t>.</a:t>
            </a:r>
            <a:endParaRPr lang="ko-KR" altLang="en-US" sz="1400" dirty="0">
              <a:solidFill>
                <a:srgbClr val="1466FB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E66317-CA47-4C6C-BFD2-BA6592DE1679}"/>
              </a:ext>
            </a:extLst>
          </p:cNvPr>
          <p:cNvSpPr/>
          <p:nvPr/>
        </p:nvSpPr>
        <p:spPr>
          <a:xfrm>
            <a:off x="4688134" y="3943951"/>
            <a:ext cx="2564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dirty="0">
                <a:solidFill>
                  <a:srgbClr val="1466FB"/>
                </a:solidFill>
                <a:latin typeface="+mj-lt"/>
              </a:rPr>
              <a:t>Струцкий Матвей</a:t>
            </a:r>
            <a:endParaRPr lang="en-US" altLang="ko-KR" sz="2000" dirty="0">
              <a:solidFill>
                <a:srgbClr val="1466FB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8B2D44-2C0E-47B5-A8C0-F5D93E4FAD1A}"/>
              </a:ext>
            </a:extLst>
          </p:cNvPr>
          <p:cNvSpPr txBox="1"/>
          <p:nvPr/>
        </p:nvSpPr>
        <p:spPr>
          <a:xfrm>
            <a:off x="1625986" y="4379499"/>
            <a:ext cx="2102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400" dirty="0" err="1">
                <a:solidFill>
                  <a:srgbClr val="1466FB"/>
                </a:solidFill>
              </a:rPr>
              <a:t>Фронтенд</a:t>
            </a:r>
            <a:r>
              <a:rPr lang="ru-RU" altLang="ko-KR" sz="1400" dirty="0">
                <a:solidFill>
                  <a:srgbClr val="1466FB"/>
                </a:solidFill>
              </a:rPr>
              <a:t> разработка, работа с базами данных. Логика и построение уровней. </a:t>
            </a:r>
            <a:endParaRPr lang="ko-KR" altLang="en-US" sz="1400" dirty="0">
              <a:solidFill>
                <a:srgbClr val="1466FB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5BA725-73C1-4E47-844F-30793346C166}"/>
              </a:ext>
            </a:extLst>
          </p:cNvPr>
          <p:cNvSpPr/>
          <p:nvPr/>
        </p:nvSpPr>
        <p:spPr>
          <a:xfrm>
            <a:off x="1491449" y="3951696"/>
            <a:ext cx="234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dirty="0">
                <a:solidFill>
                  <a:srgbClr val="1466FB"/>
                </a:solidFill>
                <a:latin typeface="+mj-lt"/>
              </a:rPr>
              <a:t>Пузырёва Дарья</a:t>
            </a:r>
            <a:endParaRPr lang="en-US" altLang="ko-KR" sz="2000" dirty="0">
              <a:solidFill>
                <a:srgbClr val="1466FB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A78191-43D6-4813-8D6A-D9FB3C01F27C}"/>
              </a:ext>
            </a:extLst>
          </p:cNvPr>
          <p:cNvSpPr txBox="1"/>
          <p:nvPr/>
        </p:nvSpPr>
        <p:spPr>
          <a:xfrm>
            <a:off x="8355808" y="4379499"/>
            <a:ext cx="2102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400" dirty="0">
                <a:solidFill>
                  <a:srgbClr val="1466FB"/>
                </a:solidFill>
              </a:rPr>
              <a:t>Бэкенд разработка. Герой, поддерживающий бесперебойную работу всех компонентов игры.</a:t>
            </a:r>
            <a:endParaRPr lang="ko-KR" altLang="en-US" sz="1400" dirty="0">
              <a:solidFill>
                <a:srgbClr val="1466FB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9102B6-78DC-456A-8E4F-C3F6BAB5BA2D}"/>
              </a:ext>
            </a:extLst>
          </p:cNvPr>
          <p:cNvSpPr/>
          <p:nvPr/>
        </p:nvSpPr>
        <p:spPr>
          <a:xfrm>
            <a:off x="8355808" y="3771662"/>
            <a:ext cx="210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dirty="0">
                <a:solidFill>
                  <a:srgbClr val="1466FB"/>
                </a:solidFill>
                <a:latin typeface="+mj-lt"/>
              </a:rPr>
              <a:t>Ибрагимов Ринат</a:t>
            </a:r>
            <a:endParaRPr lang="en-US" altLang="ko-KR" sz="2000" dirty="0">
              <a:solidFill>
                <a:srgbClr val="1466FB"/>
              </a:solidFill>
              <a:latin typeface="+mj-lt"/>
            </a:endParaRPr>
          </a:p>
        </p:txBody>
      </p:sp>
      <p:pic>
        <p:nvPicPr>
          <p:cNvPr id="2" name="그래픽 492">
            <a:extLst>
              <a:ext uri="{FF2B5EF4-FFF2-40B4-BE49-F238E27FC236}">
                <a16:creationId xmlns:a16="http://schemas.microsoft.com/office/drawing/2014/main" id="{23032854-D7E0-1BA6-9786-2B7CC67E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9542" y="2609079"/>
            <a:ext cx="811998" cy="858846"/>
          </a:xfrm>
          <a:prstGeom prst="rect">
            <a:avLst/>
          </a:prstGeom>
        </p:spPr>
      </p:pic>
      <p:pic>
        <p:nvPicPr>
          <p:cNvPr id="3" name="그래픽 514">
            <a:extLst>
              <a:ext uri="{FF2B5EF4-FFF2-40B4-BE49-F238E27FC236}">
                <a16:creationId xmlns:a16="http://schemas.microsoft.com/office/drawing/2014/main" id="{E40967D9-0D46-FE95-F3EB-833ABBE77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0462" y="2737546"/>
            <a:ext cx="652934" cy="754501"/>
          </a:xfrm>
          <a:prstGeom prst="rect">
            <a:avLst/>
          </a:prstGeom>
        </p:spPr>
      </p:pic>
      <p:pic>
        <p:nvPicPr>
          <p:cNvPr id="4" name="그래픽 530">
            <a:extLst>
              <a:ext uri="{FF2B5EF4-FFF2-40B4-BE49-F238E27FC236}">
                <a16:creationId xmlns:a16="http://schemas.microsoft.com/office/drawing/2014/main" id="{3917DD7E-7C6C-9F46-73CD-F270A1FF5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1708" y="2740770"/>
            <a:ext cx="820099" cy="6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76062-91F1-4DB8-ABBA-B56BC1401D20}"/>
              </a:ext>
            </a:extLst>
          </p:cNvPr>
          <p:cNvSpPr txBox="1"/>
          <p:nvPr/>
        </p:nvSpPr>
        <p:spPr>
          <a:xfrm>
            <a:off x="1871467" y="810231"/>
            <a:ext cx="850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3600" dirty="0">
                <a:solidFill>
                  <a:srgbClr val="1466FB"/>
                </a:solidFill>
              </a:rPr>
              <a:t>Разнообразие модулей</a:t>
            </a:r>
            <a:endParaRPr lang="ko-KR" altLang="en-US" sz="3600" dirty="0">
              <a:solidFill>
                <a:srgbClr val="1466F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76062-91F1-4DB8-ABBA-B56BC1401D20}"/>
              </a:ext>
            </a:extLst>
          </p:cNvPr>
          <p:cNvSpPr txBox="1"/>
          <p:nvPr/>
        </p:nvSpPr>
        <p:spPr>
          <a:xfrm>
            <a:off x="1716218" y="3638933"/>
            <a:ext cx="3542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2400" dirty="0">
                <a:solidFill>
                  <a:srgbClr val="1466FB"/>
                </a:solidFill>
              </a:rPr>
              <a:t>В ходе работы были использованы модули: </a:t>
            </a:r>
            <a:r>
              <a:rPr lang="en-US" altLang="ko-KR" sz="2400" dirty="0" err="1">
                <a:solidFill>
                  <a:srgbClr val="1466FB"/>
                </a:solidFill>
              </a:rPr>
              <a:t>Pygame</a:t>
            </a:r>
            <a:r>
              <a:rPr lang="en-US" altLang="ko-KR" sz="2400" dirty="0">
                <a:solidFill>
                  <a:srgbClr val="1466FB"/>
                </a:solidFill>
              </a:rPr>
              <a:t>, Time, Math, </a:t>
            </a:r>
            <a:r>
              <a:rPr lang="en-US" altLang="ko-KR" sz="2400" dirty="0" err="1">
                <a:solidFill>
                  <a:srgbClr val="1466FB"/>
                </a:solidFill>
              </a:rPr>
              <a:t>Os</a:t>
            </a:r>
            <a:r>
              <a:rPr lang="en-US" altLang="ko-KR" sz="2400" dirty="0">
                <a:solidFill>
                  <a:srgbClr val="1466FB"/>
                </a:solidFill>
              </a:rPr>
              <a:t>, Random</a:t>
            </a:r>
            <a:endParaRPr lang="ko-KR" altLang="en-US" sz="2400" dirty="0">
              <a:solidFill>
                <a:srgbClr val="1466F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76062-91F1-4DB8-ABBA-B56BC1401D20}"/>
              </a:ext>
            </a:extLst>
          </p:cNvPr>
          <p:cNvSpPr txBox="1"/>
          <p:nvPr/>
        </p:nvSpPr>
        <p:spPr>
          <a:xfrm>
            <a:off x="7143818" y="3638933"/>
            <a:ext cx="332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2400" dirty="0">
                <a:solidFill>
                  <a:srgbClr val="1466FB"/>
                </a:solidFill>
              </a:rPr>
              <a:t>Для хранения данных были выбраны форматы </a:t>
            </a:r>
            <a:r>
              <a:rPr lang="en-US" altLang="ko-KR" sz="2400" dirty="0">
                <a:solidFill>
                  <a:srgbClr val="1466FB"/>
                </a:solidFill>
              </a:rPr>
              <a:t>SQlite3 </a:t>
            </a:r>
            <a:r>
              <a:rPr lang="ru-RU" altLang="ko-KR" sz="2400" dirty="0">
                <a:solidFill>
                  <a:srgbClr val="1466FB"/>
                </a:solidFill>
              </a:rPr>
              <a:t>и </a:t>
            </a:r>
            <a:r>
              <a:rPr lang="en-US" altLang="ko-KR" sz="2400" dirty="0" err="1">
                <a:solidFill>
                  <a:srgbClr val="1466FB"/>
                </a:solidFill>
              </a:rPr>
              <a:t>Json</a:t>
            </a:r>
            <a:endParaRPr lang="ko-KR" altLang="en-US" sz="2400" dirty="0">
              <a:solidFill>
                <a:srgbClr val="1466FB"/>
              </a:solidFill>
            </a:endParaRPr>
          </a:p>
        </p:txBody>
      </p:sp>
      <p:pic>
        <p:nvPicPr>
          <p:cNvPr id="9218" name="Picture 2" descr="C:\Users\пк\Downloads\pngwing.com (7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53" y="2267746"/>
            <a:ext cx="1259280" cy="12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пк\Downloads\pngwing.com (7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45" y="2267746"/>
            <a:ext cx="1259280" cy="12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F25BDF9-76F3-4E1D-B585-E8E7641EC579}"/>
              </a:ext>
            </a:extLst>
          </p:cNvPr>
          <p:cNvSpPr txBox="1"/>
          <p:nvPr/>
        </p:nvSpPr>
        <p:spPr>
          <a:xfrm>
            <a:off x="1211500" y="822037"/>
            <a:ext cx="478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ru-RU" altLang="ko-KR" sz="3200" dirty="0">
                <a:solidFill>
                  <a:srgbClr val="1466FB"/>
                </a:solidFill>
              </a:rPr>
              <a:t>Путешествие сквозь миры</a:t>
            </a:r>
            <a:endParaRPr lang="ko-KR" altLang="en-US" sz="3200" dirty="0">
              <a:solidFill>
                <a:srgbClr val="1466F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587D5-57AD-4144-8BC4-41DEC299AE0F}"/>
              </a:ext>
            </a:extLst>
          </p:cNvPr>
          <p:cNvSpPr txBox="1"/>
          <p:nvPr/>
        </p:nvSpPr>
        <p:spPr>
          <a:xfrm>
            <a:off x="2422428" y="2282070"/>
            <a:ext cx="4228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rgbClr val="1466FB"/>
                </a:solidFill>
              </a:rPr>
              <a:t>Зарабатывая монеты, игрок может приобрести в магазине различные скины для персонажа, добавляя индивидуальности своему игровому опыту.</a:t>
            </a:r>
            <a:endParaRPr lang="ko-KR" altLang="en-US" sz="1600" dirty="0">
              <a:solidFill>
                <a:srgbClr val="1466FB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96CAF3-BD89-4D02-8346-C1BA647CD8D3}"/>
              </a:ext>
            </a:extLst>
          </p:cNvPr>
          <p:cNvSpPr/>
          <p:nvPr/>
        </p:nvSpPr>
        <p:spPr>
          <a:xfrm>
            <a:off x="2422428" y="1819230"/>
            <a:ext cx="4219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dirty="0">
                <a:solidFill>
                  <a:srgbClr val="1466FB"/>
                </a:solidFill>
                <a:latin typeface="+mj-lt"/>
              </a:rPr>
              <a:t>Элементы экономики</a:t>
            </a:r>
            <a:endParaRPr lang="ko-KR" altLang="en-US" sz="2400" dirty="0">
              <a:solidFill>
                <a:srgbClr val="1466FB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4170E-821D-4DC5-B6C1-23156F146E20}"/>
              </a:ext>
            </a:extLst>
          </p:cNvPr>
          <p:cNvSpPr txBox="1"/>
          <p:nvPr/>
        </p:nvSpPr>
        <p:spPr>
          <a:xfrm>
            <a:off x="2422428" y="4278517"/>
            <a:ext cx="422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rgbClr val="1466FB"/>
                </a:solidFill>
              </a:rPr>
              <a:t>В магазине реализована система «Портал». Этот портал ведёт в другие измерения, из которых игрок может получить различные версии персонажа из разных вселенных. Каждый скин был тщательно разработан, сохраняя при этом пиксельный стиль.</a:t>
            </a:r>
            <a:endParaRPr lang="ko-KR" altLang="en-US" sz="1600" dirty="0">
              <a:solidFill>
                <a:srgbClr val="1466FB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58DC36F-7567-4433-B1AE-A66837C12067}"/>
              </a:ext>
            </a:extLst>
          </p:cNvPr>
          <p:cNvSpPr/>
          <p:nvPr/>
        </p:nvSpPr>
        <p:spPr>
          <a:xfrm>
            <a:off x="2412217" y="3793084"/>
            <a:ext cx="4219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dirty="0">
                <a:solidFill>
                  <a:srgbClr val="1466FB"/>
                </a:solidFill>
                <a:latin typeface="+mj-lt"/>
              </a:rPr>
              <a:t>Божественный дизайн</a:t>
            </a:r>
            <a:endParaRPr lang="ko-KR" altLang="en-US" sz="2400" dirty="0">
              <a:solidFill>
                <a:srgbClr val="1466FB"/>
              </a:solidFill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0D8B9C-4C67-9D8C-5A92-D9E0A0BAAB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0" r="23100"/>
          <a:stretch>
            <a:fillRect/>
          </a:stretch>
        </p:blipFill>
        <p:spPr>
          <a:xfrm>
            <a:off x="7213600" y="757079"/>
            <a:ext cx="4170690" cy="5343842"/>
          </a:xfrm>
        </p:spPr>
      </p:pic>
      <p:pic>
        <p:nvPicPr>
          <p:cNvPr id="5" name="그래픽 499">
            <a:extLst>
              <a:ext uri="{FF2B5EF4-FFF2-40B4-BE49-F238E27FC236}">
                <a16:creationId xmlns:a16="http://schemas.microsoft.com/office/drawing/2014/main" id="{B2C40721-05C1-92B2-7D4B-F6E7387E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3046" y="3793084"/>
            <a:ext cx="623212" cy="716030"/>
          </a:xfrm>
          <a:prstGeom prst="rect">
            <a:avLst/>
          </a:prstGeom>
        </p:spPr>
      </p:pic>
      <p:pic>
        <p:nvPicPr>
          <p:cNvPr id="6" name="그래픽 464">
            <a:extLst>
              <a:ext uri="{FF2B5EF4-FFF2-40B4-BE49-F238E27FC236}">
                <a16:creationId xmlns:a16="http://schemas.microsoft.com/office/drawing/2014/main" id="{AB4239A9-F6D5-3E59-890D-8AC8C9BE4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7665" y="1943038"/>
            <a:ext cx="692168" cy="4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2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304147"/>
            <a:ext cx="6495575" cy="432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663266" y="1693612"/>
            <a:ext cx="489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ko-KR" sz="3600" dirty="0">
                <a:solidFill>
                  <a:srgbClr val="1466FB"/>
                </a:solidFill>
              </a:rPr>
              <a:t>Удобный 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848601" y="2983808"/>
            <a:ext cx="35475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2000" dirty="0">
                <a:solidFill>
                  <a:srgbClr val="1466FB"/>
                </a:solidFill>
              </a:rPr>
              <a:t>Поможет вам быстро разобраться в управлении и структуре проекта и поспособствует погружению в игровую реальность.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731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6676062-91F1-4DB8-ABBA-B56BC1401D20}"/>
              </a:ext>
            </a:extLst>
          </p:cNvPr>
          <p:cNvSpPr txBox="1"/>
          <p:nvPr/>
        </p:nvSpPr>
        <p:spPr>
          <a:xfrm>
            <a:off x="-180834" y="859523"/>
            <a:ext cx="850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600" dirty="0">
                <a:solidFill>
                  <a:srgbClr val="1466FB"/>
                </a:solidFill>
                <a:latin typeface="+mj-lt"/>
                <a:cs typeface="Arial" panose="020B0604020202020204" pitchFamily="34" charset="0"/>
              </a:rPr>
              <a:t>Пейзажи </a:t>
            </a:r>
            <a:r>
              <a:rPr lang="ru-RU" altLang="ko-KR" sz="3600" dirty="0" err="1">
                <a:solidFill>
                  <a:srgbClr val="1466FB"/>
                </a:solidFill>
                <a:latin typeface="+mj-lt"/>
                <a:cs typeface="Arial" panose="020B0604020202020204" pitchFamily="34" charset="0"/>
              </a:rPr>
              <a:t>Энцелада</a:t>
            </a:r>
            <a:endParaRPr lang="ko-KR" altLang="en-US" sz="3600" b="1" dirty="0">
              <a:solidFill>
                <a:srgbClr val="1466F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491087" y="2827763"/>
            <a:ext cx="6083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ru-RU" altLang="ko-KR" sz="1600" dirty="0">
                <a:solidFill>
                  <a:srgbClr val="1466FB"/>
                </a:solidFill>
              </a:rPr>
              <a:t>На первых двух уровнях игроки исследуют замысловатые пейзажи, где им придётся пройти лабиринты, сталкиваясь с постоянно поднимающимся уровнем снега.</a:t>
            </a:r>
          </a:p>
          <a:p>
            <a:endParaRPr lang="en-US" altLang="ko-KR" sz="1600" dirty="0">
              <a:solidFill>
                <a:srgbClr val="1466FB"/>
              </a:solidFill>
            </a:endParaRPr>
          </a:p>
          <a:p>
            <a:r>
              <a:rPr lang="ru-RU" altLang="ko-KR" sz="1600" dirty="0">
                <a:solidFill>
                  <a:srgbClr val="1466FB"/>
                </a:solidFill>
              </a:rPr>
              <a:t>Время на раздумья ограничено, требуя от игроков быстрой реакции и стратегического планирования.</a:t>
            </a:r>
          </a:p>
          <a:p>
            <a:endParaRPr lang="ru-RU" altLang="ko-KR" sz="1600" dirty="0">
              <a:solidFill>
                <a:srgbClr val="1466FB"/>
              </a:solidFill>
            </a:endParaRPr>
          </a:p>
          <a:p>
            <a:r>
              <a:rPr lang="ru-RU" altLang="ko-KR" sz="1600" dirty="0">
                <a:solidFill>
                  <a:srgbClr val="1466FB"/>
                </a:solidFill>
              </a:rPr>
              <a:t>Лабиринты генерируются случайным образом, но мы гарантируем, что они проходимы, и ни один завал вас не остановит!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1581150" y="2090189"/>
            <a:ext cx="5391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400" dirty="0">
                <a:solidFill>
                  <a:srgbClr val="1466FB"/>
                </a:solidFill>
                <a:latin typeface="+mj-lt"/>
              </a:rPr>
              <a:t>Красота может и убить!</a:t>
            </a:r>
            <a:endParaRPr lang="ko-KR" altLang="en-US" sz="2400" dirty="0">
              <a:solidFill>
                <a:srgbClr val="1466FB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ACB291-2248-D9B5-0AD8-3C5E98EB05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60" y="767215"/>
            <a:ext cx="3356086" cy="51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9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пк\Desktop\ENCELADUS\Sprites\backgrounds\lvl3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21" y="745596"/>
            <a:ext cx="4782079" cy="50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85321" y="2793534"/>
            <a:ext cx="4927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altLang="ko-KR" dirty="0">
                <a:solidFill>
                  <a:srgbClr val="1466FB"/>
                </a:solidFill>
              </a:rPr>
              <a:t>На третьем уровне, на подходе к кораблю, игроков будут поджидать коварные сущности, в планы которых взлет героя со спутника вовсе не входит.</a:t>
            </a:r>
          </a:p>
          <a:p>
            <a:endParaRPr lang="ru-RU" altLang="ko-KR" dirty="0">
              <a:solidFill>
                <a:srgbClr val="1466FB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altLang="ko-KR" dirty="0">
                <a:solidFill>
                  <a:srgbClr val="1466FB"/>
                </a:solidFill>
              </a:rPr>
              <a:t>Сущности нападают внезапно, группами, и справиться с ними игрокам помогут смекалка и меткие выстрелы.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altLang="ko-KR" sz="2000" dirty="0">
              <a:solidFill>
                <a:srgbClr val="1466FB"/>
              </a:solidFill>
            </a:endParaRPr>
          </a:p>
        </p:txBody>
      </p:sp>
      <p:pic>
        <p:nvPicPr>
          <p:cNvPr id="3076" name="Picture 4" descr="C:\Users\пк\Desktop\ENCELADUS\Sprites\general\enem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3" y="524998"/>
            <a:ext cx="1558394" cy="155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7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846770"/>
            <a:ext cx="4483100" cy="493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628217" y="227349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altLang="ko-KR" dirty="0">
                <a:solidFill>
                  <a:srgbClr val="1466FB"/>
                </a:solidFill>
              </a:rPr>
              <a:t>На последнем уровне игрокам предстоит покинуть </a:t>
            </a:r>
            <a:r>
              <a:rPr lang="ru-RU" altLang="ko-KR" dirty="0" err="1">
                <a:solidFill>
                  <a:srgbClr val="1466FB"/>
                </a:solidFill>
              </a:rPr>
              <a:t>Энцелад</a:t>
            </a:r>
            <a:r>
              <a:rPr lang="ru-RU" altLang="ko-KR" dirty="0">
                <a:solidFill>
                  <a:srgbClr val="1466FB"/>
                </a:solidFill>
              </a:rPr>
              <a:t>, но Сатурн не выпустит героя из своих объятий просто так.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altLang="ko-KR" dirty="0">
              <a:solidFill>
                <a:srgbClr val="1466FB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altLang="ko-KR" dirty="0">
                <a:solidFill>
                  <a:srgbClr val="1466FB"/>
                </a:solidFill>
              </a:rPr>
              <a:t>Для успешного возвращения на родную планету необходимо миновать многочисленные кольца астероидов, применяя навыки маневрирования в межзвездном пространстве.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70911" y="1000772"/>
            <a:ext cx="3481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altLang="ko-KR" sz="3200" dirty="0">
                <a:solidFill>
                  <a:srgbClr val="1466FB"/>
                </a:solidFill>
              </a:rPr>
              <a:t>Финальный вызов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9384554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 Black - Montserrat Light">
      <a:majorFont>
        <a:latin typeface="Montserrat Black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66FB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375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Montserrat Black</vt:lpstr>
      <vt:lpstr>Arial Unicode MS</vt:lpstr>
      <vt:lpstr>Arial</vt:lpstr>
      <vt:lpstr>맑은 고딕</vt:lpstr>
      <vt:lpstr>Montserrat Light</vt:lpstr>
      <vt:lpstr>Wingdings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P1</cp:lastModifiedBy>
  <cp:revision>276</cp:revision>
  <dcterms:created xsi:type="dcterms:W3CDTF">2019-04-06T05:20:47Z</dcterms:created>
  <dcterms:modified xsi:type="dcterms:W3CDTF">2024-01-23T13:50:52Z</dcterms:modified>
</cp:coreProperties>
</file>