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9" r:id="rId8"/>
    <p:sldId id="262" r:id="rId9"/>
    <p:sldId id="261" r:id="rId10"/>
    <p:sldId id="268" r:id="rId11"/>
    <p:sldId id="280" r:id="rId12"/>
    <p:sldId id="267" r:id="rId13"/>
    <p:sldId id="263" r:id="rId14"/>
    <p:sldId id="279" r:id="rId15"/>
    <p:sldId id="266" r:id="rId16"/>
    <p:sldId id="27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94"/>
    <p:restoredTop sz="94640"/>
  </p:normalViewPr>
  <p:slideViewPr>
    <p:cSldViewPr snapToGrid="0" snapToObjects="1">
      <p:cViewPr varScale="1">
        <p:scale>
          <a:sx n="86" d="100"/>
          <a:sy n="86" d="100"/>
        </p:scale>
        <p:origin x="94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5BCAD085-E8A6-8845-BD4E-CB4CCA059FC4}" type="datetimeFigureOut">
              <a:rPr lang="en-US" smtClean="0"/>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a:xfrm>
            <a:off x="640080" y="6227064"/>
            <a:ext cx="7854696" cy="320040"/>
          </a:xfrm>
        </p:spPr>
        <p:txBody>
          <a:body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40080" y="320040"/>
            <a:ext cx="2743200" cy="320040"/>
          </a:xfrm>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a:xfrm>
            <a:off x="640080" y="6227064"/>
            <a:ext cx="7854696" cy="320040"/>
          </a:xfrm>
        </p:spPr>
        <p:txBody>
          <a:bodyPr/>
          <a:lstStyle/>
          <a:p>
            <a:endParaRPr lang="en-US"/>
          </a:p>
        </p:txBody>
      </p:sp>
      <p:sp>
        <p:nvSpPr>
          <p:cNvPr id="7" name="Slide Number Placeholder 6"/>
          <p:cNvSpPr>
            <a:spLocks noGrp="1"/>
          </p:cNvSpPr>
          <p:nvPr>
            <p:ph type="sldNum" sz="quarter" idx="12"/>
          </p:nvPr>
        </p:nvSpPr>
        <p:spPr>
          <a:xfrm>
            <a:off x="7808976" y="320040"/>
            <a:ext cx="685800" cy="320040"/>
          </a:xfrm>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4706636" y="1487999"/>
            <a:ext cx="3804674" cy="17753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95010" y="4270332"/>
            <a:ext cx="3819675" cy="178541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a:xfrm>
            <a:off x="640080" y="6227064"/>
            <a:ext cx="7854696" cy="320040"/>
          </a:xfrm>
        </p:spPr>
        <p:txBody>
          <a:bodyPr/>
          <a:lstStyle/>
          <a:p>
            <a:endParaRPr lang="en-US"/>
          </a:p>
        </p:txBody>
      </p:sp>
      <p:sp>
        <p:nvSpPr>
          <p:cNvPr id="9" name="Slide Number Placeholder 8"/>
          <p:cNvSpPr>
            <a:spLocks noGrp="1"/>
          </p:cNvSpPr>
          <p:nvPr>
            <p:ph type="sldNum" sz="quarter" idx="12"/>
          </p:nvPr>
        </p:nvSpPr>
        <p:spPr>
          <a:xfrm>
            <a:off x="7808976" y="320040"/>
            <a:ext cx="685800" cy="320040"/>
          </a:xfrm>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a:xfrm>
            <a:off x="640080" y="6227064"/>
            <a:ext cx="7854696" cy="320040"/>
          </a:xfr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a:xfrm>
            <a:off x="640080" y="6227064"/>
            <a:ext cx="7854696" cy="320040"/>
          </a:xfrm>
        </p:spPr>
        <p:txBody>
          <a:bodyPr/>
          <a:lstStyle/>
          <a:p>
            <a:endParaRPr lang="en-US"/>
          </a:p>
        </p:txBody>
      </p:sp>
      <p:sp>
        <p:nvSpPr>
          <p:cNvPr id="4" name="Slide Number Placeholder 3"/>
          <p:cNvSpPr>
            <a:spLocks noGrp="1"/>
          </p:cNvSpPr>
          <p:nvPr>
            <p:ph type="sldNum" sz="quarter" idx="12"/>
          </p:nvPr>
        </p:nvSpPr>
        <p:spPr>
          <a:xfrm>
            <a:off x="7808976" y="320040"/>
            <a:ext cx="685800" cy="320040"/>
          </a:xfrm>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a:xfrm>
            <a:off x="640080" y="320040"/>
            <a:ext cx="2743200" cy="320040"/>
          </a:xfrm>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a:xfrm>
            <a:off x="640080" y="6227064"/>
            <a:ext cx="4358641" cy="320040"/>
          </a:xfrm>
        </p:spPr>
        <p:txBody>
          <a:bodyPr/>
          <a:lstStyle/>
          <a:p>
            <a:endParaRPr lang="en-US"/>
          </a:p>
        </p:txBody>
      </p:sp>
      <p:sp>
        <p:nvSpPr>
          <p:cNvPr id="7" name="Slide Number Placeholder 6"/>
          <p:cNvSpPr>
            <a:spLocks noGrp="1"/>
          </p:cNvSpPr>
          <p:nvPr>
            <p:ph type="sldNum" sz="quarter" idx="12"/>
          </p:nvPr>
        </p:nvSpPr>
        <p:spPr>
          <a:xfrm>
            <a:off x="4315463" y="320040"/>
            <a:ext cx="685800" cy="320040"/>
          </a:xfrm>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Shotgun </a:t>
            </a:r>
            <a:r>
              <a:rPr lang="en-US"/>
              <a:t>and be safe </a:t>
            </a:r>
            <a:br>
              <a:rPr lang="en-US"/>
            </a:br>
            <a:r>
              <a:t>in the US</a:t>
            </a:r>
          </a:p>
        </p:txBody>
      </p:sp>
      <p:sp>
        <p:nvSpPr>
          <p:cNvPr id="3" name="Subtitle 2"/>
          <p:cNvSpPr>
            <a:spLocks noGrp="1"/>
          </p:cNvSpPr>
          <p:nvPr>
            <p:ph type="subTitle" idx="1"/>
          </p:nvPr>
        </p:nvSpPr>
        <p:spPr/>
        <p:txBody>
          <a:bodyPr/>
          <a:lstStyle/>
          <a:p>
            <a:r>
              <a:t>Sarah Bismuth &amp; Yalin </a:t>
            </a:r>
            <a:r>
              <a:rPr lang="en-US"/>
              <a:t>Yan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2326" y="411480"/>
            <a:ext cx="8401050" cy="1106424"/>
          </a:xfrm>
        </p:spPr>
        <p:txBody>
          <a:bodyPr vert="horz" lIns="91440" tIns="45720" rIns="91440" bIns="45720" rtlCol="0" anchor="ctr">
            <a:normAutofit/>
          </a:bodyPr>
          <a:lstStyle/>
          <a:p>
            <a:pPr algn="l" defTabSz="914400">
              <a:lnSpc>
                <a:spcPct val="90000"/>
              </a:lnSpc>
            </a:pPr>
            <a:r>
              <a:rPr lang="en-US" sz="3100">
                <a:solidFill>
                  <a:schemeClr val="tx1"/>
                </a:solidFill>
              </a:rPr>
              <a:t>Conclusion </a:t>
            </a:r>
            <a:endParaRPr lang="en-US" sz="3100">
              <a:solidFill>
                <a:schemeClr val="tx1"/>
              </a:solidFill>
            </a:endParaRPr>
          </a:p>
        </p:txBody>
      </p:sp>
      <p:sp>
        <p:nvSpPr>
          <p:cNvPr id="17" name="Rectangle 16"/>
          <p:cNvSpPr>
            <a:spLocks noGrp="1" noRot="1" noChangeAspect="1" noMove="1" noResize="1" noEditPoints="1" noAdjustHandles="1" noChangeArrowheads="1" noChangeShapeType="1" noTextEdit="1"/>
          </p:cNvSpPr>
          <p:nvPr/>
        </p:nvSpPr>
        <p:spPr>
          <a:xfrm>
            <a:off x="0" y="587931"/>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p:cNvSpPr>
            <a:spLocks noGrp="1" noRot="1" noChangeAspect="1" noMove="1" noResize="1" noEditPoints="1" noAdjustHandles="1" noChangeArrowheads="1" noChangeShapeType="1" noTextEdit="1"/>
          </p:cNvSpPr>
          <p:nvPr/>
        </p:nvSpPr>
        <p:spPr>
          <a:xfrm>
            <a:off x="5657850" y="1721922"/>
            <a:ext cx="3163824"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p:cNvSpPr txBox="1"/>
          <p:nvPr/>
        </p:nvSpPr>
        <p:spPr>
          <a:xfrm>
            <a:off x="5954064" y="2020824"/>
            <a:ext cx="2591322" cy="3959352"/>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600"/>
              <a:t>-Handgun is the type of gun that mostly to be used in shooting. We should keep a eye on person who by the handgun in case shooting happen.</a:t>
            </a:r>
            <a:endParaRPr lang="en-US" sz="1600"/>
          </a:p>
          <a:p>
            <a:pPr indent="-228600" defTabSz="914400">
              <a:lnSpc>
                <a:spcPct val="90000"/>
              </a:lnSpc>
              <a:spcAft>
                <a:spcPts val="600"/>
              </a:spcAft>
              <a:buFont typeface="Arial" panose="020B0604020202020204" pitchFamily="34" charset="0"/>
              <a:buChar char="•"/>
            </a:pPr>
            <a:r>
              <a:rPr lang="en-US" sz="1600"/>
              <a:t>-A new kind of chart that we didn't learn in class to do visualization in python. </a:t>
            </a:r>
            <a:endParaRPr lang="en-US" sz="1600"/>
          </a:p>
        </p:txBody>
      </p:sp>
      <p:pic>
        <p:nvPicPr>
          <p:cNvPr id="3" name="图片 2"/>
          <p:cNvPicPr>
            <a:picLocks noChangeAspect="1"/>
          </p:cNvPicPr>
          <p:nvPr/>
        </p:nvPicPr>
        <p:blipFill>
          <a:blip r:embed="rId1"/>
          <a:stretch>
            <a:fillRect/>
          </a:stretch>
        </p:blipFill>
        <p:spPr>
          <a:xfrm>
            <a:off x="95885" y="1291590"/>
            <a:ext cx="5352415" cy="45732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from API data:</a:t>
            </a:r>
            <a:endParaRPr lang="en-US" dirty="0"/>
          </a:p>
        </p:txBody>
      </p:sp>
      <p:graphicFrame>
        <p:nvGraphicFramePr>
          <p:cNvPr id="5" name="Table 4"/>
          <p:cNvGraphicFramePr>
            <a:graphicFrameLocks noGrp="1"/>
          </p:cNvGraphicFramePr>
          <p:nvPr>
            <p:custDataLst>
              <p:tags r:id="rId1"/>
            </p:custDataLst>
          </p:nvPr>
        </p:nvGraphicFramePr>
        <p:xfrm>
          <a:off x="4257207" y="1738858"/>
          <a:ext cx="4691921" cy="3981138"/>
        </p:xfrm>
        <a:graphic>
          <a:graphicData uri="http://schemas.openxmlformats.org/drawingml/2006/table">
            <a:tbl>
              <a:tblPr firstRow="1" bandRow="1">
                <a:tableStyleId>{5C22544A-7EE6-4342-B048-85BDC9FD1C3A}</a:tableStyleId>
              </a:tblPr>
              <a:tblGrid>
                <a:gridCol w="2817817"/>
                <a:gridCol w="1874104"/>
              </a:tblGrid>
              <a:tr h="525780">
                <a:tc>
                  <a:txBody>
                    <a:bodyPr/>
                    <a:lstStyle/>
                    <a:p>
                      <a:r>
                        <a:rPr lang="en-US" sz="1400" b="0" dirty="0"/>
                        <a:t>Most Shooter age range in New York </a:t>
                      </a:r>
                      <a:endParaRPr lang="en-US" sz="1400" b="0" dirty="0"/>
                    </a:p>
                    <a:p>
                      <a:r>
                        <a:rPr lang="en-US" sz="1400" dirty="0">
                          <a:sym typeface="+mn-ea"/>
                        </a:rPr>
                        <a:t>Most victims age range in New York</a:t>
                      </a:r>
                      <a:endParaRPr lang="en-US" sz="1400" b="0" dirty="0"/>
                    </a:p>
                  </a:txBody>
                  <a:tcPr/>
                </a:tc>
                <a:tc>
                  <a:txBody>
                    <a:bodyPr/>
                    <a:lstStyle/>
                    <a:p>
                      <a:r>
                        <a:rPr lang="en-US" dirty="0"/>
                        <a:t>18-24</a:t>
                      </a:r>
                      <a:endParaRPr lang="en-US" dirty="0"/>
                    </a:p>
                    <a:p>
                      <a:endParaRPr lang="en-US" dirty="0"/>
                    </a:p>
                    <a:p>
                      <a:r>
                        <a:rPr lang="en-US" dirty="0"/>
                        <a:t>25-44</a:t>
                      </a:r>
                      <a:endParaRPr lang="en-US" dirty="0"/>
                    </a:p>
                  </a:txBody>
                  <a:tcPr/>
                </a:tc>
              </a:tr>
              <a:tr h="539750">
                <a:tc>
                  <a:txBody>
                    <a:bodyPr/>
                    <a:lstStyle/>
                    <a:p>
                      <a:r>
                        <a:rPr lang="en-US" sz="1350" dirty="0">
                          <a:sym typeface="+mn-ea"/>
                        </a:rPr>
                        <a:t>Most dangerous district in NY</a:t>
                      </a:r>
                      <a:endParaRPr lang="en-US" sz="1350" dirty="0">
                        <a:sym typeface="+mn-ea"/>
                      </a:endParaRPr>
                    </a:p>
                    <a:p>
                      <a:r>
                        <a:rPr lang="en-US" sz="1350" dirty="0">
                          <a:sym typeface="+mn-ea"/>
                        </a:rPr>
                        <a:t>Most locations district in NY</a:t>
                      </a:r>
                      <a:endParaRPr lang="en-US" sz="1350" dirty="0"/>
                    </a:p>
                    <a:p>
                      <a:endParaRPr lang="en-US" dirty="0"/>
                    </a:p>
                  </a:txBody>
                  <a:tcPr/>
                </a:tc>
                <a:tc>
                  <a:txBody>
                    <a:bodyPr/>
                    <a:lstStyle/>
                    <a:p>
                      <a:r>
                        <a:rPr lang="en-US" sz="1350" dirty="0">
                          <a:sym typeface="+mn-ea"/>
                        </a:rPr>
                        <a:t>Brooklyn</a:t>
                      </a:r>
                      <a:endParaRPr lang="en-US" sz="1350" dirty="0">
                        <a:sym typeface="+mn-ea"/>
                      </a:endParaRPr>
                    </a:p>
                    <a:p>
                      <a:r>
                        <a:rPr lang="en-US" sz="1350" dirty="0">
                          <a:sym typeface="+mn-ea"/>
                        </a:rPr>
                        <a:t>MULTI DWELL - PUBLIC HOUS</a:t>
                      </a:r>
                      <a:endParaRPr lang="en-US" dirty="0"/>
                    </a:p>
                  </a:txBody>
                  <a:tcPr/>
                </a:tc>
              </a:tr>
              <a:tr h="539646">
                <a:tc>
                  <a:txBody>
                    <a:bodyPr/>
                    <a:lstStyle/>
                    <a:p>
                      <a:r>
                        <a:rPr lang="en-US" sz="1350" dirty="0">
                          <a:sym typeface="+mn-ea"/>
                        </a:rPr>
                        <a:t>Shooter sex majority</a:t>
                      </a:r>
                      <a:endParaRPr lang="en-US" sz="1350" dirty="0">
                        <a:sym typeface="+mn-ea"/>
                      </a:endParaRPr>
                    </a:p>
                    <a:p>
                      <a:r>
                        <a:rPr lang="en-US" sz="1350" dirty="0">
                          <a:sym typeface="+mn-ea"/>
                        </a:rPr>
                        <a:t>Victims sex majority </a:t>
                      </a:r>
                      <a:endParaRPr lang="en-US" sz="1350" dirty="0">
                        <a:sym typeface="+mn-ea"/>
                      </a:endParaRPr>
                    </a:p>
                  </a:txBody>
                  <a:tcPr/>
                </a:tc>
                <a:tc>
                  <a:txBody>
                    <a:bodyPr/>
                    <a:lstStyle/>
                    <a:p>
                      <a:r>
                        <a:rPr lang="en-US" dirty="0"/>
                        <a:t>Male </a:t>
                      </a:r>
                      <a:endParaRPr lang="en-US" dirty="0"/>
                    </a:p>
                    <a:p>
                      <a:r>
                        <a:rPr lang="en-US" dirty="0"/>
                        <a:t>Male</a:t>
                      </a:r>
                      <a:endParaRPr lang="en-US" dirty="0"/>
                    </a:p>
                  </a:txBody>
                  <a:tcPr/>
                </a:tc>
              </a:tr>
              <a:tr h="539750">
                <a:tc>
                  <a:txBody>
                    <a:bodyPr/>
                    <a:lstStyle/>
                    <a:p>
                      <a:r>
                        <a:rPr lang="en-US" sz="1350" dirty="0">
                          <a:sym typeface="+mn-ea"/>
                        </a:rPr>
                        <a:t>Shooter's most race</a:t>
                      </a:r>
                      <a:endParaRPr lang="en-US" sz="1350" dirty="0">
                        <a:sym typeface="+mn-ea"/>
                      </a:endParaRPr>
                    </a:p>
                    <a:p>
                      <a:r>
                        <a:rPr lang="en-US" dirty="0"/>
                        <a:t>Victim's most race</a:t>
                      </a:r>
                      <a:endParaRPr lang="en-US" dirty="0"/>
                    </a:p>
                  </a:txBody>
                  <a:tcPr/>
                </a:tc>
                <a:tc>
                  <a:txBody>
                    <a:bodyPr/>
                    <a:lstStyle/>
                    <a:p>
                      <a:r>
                        <a:rPr lang="en-US" sz="1350" dirty="0">
                          <a:sym typeface="+mn-ea"/>
                        </a:rPr>
                        <a:t>Black</a:t>
                      </a:r>
                      <a:endParaRPr lang="en-US" sz="1350" dirty="0">
                        <a:sym typeface="+mn-ea"/>
                      </a:endParaRPr>
                    </a:p>
                    <a:p>
                      <a:r>
                        <a:rPr lang="en-US" dirty="0"/>
                        <a:t>Black</a:t>
                      </a:r>
                      <a:endParaRPr lang="en-US" dirty="0"/>
                    </a:p>
                  </a:txBody>
                  <a:tcPr/>
                </a:tc>
              </a:tr>
              <a:tr h="539646">
                <a:tc>
                  <a:txBody>
                    <a:bodyPr/>
                    <a:lstStyle/>
                    <a:p>
                      <a:r>
                        <a:rPr lang="en-US" dirty="0"/>
                        <a:t>Most dangerous time during one day</a:t>
                      </a:r>
                      <a:endParaRPr lang="en-US" dirty="0"/>
                    </a:p>
                  </a:txBody>
                  <a:tcPr/>
                </a:tc>
                <a:tc>
                  <a:txBody>
                    <a:bodyPr/>
                    <a:lstStyle/>
                    <a:p>
                      <a:r>
                        <a:rPr lang="en-US" dirty="0"/>
                        <a:t>11:00pm-2:00am</a:t>
                      </a:r>
                      <a:endParaRPr lang="en-US" dirty="0"/>
                    </a:p>
                  </a:txBody>
                  <a:tcPr/>
                </a:tc>
              </a:tr>
              <a:tr h="539646">
                <a:tc>
                  <a:txBody>
                    <a:bodyPr/>
                    <a:lstStyle/>
                    <a:p>
                      <a:r>
                        <a:rPr lang="en-US" dirty="0"/>
                        <a:t>Most shooting happened year during past 12 years</a:t>
                      </a:r>
                      <a:endParaRPr lang="en-US" dirty="0"/>
                    </a:p>
                  </a:txBody>
                  <a:tcPr/>
                </a:tc>
                <a:tc>
                  <a:txBody>
                    <a:bodyPr/>
                    <a:lstStyle/>
                    <a:p>
                      <a:r>
                        <a:rPr lang="en-US" dirty="0"/>
                        <a:t>2011</a:t>
                      </a:r>
                      <a:endParaRPr lang="en-US"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805" y="2350135"/>
            <a:ext cx="3281680" cy="2586990"/>
          </a:xfrm>
        </p:spPr>
        <p:txBody>
          <a:bodyPr>
            <a:normAutofit/>
          </a:bodyPr>
          <a:lstStyle/>
          <a:p>
            <a:pPr algn="l">
              <a:lnSpc>
                <a:spcPct val="95000"/>
              </a:lnSpc>
            </a:pPr>
            <a:r>
              <a:rPr lang="en-US" sz="2665" dirty="0"/>
              <a:t> From 9:00pm to 2:00am most shooting happened. so try to go back home before 11:00pm everyday. </a:t>
            </a:r>
            <a:endParaRPr lang="en-US" sz="2665" dirty="0"/>
          </a:p>
        </p:txBody>
      </p:sp>
      <p:pic>
        <p:nvPicPr>
          <p:cNvPr id="4" name="内容占位符 3"/>
          <p:cNvPicPr>
            <a:picLocks noGrp="1" noChangeAspect="1"/>
          </p:cNvPicPr>
          <p:nvPr>
            <p:ph idx="1"/>
          </p:nvPr>
        </p:nvPicPr>
        <p:blipFill>
          <a:blip r:embed="rId1"/>
          <a:stretch>
            <a:fillRect/>
          </a:stretch>
        </p:blipFill>
        <p:spPr>
          <a:xfrm>
            <a:off x="4474845" y="1917700"/>
            <a:ext cx="3971925" cy="3019425"/>
          </a:xfrm>
          <a:prstGeom prst="rect">
            <a:avLst/>
          </a:prstGeom>
        </p:spPr>
      </p:pic>
      <p:sp>
        <p:nvSpPr>
          <p:cNvPr id="5" name="文本框 4"/>
          <p:cNvSpPr txBox="1"/>
          <p:nvPr/>
        </p:nvSpPr>
        <p:spPr>
          <a:xfrm>
            <a:off x="725805" y="1751965"/>
            <a:ext cx="3034030" cy="460375"/>
          </a:xfrm>
          <a:prstGeom prst="rect">
            <a:avLst/>
          </a:prstGeom>
          <a:noFill/>
        </p:spPr>
        <p:txBody>
          <a:bodyPr wrap="square" rtlCol="0">
            <a:spAutoFit/>
          </a:bodyPr>
          <a:lstStyle/>
          <a:p>
            <a:r>
              <a:rPr lang="en-US" sz="2400">
                <a:solidFill>
                  <a:schemeClr val="bg1"/>
                </a:solidFill>
                <a:sym typeface="+mn-ea"/>
              </a:rPr>
              <a:t>Conclusion: </a:t>
            </a:r>
            <a:endParaRPr lang="en-US" altLang="en-US" sz="2400">
              <a:solidFill>
                <a:schemeClr val="bg1"/>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805" y="2350135"/>
            <a:ext cx="3281680" cy="2586990"/>
          </a:xfrm>
        </p:spPr>
        <p:txBody>
          <a:bodyPr>
            <a:normAutofit fontScale="90000"/>
          </a:bodyPr>
          <a:lstStyle/>
          <a:p>
            <a:pPr algn="l">
              <a:lnSpc>
                <a:spcPct val="95000"/>
              </a:lnSpc>
            </a:pPr>
            <a:r>
              <a:rPr lang="en-US" sz="2220" dirty="0"/>
              <a:t>Brooklyn is the most dangerous district in New York for shooting happened most in this area, and Staten Island is the safest district in New York. It's better to rent a house in safer place for international students.</a:t>
            </a:r>
            <a:endParaRPr lang="en-US" sz="2220" dirty="0"/>
          </a:p>
        </p:txBody>
      </p:sp>
      <p:sp>
        <p:nvSpPr>
          <p:cNvPr id="5" name="文本框 4"/>
          <p:cNvSpPr txBox="1"/>
          <p:nvPr/>
        </p:nvSpPr>
        <p:spPr>
          <a:xfrm>
            <a:off x="725805" y="1751965"/>
            <a:ext cx="3034030" cy="460375"/>
          </a:xfrm>
          <a:prstGeom prst="rect">
            <a:avLst/>
          </a:prstGeom>
          <a:noFill/>
        </p:spPr>
        <p:txBody>
          <a:bodyPr wrap="square" rtlCol="0">
            <a:spAutoFit/>
          </a:bodyPr>
          <a:lstStyle/>
          <a:p>
            <a:r>
              <a:rPr lang="en-US" sz="2400">
                <a:solidFill>
                  <a:schemeClr val="bg1"/>
                </a:solidFill>
                <a:sym typeface="+mn-ea"/>
              </a:rPr>
              <a:t>Conclusion: </a:t>
            </a:r>
            <a:endParaRPr lang="en-US" altLang="en-US" sz="2400">
              <a:solidFill>
                <a:schemeClr val="bg1"/>
              </a:solidFill>
              <a:sym typeface="+mn-ea"/>
            </a:endParaRPr>
          </a:p>
        </p:txBody>
      </p:sp>
      <p:pic>
        <p:nvPicPr>
          <p:cNvPr id="7" name="图片 6"/>
          <p:cNvPicPr>
            <a:picLocks noChangeAspect="1"/>
          </p:cNvPicPr>
          <p:nvPr/>
        </p:nvPicPr>
        <p:blipFill>
          <a:blip r:embed="rId1"/>
          <a:stretch>
            <a:fillRect/>
          </a:stretch>
        </p:blipFill>
        <p:spPr>
          <a:xfrm>
            <a:off x="4525645" y="1292225"/>
            <a:ext cx="4352925" cy="36449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805" y="2317115"/>
            <a:ext cx="3281680" cy="2586990"/>
          </a:xfrm>
        </p:spPr>
        <p:txBody>
          <a:bodyPr>
            <a:normAutofit fontScale="90000"/>
          </a:bodyPr>
          <a:lstStyle/>
          <a:p>
            <a:pPr algn="l">
              <a:lnSpc>
                <a:spcPct val="95000"/>
              </a:lnSpc>
            </a:pPr>
            <a:r>
              <a:rPr lang="en-US" sz="2220" dirty="0"/>
              <a:t>MULTI DWELL - PUBLIC HOUS has the most </a:t>
            </a:r>
            <a:r>
              <a:rPr lang="en-US" sz="2220" dirty="0" err="1"/>
              <a:t>frenquency</a:t>
            </a:r>
            <a:r>
              <a:rPr lang="en-US" sz="2220" dirty="0"/>
              <a:t> of shooting happening, which is most dangerous, students should avoid to go  there, and CLOTHING BOUTIQUE is comparatively safe, which has the least shooting happened.</a:t>
            </a:r>
            <a:endParaRPr lang="en-US" sz="2220" dirty="0"/>
          </a:p>
        </p:txBody>
      </p:sp>
      <p:sp>
        <p:nvSpPr>
          <p:cNvPr id="5" name="文本框 4"/>
          <p:cNvSpPr txBox="1"/>
          <p:nvPr/>
        </p:nvSpPr>
        <p:spPr>
          <a:xfrm>
            <a:off x="725805" y="1751965"/>
            <a:ext cx="3034030" cy="460375"/>
          </a:xfrm>
          <a:prstGeom prst="rect">
            <a:avLst/>
          </a:prstGeom>
          <a:noFill/>
        </p:spPr>
        <p:txBody>
          <a:bodyPr wrap="square" rtlCol="0">
            <a:spAutoFit/>
          </a:bodyPr>
          <a:lstStyle/>
          <a:p>
            <a:r>
              <a:rPr lang="en-US" sz="2400">
                <a:solidFill>
                  <a:schemeClr val="bg1"/>
                </a:solidFill>
                <a:sym typeface="+mn-ea"/>
              </a:rPr>
              <a:t>Conclusion: </a:t>
            </a:r>
            <a:endParaRPr lang="en-US" altLang="en-US" sz="2400">
              <a:solidFill>
                <a:schemeClr val="bg1"/>
              </a:solidFill>
              <a:sym typeface="+mn-ea"/>
            </a:endParaRPr>
          </a:p>
        </p:txBody>
      </p:sp>
      <p:pic>
        <p:nvPicPr>
          <p:cNvPr id="6" name="内容占位符 5"/>
          <p:cNvPicPr>
            <a:picLocks noGrp="1" noChangeAspect="1"/>
          </p:cNvPicPr>
          <p:nvPr>
            <p:ph idx="1"/>
          </p:nvPr>
        </p:nvPicPr>
        <p:blipFill>
          <a:blip r:embed="rId1"/>
          <a:stretch>
            <a:fillRect/>
          </a:stretch>
        </p:blipFill>
        <p:spPr>
          <a:xfrm>
            <a:off x="4415790" y="1414145"/>
            <a:ext cx="4091305" cy="43922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Grp="1" noRot="1" noChangeAspect="1" noMove="1" noResize="1" noEditPoints="1" noAdjustHandles="1" noChangeArrowheads="1" noChangeShapeType="1" noCrop="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fontScale="90000"/>
          </a:bodyPr>
          <a:lstStyle/>
          <a:p>
            <a:r>
              <a:rPr lang="en-US" dirty="0">
                <a:solidFill>
                  <a:srgbClr val="FFFFFF"/>
                </a:solidFill>
              </a:rPr>
              <a:t>Chanllenges that we meet in this project and what we can improve in future.</a:t>
            </a:r>
            <a:endParaRPr lang="en-US" dirty="0">
              <a:solidFill>
                <a:srgbClr val="FFFFFF"/>
              </a:solidFill>
            </a:endParaRPr>
          </a:p>
        </p:txBody>
      </p:sp>
      <p:sp>
        <p:nvSpPr>
          <p:cNvPr id="3" name="Content Placeholder 2"/>
          <p:cNvSpPr>
            <a:spLocks noGrp="1"/>
          </p:cNvSpPr>
          <p:nvPr>
            <p:ph idx="1"/>
          </p:nvPr>
        </p:nvSpPr>
        <p:spPr>
          <a:xfrm>
            <a:off x="4567930" y="801866"/>
            <a:ext cx="3979563" cy="5230634"/>
          </a:xfrm>
        </p:spPr>
        <p:txBody>
          <a:bodyPr anchor="ctr">
            <a:normAutofit lnSpcReduction="20000"/>
          </a:bodyPr>
          <a:lstStyle/>
          <a:p>
            <a:r>
              <a:rPr lang="en-US" sz="2100" dirty="0">
                <a:solidFill>
                  <a:srgbClr val="000000"/>
                </a:solidFill>
              </a:rPr>
              <a:t>To improve the ability to search for the right data data source</a:t>
            </a:r>
            <a:endParaRPr lang="en-US" sz="2100" dirty="0">
              <a:solidFill>
                <a:srgbClr val="000000"/>
              </a:solidFill>
            </a:endParaRPr>
          </a:p>
          <a:p>
            <a:r>
              <a:rPr lang="en-US" sz="2100" dirty="0">
                <a:solidFill>
                  <a:srgbClr val="000000"/>
                </a:solidFill>
              </a:rPr>
              <a:t>Decision tree algorithm to learn and be used in future project.</a:t>
            </a:r>
            <a:endParaRPr lang="en-US" sz="2100" dirty="0">
              <a:solidFill>
                <a:srgbClr val="000000"/>
              </a:solidFill>
            </a:endParaRPr>
          </a:p>
          <a:p>
            <a:r>
              <a:rPr lang="en-US" sz="2100" dirty="0">
                <a:solidFill>
                  <a:srgbClr val="000000"/>
                </a:solidFill>
              </a:rPr>
              <a:t>Try to use the web scrubbing data resource in future projects.</a:t>
            </a:r>
            <a:endParaRPr lang="en-US" sz="2100" dirty="0">
              <a:solidFill>
                <a:srgbClr val="000000"/>
              </a:solidFill>
            </a:endParaRPr>
          </a:p>
          <a:p>
            <a:r>
              <a:rPr lang="en-US" sz="2100" dirty="0">
                <a:solidFill>
                  <a:srgbClr val="000000"/>
                </a:solidFill>
              </a:rPr>
              <a:t>To do more complicated  statistical analysis.</a:t>
            </a:r>
            <a:endParaRPr lang="en-US" sz="2100" dirty="0">
              <a:solidFill>
                <a:srgbClr val="000000"/>
              </a:solidFill>
            </a:endParaRPr>
          </a:p>
          <a:p>
            <a:endParaRPr lang="en-US" sz="2100" dirty="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p:cNvSpPr>
            <a:spLocks noGrp="1" noRot="1" noChangeAspect="1" noMove="1" noResize="1" noEditPoints="1" noAdjustHandles="1" noChangeArrowheads="1" noChangeShapeType="1" noTextEdit="1"/>
          </p:cNvSpPr>
          <p:nvPr/>
        </p:nvSpPr>
        <p:spPr>
          <a:xfrm rot="21336127">
            <a:off x="222204" y="1026251"/>
            <a:ext cx="5473933"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1" fmla="*/ 3321 w 6432159"/>
              <a:gd name="connsiteY0-2" fmla="*/ 2647125 h 5226156"/>
              <a:gd name="connsiteX1-3" fmla="*/ 2789723 w 6432159"/>
              <a:gd name="connsiteY1-4" fmla="*/ 0 h 5226156"/>
              <a:gd name="connsiteX2-5" fmla="*/ 6432159 w 6432159"/>
              <a:gd name="connsiteY2-6" fmla="*/ 2647125 h 5226156"/>
              <a:gd name="connsiteX3-7" fmla="*/ 3217740 w 6432159"/>
              <a:gd name="connsiteY3-8" fmla="*/ 5226156 h 5226156"/>
              <a:gd name="connsiteX4-9" fmla="*/ 3321 w 6432159"/>
              <a:gd name="connsiteY4-10" fmla="*/ 2647125 h 5226156"/>
              <a:gd name="connsiteX0-11" fmla="*/ 1953 w 6566979"/>
              <a:gd name="connsiteY0-12" fmla="*/ 2695803 h 5226224"/>
              <a:gd name="connsiteX1-13" fmla="*/ 2924543 w 6566979"/>
              <a:gd name="connsiteY1-14" fmla="*/ 39 h 5226224"/>
              <a:gd name="connsiteX2-15" fmla="*/ 6566979 w 6566979"/>
              <a:gd name="connsiteY2-16" fmla="*/ 2647164 h 5226224"/>
              <a:gd name="connsiteX3-17" fmla="*/ 3352560 w 6566979"/>
              <a:gd name="connsiteY3-18" fmla="*/ 5226195 h 5226224"/>
              <a:gd name="connsiteX4-19" fmla="*/ 1953 w 6566979"/>
              <a:gd name="connsiteY4-20" fmla="*/ 2695803 h 5226224"/>
              <a:gd name="connsiteX0-21" fmla="*/ 8982 w 6574008"/>
              <a:gd name="connsiteY0-22" fmla="*/ 2695803 h 5226313"/>
              <a:gd name="connsiteX1-23" fmla="*/ 2931572 w 6574008"/>
              <a:gd name="connsiteY1-24" fmla="*/ 39 h 5226313"/>
              <a:gd name="connsiteX2-25" fmla="*/ 6574008 w 6574008"/>
              <a:gd name="connsiteY2-26" fmla="*/ 2647164 h 5226313"/>
              <a:gd name="connsiteX3-27" fmla="*/ 3359589 w 6574008"/>
              <a:gd name="connsiteY3-28" fmla="*/ 5226195 h 5226313"/>
              <a:gd name="connsiteX4-29" fmla="*/ 8982 w 6574008"/>
              <a:gd name="connsiteY4-30" fmla="*/ 2695803 h 5226313"/>
              <a:gd name="connsiteX0-31" fmla="*/ 11929 w 6576955"/>
              <a:gd name="connsiteY0-32" fmla="*/ 2695953 h 5226463"/>
              <a:gd name="connsiteX1-33" fmla="*/ 2934519 w 6576955"/>
              <a:gd name="connsiteY1-34" fmla="*/ 189 h 5226463"/>
              <a:gd name="connsiteX2-35" fmla="*/ 6576955 w 6576955"/>
              <a:gd name="connsiteY2-36" fmla="*/ 2647314 h 5226463"/>
              <a:gd name="connsiteX3-37" fmla="*/ 3362536 w 6576955"/>
              <a:gd name="connsiteY3-38" fmla="*/ 5226345 h 5226463"/>
              <a:gd name="connsiteX4-39" fmla="*/ 11929 w 6576955"/>
              <a:gd name="connsiteY4-40" fmla="*/ 2695953 h 5226463"/>
              <a:gd name="connsiteX0-41" fmla="*/ 9262 w 6963394"/>
              <a:gd name="connsiteY0-42" fmla="*/ 2705797 h 5247356"/>
              <a:gd name="connsiteX1-43" fmla="*/ 2931852 w 6963394"/>
              <a:gd name="connsiteY1-44" fmla="*/ 10033 h 5247356"/>
              <a:gd name="connsiteX2-45" fmla="*/ 6963394 w 6963394"/>
              <a:gd name="connsiteY2-46" fmla="*/ 3318639 h 5247356"/>
              <a:gd name="connsiteX3-47" fmla="*/ 3359869 w 6963394"/>
              <a:gd name="connsiteY3-48" fmla="*/ 5236189 h 5247356"/>
              <a:gd name="connsiteX4-49" fmla="*/ 9262 w 6963394"/>
              <a:gd name="connsiteY4-50" fmla="*/ 2705797 h 5247356"/>
              <a:gd name="connsiteX0-51" fmla="*/ 9262 w 6963394"/>
              <a:gd name="connsiteY0-52" fmla="*/ 2705797 h 5247356"/>
              <a:gd name="connsiteX1-53" fmla="*/ 2931852 w 6963394"/>
              <a:gd name="connsiteY1-54" fmla="*/ 10033 h 5247356"/>
              <a:gd name="connsiteX2-55" fmla="*/ 6963394 w 6963394"/>
              <a:gd name="connsiteY2-56" fmla="*/ 3318639 h 5247356"/>
              <a:gd name="connsiteX3-57" fmla="*/ 3359869 w 6963394"/>
              <a:gd name="connsiteY3-58" fmla="*/ 5236189 h 5247356"/>
              <a:gd name="connsiteX4-59" fmla="*/ 9262 w 6963394"/>
              <a:gd name="connsiteY4-60" fmla="*/ 2705797 h 5247356"/>
              <a:gd name="connsiteX0-61" fmla="*/ 9262 w 6963394"/>
              <a:gd name="connsiteY0-62" fmla="*/ 2705797 h 5292159"/>
              <a:gd name="connsiteX1-63" fmla="*/ 2931852 w 6963394"/>
              <a:gd name="connsiteY1-64" fmla="*/ 10033 h 5292159"/>
              <a:gd name="connsiteX2-65" fmla="*/ 6963394 w 6963394"/>
              <a:gd name="connsiteY2-66" fmla="*/ 3318639 h 5292159"/>
              <a:gd name="connsiteX3-67" fmla="*/ 3359869 w 6963394"/>
              <a:gd name="connsiteY3-68" fmla="*/ 5236189 h 5292159"/>
              <a:gd name="connsiteX4-69" fmla="*/ 9262 w 6963394"/>
              <a:gd name="connsiteY4-70" fmla="*/ 2705797 h 5292159"/>
              <a:gd name="connsiteX0-71" fmla="*/ 9262 w 6963394"/>
              <a:gd name="connsiteY0-72" fmla="*/ 2705797 h 5259961"/>
              <a:gd name="connsiteX1-73" fmla="*/ 2931852 w 6963394"/>
              <a:gd name="connsiteY1-74" fmla="*/ 10033 h 5259961"/>
              <a:gd name="connsiteX2-75" fmla="*/ 6963394 w 6963394"/>
              <a:gd name="connsiteY2-76" fmla="*/ 3318639 h 5259961"/>
              <a:gd name="connsiteX3-77" fmla="*/ 3359869 w 6963394"/>
              <a:gd name="connsiteY3-78" fmla="*/ 5236189 h 5259961"/>
              <a:gd name="connsiteX4-79" fmla="*/ 9262 w 6963394"/>
              <a:gd name="connsiteY4-80" fmla="*/ 2705797 h 5259961"/>
              <a:gd name="connsiteX0-81" fmla="*/ 9557 w 7352795"/>
              <a:gd name="connsiteY0-82" fmla="*/ 2707501 h 5252013"/>
              <a:gd name="connsiteX1-83" fmla="*/ 2932147 w 7352795"/>
              <a:gd name="connsiteY1-84" fmla="*/ 11737 h 5252013"/>
              <a:gd name="connsiteX2-85" fmla="*/ 7352795 w 7352795"/>
              <a:gd name="connsiteY2-86" fmla="*/ 3378709 h 5252013"/>
              <a:gd name="connsiteX3-87" fmla="*/ 3360164 w 7352795"/>
              <a:gd name="connsiteY3-88" fmla="*/ 5237893 h 5252013"/>
              <a:gd name="connsiteX4-89" fmla="*/ 9557 w 7352795"/>
              <a:gd name="connsiteY4-90" fmla="*/ 2707501 h 5252013"/>
              <a:gd name="connsiteX0-91" fmla="*/ 8078 w 7789061"/>
              <a:gd name="connsiteY0-92" fmla="*/ 2744796 h 5249051"/>
              <a:gd name="connsiteX1-93" fmla="*/ 3368413 w 7789061"/>
              <a:gd name="connsiteY1-94" fmla="*/ 10121 h 5249051"/>
              <a:gd name="connsiteX2-95" fmla="*/ 7789061 w 7789061"/>
              <a:gd name="connsiteY2-96" fmla="*/ 3377093 h 5249051"/>
              <a:gd name="connsiteX3-97" fmla="*/ 3796430 w 7789061"/>
              <a:gd name="connsiteY3-98" fmla="*/ 5236277 h 5249051"/>
              <a:gd name="connsiteX4-99" fmla="*/ 8078 w 7789061"/>
              <a:gd name="connsiteY4-100" fmla="*/ 2744796 h 5249051"/>
              <a:gd name="connsiteX0-101" fmla="*/ 8078 w 7789061"/>
              <a:gd name="connsiteY0-102" fmla="*/ 2744796 h 5271741"/>
              <a:gd name="connsiteX1-103" fmla="*/ 3368413 w 7789061"/>
              <a:gd name="connsiteY1-104" fmla="*/ 10121 h 5271741"/>
              <a:gd name="connsiteX2-105" fmla="*/ 7789061 w 7789061"/>
              <a:gd name="connsiteY2-106" fmla="*/ 3377093 h 5271741"/>
              <a:gd name="connsiteX3-107" fmla="*/ 3796430 w 7789061"/>
              <a:gd name="connsiteY3-108" fmla="*/ 5236277 h 5271741"/>
              <a:gd name="connsiteX4-109" fmla="*/ 8078 w 7789061"/>
              <a:gd name="connsiteY4-110" fmla="*/ 2744796 h 5271741"/>
              <a:gd name="connsiteX0-111" fmla="*/ 1055 w 7782038"/>
              <a:gd name="connsiteY0-112" fmla="*/ 2738806 h 5438018"/>
              <a:gd name="connsiteX1-113" fmla="*/ 3361390 w 7782038"/>
              <a:gd name="connsiteY1-114" fmla="*/ 4131 h 5438018"/>
              <a:gd name="connsiteX2-115" fmla="*/ 7782038 w 7782038"/>
              <a:gd name="connsiteY2-116" fmla="*/ 3371103 h 5438018"/>
              <a:gd name="connsiteX3-117" fmla="*/ 3692130 w 7782038"/>
              <a:gd name="connsiteY3-118" fmla="*/ 5415113 h 5438018"/>
              <a:gd name="connsiteX4-119" fmla="*/ 1055 w 7782038"/>
              <a:gd name="connsiteY4-120" fmla="*/ 2738806 h 5438018"/>
              <a:gd name="connsiteX0-121" fmla="*/ 28883 w 7809866"/>
              <a:gd name="connsiteY0-122" fmla="*/ 2742147 h 5441359"/>
              <a:gd name="connsiteX1-123" fmla="*/ 3389218 w 7809866"/>
              <a:gd name="connsiteY1-124" fmla="*/ 7472 h 5441359"/>
              <a:gd name="connsiteX2-125" fmla="*/ 7809866 w 7809866"/>
              <a:gd name="connsiteY2-126" fmla="*/ 3374444 h 5441359"/>
              <a:gd name="connsiteX3-127" fmla="*/ 3719958 w 7809866"/>
              <a:gd name="connsiteY3-128" fmla="*/ 5418454 h 5441359"/>
              <a:gd name="connsiteX4-129" fmla="*/ 28883 w 7809866"/>
              <a:gd name="connsiteY4-130" fmla="*/ 2742147 h 5441359"/>
              <a:gd name="connsiteX0-131" fmla="*/ 36549 w 7817532"/>
              <a:gd name="connsiteY0-132" fmla="*/ 2751085 h 5450297"/>
              <a:gd name="connsiteX1-133" fmla="*/ 3396884 w 7817532"/>
              <a:gd name="connsiteY1-134" fmla="*/ 16410 h 5450297"/>
              <a:gd name="connsiteX2-135" fmla="*/ 7817532 w 7817532"/>
              <a:gd name="connsiteY2-136" fmla="*/ 3383382 h 5450297"/>
              <a:gd name="connsiteX3-137" fmla="*/ 3727624 w 7817532"/>
              <a:gd name="connsiteY3-138" fmla="*/ 5427392 h 5450297"/>
              <a:gd name="connsiteX4-139" fmla="*/ 36549 w 7817532"/>
              <a:gd name="connsiteY4-140" fmla="*/ 2751085 h 545029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p:cNvSpPr>
            <a:spLocks noGrp="1" noRot="1" noChangeAspect="1" noMove="1" noResize="1" noEditPoints="1" noAdjustHandles="1" noChangeArrowheads="1" noChangeShapeType="1" noTextEdit="1"/>
          </p:cNvSpPr>
          <p:nvPr/>
        </p:nvSpPr>
        <p:spPr>
          <a:xfrm rot="18900000">
            <a:off x="2665905" y="-619573"/>
            <a:ext cx="6762525"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5789" y="2349925"/>
            <a:ext cx="2032479" cy="2456442"/>
          </a:xfrm>
        </p:spPr>
        <p:txBody>
          <a:bodyPr>
            <a:normAutofit/>
          </a:bodyPr>
          <a:lstStyle/>
          <a:p>
            <a:pPr algn="l"/>
            <a:r>
              <a:rPr lang="en-US" sz="2800" dirty="0"/>
              <a:t>Situation </a:t>
            </a:r>
            <a:endParaRPr lang="en-US" sz="2800" dirty="0"/>
          </a:p>
        </p:txBody>
      </p:sp>
      <p:sp>
        <p:nvSpPr>
          <p:cNvPr id="3" name="Content Placeholder 2"/>
          <p:cNvSpPr>
            <a:spLocks noGrp="1"/>
          </p:cNvSpPr>
          <p:nvPr>
            <p:ph idx="1"/>
          </p:nvPr>
        </p:nvSpPr>
        <p:spPr>
          <a:xfrm>
            <a:off x="3634739" y="1111249"/>
            <a:ext cx="4915501" cy="4635503"/>
          </a:xfrm>
        </p:spPr>
        <p:txBody>
          <a:bodyPr>
            <a:normAutofit/>
          </a:bodyPr>
          <a:lstStyle/>
          <a:p>
            <a:r>
              <a:rPr lang="en-US" dirty="0"/>
              <a:t>-Gun ownership in the United States is rooted in the Second Amendment of the Constitution</a:t>
            </a:r>
            <a:r>
              <a:rPr lang="en-US" i="1" dirty="0"/>
              <a:t>: “A well-regulated Militia, being necessary to the security of a free State, the right of the people to keep and bear Arms, shall not be infringed.”</a:t>
            </a:r>
            <a:endParaRPr lang="en-US" i="1" dirty="0"/>
          </a:p>
          <a:p>
            <a:r>
              <a:rPr lang="en-US" dirty="0"/>
              <a:t>Recent years have seen some of the worst mass shootings in U.S. history. </a:t>
            </a:r>
            <a:endParaRPr lang="en-US" dirty="0"/>
          </a:p>
          <a:p>
            <a:r>
              <a:rPr lang="en-US" dirty="0"/>
              <a:t>The regularity of such events has rekindled the gun control debate and invoked comparisons of U.S. gun policies and those of other wealthy democracies.</a:t>
            </a:r>
            <a:endParaRPr lang="en-US" dirty="0"/>
          </a:p>
          <a:p>
            <a:pPr marL="0" indent="0">
              <a:buNone/>
            </a:pPr>
            <a:endParaRPr lang="en-US" i="1" dirty="0"/>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to do this Project.</a:t>
            </a:r>
            <a:endParaRPr lang="en-US" dirty="0"/>
          </a:p>
        </p:txBody>
      </p:sp>
      <p:sp>
        <p:nvSpPr>
          <p:cNvPr id="3" name="Content Placeholder 2"/>
          <p:cNvSpPr>
            <a:spLocks noGrp="1"/>
          </p:cNvSpPr>
          <p:nvPr>
            <p:ph idx="1"/>
          </p:nvPr>
        </p:nvSpPr>
        <p:spPr/>
        <p:txBody>
          <a:bodyPr/>
          <a:lstStyle/>
          <a:p>
            <a:r>
              <a:rPr lang="en-US" dirty="0"/>
              <a:t>As International student we wanted to have a better understanding of the situation, and find answer to question such as Who are this shooters? Who is concerned by this issue? </a:t>
            </a:r>
            <a:r>
              <a:rPr lang="en-US" i="1" dirty="0">
                <a:sym typeface="+mn-ea"/>
              </a:rPr>
              <a:t>As a student who studing in New York City, how are you affected by this phenomenon and what precautions can you take to be safer?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Targeted audience and to who the results could be useful?</a:t>
            </a:r>
            <a:endParaRPr lang="en-US" dirty="0"/>
          </a:p>
        </p:txBody>
      </p:sp>
      <p:sp>
        <p:nvSpPr>
          <p:cNvPr id="3" name="Content Placeholder 2"/>
          <p:cNvSpPr>
            <a:spLocks noGrp="1"/>
          </p:cNvSpPr>
          <p:nvPr>
            <p:ph idx="1"/>
          </p:nvPr>
        </p:nvSpPr>
        <p:spPr/>
        <p:txBody>
          <a:bodyPr/>
          <a:lstStyle/>
          <a:p>
            <a:r>
              <a:rPr lang="en-US" dirty="0"/>
              <a:t>Everyone who want to have a better understanding of the gunshot situation in the US.</a:t>
            </a:r>
            <a:endParaRPr lang="en-US" dirty="0"/>
          </a:p>
          <a:p>
            <a:r>
              <a:rPr lang="en-US" dirty="0"/>
              <a:t>The results could be useful to the government for instance or organizations that are trying to regulate this issue by giving them some insight of who they should have a look at and who need to be more protected. </a:t>
            </a:r>
            <a:endParaRPr lang="en-US" dirty="0"/>
          </a:p>
          <a:p>
            <a:r>
              <a:rPr lang="en-US" dirty="0"/>
              <a:t>The result will also be useful for students  who wants  to be aware of the situation  when studying in New York.</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1"/>
            <a:ext cx="9144795"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247255" y="-59376"/>
            <a:ext cx="9386886" cy="6923798"/>
            <a:chOff x="-329674" y="-51881"/>
            <a:chExt cx="12515851" cy="6923798"/>
          </a:xfrm>
        </p:grpSpPr>
        <p:sp>
          <p:nvSpPr>
            <p:cNvPr id="1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1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2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2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2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2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2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2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2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2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2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2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grpSp>
      <p:sp>
        <p:nvSpPr>
          <p:cNvPr id="31" name="Freeform: Shape 30"/>
          <p:cNvSpPr>
            <a:spLocks noGrp="1" noRot="1" noChangeAspect="1" noMove="1" noResize="1" noEditPoints="1" noAdjustHandles="1" noChangeArrowheads="1" noChangeShapeType="1" noTextEdit="1"/>
          </p:cNvSpPr>
          <p:nvPr/>
        </p:nvSpPr>
        <p:spPr>
          <a:xfrm>
            <a:off x="0" y="0"/>
            <a:ext cx="9144000" cy="2075000"/>
          </a:xfrm>
          <a:custGeom>
            <a:avLst/>
            <a:gdLst>
              <a:gd name="connsiteX0" fmla="*/ 0 w 12192000"/>
              <a:gd name="connsiteY0" fmla="*/ 0 h 2075000"/>
              <a:gd name="connsiteX1" fmla="*/ 12192000 w 12192000"/>
              <a:gd name="connsiteY1" fmla="*/ 0 h 2075000"/>
              <a:gd name="connsiteX2" fmla="*/ 12192000 w 12192000"/>
              <a:gd name="connsiteY2" fmla="*/ 558112 h 2075000"/>
              <a:gd name="connsiteX3" fmla="*/ 12192000 w 12192000"/>
              <a:gd name="connsiteY3" fmla="*/ 750237 h 2075000"/>
              <a:gd name="connsiteX4" fmla="*/ 12192000 w 12192000"/>
              <a:gd name="connsiteY4" fmla="*/ 1726055 h 2075000"/>
              <a:gd name="connsiteX5" fmla="*/ 12113803 w 12192000"/>
              <a:gd name="connsiteY5" fmla="*/ 1734338 h 2075000"/>
              <a:gd name="connsiteX6" fmla="*/ 6753597 w 12192000"/>
              <a:gd name="connsiteY6" fmla="*/ 2057895 h 2075000"/>
              <a:gd name="connsiteX7" fmla="*/ 400746 w 12192000"/>
              <a:gd name="connsiteY7" fmla="*/ 1886552 h 2075000"/>
              <a:gd name="connsiteX8" fmla="*/ 0 w 12192000"/>
              <a:gd name="connsiteY8" fmla="*/ 1849576 h 2075000"/>
              <a:gd name="connsiteX9" fmla="*/ 0 w 12192000"/>
              <a:gd name="connsiteY9" fmla="*/ 750237 h 2075000"/>
              <a:gd name="connsiteX10" fmla="*/ 0 w 12192000"/>
              <a:gd name="connsiteY10" fmla="*/ 558112 h 20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075000">
                <a:moveTo>
                  <a:pt x="0" y="0"/>
                </a:moveTo>
                <a:lnTo>
                  <a:pt x="12192000" y="0"/>
                </a:lnTo>
                <a:lnTo>
                  <a:pt x="12192000" y="558112"/>
                </a:lnTo>
                <a:lnTo>
                  <a:pt x="12192000" y="750237"/>
                </a:lnTo>
                <a:lnTo>
                  <a:pt x="12192000" y="1726055"/>
                </a:lnTo>
                <a:lnTo>
                  <a:pt x="12113803" y="1734338"/>
                </a:lnTo>
                <a:cubicBezTo>
                  <a:pt x="10139508" y="1932287"/>
                  <a:pt x="8237152" y="2025290"/>
                  <a:pt x="6753597" y="2057895"/>
                </a:cubicBezTo>
                <a:cubicBezTo>
                  <a:pt x="4940362" y="2097744"/>
                  <a:pt x="2657278" y="2078414"/>
                  <a:pt x="400746" y="1886552"/>
                </a:cubicBezTo>
                <a:lnTo>
                  <a:pt x="0" y="1849576"/>
                </a:lnTo>
                <a:lnTo>
                  <a:pt x="0" y="750237"/>
                </a:lnTo>
                <a:lnTo>
                  <a:pt x="0" y="558112"/>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5790" y="762608"/>
            <a:ext cx="7861139" cy="1003932"/>
          </a:xfrm>
        </p:spPr>
        <p:txBody>
          <a:bodyPr anchor="ctr">
            <a:normAutofit/>
          </a:bodyPr>
          <a:lstStyle/>
          <a:p>
            <a:pPr algn="l"/>
            <a:r>
              <a:rPr lang="en-US" sz="3100" dirty="0">
                <a:solidFill>
                  <a:schemeClr val="accent1"/>
                </a:solidFill>
              </a:rPr>
              <a:t>Data that we used for this  project:</a:t>
            </a:r>
            <a:endParaRPr lang="en-US" sz="3100" dirty="0">
              <a:solidFill>
                <a:schemeClr val="accent1"/>
              </a:solidFill>
            </a:endParaRPr>
          </a:p>
        </p:txBody>
      </p:sp>
      <p:sp>
        <p:nvSpPr>
          <p:cNvPr id="3" name="Content Placeholder 2"/>
          <p:cNvSpPr>
            <a:spLocks noGrp="1"/>
          </p:cNvSpPr>
          <p:nvPr>
            <p:ph idx="1"/>
          </p:nvPr>
        </p:nvSpPr>
        <p:spPr>
          <a:xfrm>
            <a:off x="605790" y="2635976"/>
            <a:ext cx="6170452" cy="3542776"/>
          </a:xfrm>
        </p:spPr>
        <p:txBody>
          <a:bodyPr>
            <a:normAutofit/>
          </a:bodyPr>
          <a:lstStyle/>
          <a:p>
            <a:r>
              <a:rPr lang="en-US" dirty="0"/>
              <a:t>One CSV fill about mass shooting in the US (from Kaggle)</a:t>
            </a:r>
            <a:endParaRPr lang="en-US" dirty="0"/>
          </a:p>
          <a:p>
            <a:r>
              <a:rPr lang="en-US" dirty="0"/>
              <a:t>One API dataset introducing the shooting cases happened in New York. </a:t>
            </a:r>
            <a:endParaRPr lang="en-US" dirty="0"/>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Grp="1" noRot="1" noChangeAspect="1" noMove="1" noResize="1" noEditPoints="1" noAdjustHandles="1" noChangeArrowheads="1" noChangeShapeType="1" noCrop="1"/>
          </p:cNvPicPr>
          <p:nvPr/>
        </p:nvPicPr>
        <p:blipFill>
          <a:blip r:embed="rId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fontScale="90000"/>
          </a:bodyPr>
          <a:lstStyle/>
          <a:p>
            <a:r>
              <a:rPr lang="en-US" dirty="0">
                <a:solidFill>
                  <a:srgbClr val="FFFFFF"/>
                </a:solidFill>
              </a:rPr>
              <a:t>Some of the python features we used to answer the questions (as requirments of final project checklist)</a:t>
            </a:r>
            <a:endParaRPr lang="en-US" dirty="0">
              <a:solidFill>
                <a:srgbClr val="FFFFFF"/>
              </a:solidFill>
            </a:endParaRPr>
          </a:p>
        </p:txBody>
      </p:sp>
      <p:sp>
        <p:nvSpPr>
          <p:cNvPr id="3" name="Content Placeholder 2"/>
          <p:cNvSpPr>
            <a:spLocks noGrp="1"/>
          </p:cNvSpPr>
          <p:nvPr>
            <p:ph idx="1"/>
          </p:nvPr>
        </p:nvSpPr>
        <p:spPr>
          <a:xfrm>
            <a:off x="4567930" y="801866"/>
            <a:ext cx="3979563" cy="5230634"/>
          </a:xfrm>
        </p:spPr>
        <p:txBody>
          <a:bodyPr anchor="ctr">
            <a:normAutofit fontScale="90000" lnSpcReduction="20000"/>
          </a:bodyPr>
          <a:lstStyle/>
          <a:p>
            <a:r>
              <a:rPr lang="en-US" sz="2100" dirty="0">
                <a:solidFill>
                  <a:srgbClr val="000000"/>
                </a:solidFill>
              </a:rPr>
              <a:t>data analytics workflow</a:t>
            </a:r>
            <a:endParaRPr lang="en-US" sz="2100" dirty="0">
              <a:solidFill>
                <a:srgbClr val="000000"/>
              </a:solidFill>
            </a:endParaRPr>
          </a:p>
          <a:p>
            <a:r>
              <a:rPr lang="en-US" sz="2100" dirty="0">
                <a:solidFill>
                  <a:srgbClr val="000000"/>
                </a:solidFill>
              </a:rPr>
              <a:t>grouping( For instance we groups state and number of victims fatalities)</a:t>
            </a:r>
            <a:endParaRPr lang="en-US" sz="2100" dirty="0">
              <a:solidFill>
                <a:srgbClr val="000000"/>
              </a:solidFill>
            </a:endParaRPr>
          </a:p>
          <a:p>
            <a:r>
              <a:rPr lang="en-US" sz="2100" dirty="0">
                <a:solidFill>
                  <a:srgbClr val="000000"/>
                </a:solidFill>
              </a:rPr>
              <a:t>Bar chart/line chart/histogram</a:t>
            </a:r>
            <a:endParaRPr lang="en-US" sz="2100" dirty="0">
              <a:solidFill>
                <a:srgbClr val="000000"/>
              </a:solidFill>
            </a:endParaRPr>
          </a:p>
          <a:p>
            <a:r>
              <a:rPr lang="en-US" sz="2100" dirty="0">
                <a:solidFill>
                  <a:srgbClr val="000000"/>
                </a:solidFill>
              </a:rPr>
              <a:t>EDA</a:t>
            </a:r>
            <a:endParaRPr lang="en-US" sz="2100" dirty="0">
              <a:solidFill>
                <a:srgbClr val="000000"/>
              </a:solidFill>
            </a:endParaRPr>
          </a:p>
          <a:p>
            <a:r>
              <a:rPr lang="en-US" sz="2100" dirty="0" err="1">
                <a:solidFill>
                  <a:srgbClr val="000000"/>
                </a:solidFill>
              </a:rPr>
              <a:t>Wordcloud</a:t>
            </a:r>
            <a:r>
              <a:rPr lang="en-US" sz="2100" dirty="0">
                <a:solidFill>
                  <a:srgbClr val="000000"/>
                </a:solidFill>
              </a:rPr>
              <a:t> </a:t>
            </a:r>
            <a:endParaRPr lang="en-US" sz="2100" dirty="0">
              <a:solidFill>
                <a:srgbClr val="000000"/>
              </a:solidFill>
            </a:endParaRPr>
          </a:p>
          <a:p>
            <a:r>
              <a:rPr lang="en-US" sz="2100">
                <a:solidFill>
                  <a:srgbClr val="000000"/>
                </a:solidFill>
              </a:rPr>
              <a:t>Basic </a:t>
            </a:r>
            <a:r>
              <a:rPr lang="en-US" sz="2100" dirty="0">
                <a:solidFill>
                  <a:srgbClr val="000000"/>
                </a:solidFill>
              </a:rPr>
              <a:t>pandas manipulation</a:t>
            </a:r>
            <a:endParaRPr lang="en-US" sz="2100" dirty="0">
              <a:solidFill>
                <a:srgbClr val="000000"/>
              </a:solidFill>
            </a:endParaRPr>
          </a:p>
          <a:p>
            <a:r>
              <a:rPr lang="en-US" sz="2100" dirty="0">
                <a:solidFill>
                  <a:srgbClr val="000000"/>
                </a:solidFill>
              </a:rPr>
              <a:t>transfer dataframe from wide to long</a:t>
            </a:r>
            <a:endParaRPr lang="en-US" sz="2100" dirty="0">
              <a:solidFill>
                <a:srgbClr val="000000"/>
              </a:solidFill>
            </a:endParaRPr>
          </a:p>
          <a:p>
            <a:r>
              <a:rPr lang="en-US" sz="2100" dirty="0">
                <a:solidFill>
                  <a:srgbClr val="000000"/>
                </a:solidFill>
              </a:rPr>
              <a:t>Statistical analysis</a:t>
            </a:r>
            <a:endParaRPr lang="en-US" sz="2100" dirty="0">
              <a:solidFill>
                <a:srgbClr val="000000"/>
              </a:solidFill>
            </a:endParaRPr>
          </a:p>
          <a:p>
            <a:r>
              <a:rPr lang="en-US" sz="2100" dirty="0">
                <a:solidFill>
                  <a:srgbClr val="000000"/>
                </a:solidFill>
              </a:rPr>
              <a:t>new skills used that not learned in class:1. creat slice in jupter notebook; 2. A new knid of chart to show the analaysis result.</a:t>
            </a:r>
            <a:endParaRPr lang="en-US" sz="2100" dirty="0">
              <a:solidFill>
                <a:srgbClr val="000000"/>
              </a:solidFill>
            </a:endParaRPr>
          </a:p>
          <a:p>
            <a:endParaRPr lang="en-US" sz="2100"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graphicFrame>
        <p:nvGraphicFramePr>
          <p:cNvPr id="5" name="Table 4"/>
          <p:cNvGraphicFramePr>
            <a:graphicFrameLocks noGrp="1"/>
          </p:cNvGraphicFramePr>
          <p:nvPr>
            <p:custDataLst>
              <p:tags r:id="rId1"/>
            </p:custDataLst>
          </p:nvPr>
        </p:nvGraphicFramePr>
        <p:xfrm>
          <a:off x="4047344" y="1738858"/>
          <a:ext cx="4901784" cy="3237876"/>
        </p:xfrm>
        <a:graphic>
          <a:graphicData uri="http://schemas.openxmlformats.org/drawingml/2006/table">
            <a:tbl>
              <a:tblPr firstRow="1" bandRow="1">
                <a:tableStyleId>{5C22544A-7EE6-4342-B048-85BDC9FD1C3A}</a:tableStyleId>
              </a:tblPr>
              <a:tblGrid>
                <a:gridCol w="3013023"/>
                <a:gridCol w="1888761"/>
              </a:tblGrid>
              <a:tr h="539646">
                <a:tc>
                  <a:txBody>
                    <a:bodyPr/>
                    <a:lstStyle/>
                    <a:p>
                      <a:r>
                        <a:rPr lang="en-US" sz="1400" b="0" dirty="0"/>
                        <a:t>Shooter average age </a:t>
                      </a:r>
                      <a:endParaRPr lang="en-US" sz="1400" b="0" dirty="0"/>
                    </a:p>
                  </a:txBody>
                  <a:tcPr/>
                </a:tc>
                <a:tc>
                  <a:txBody>
                    <a:bodyPr/>
                    <a:lstStyle/>
                    <a:p>
                      <a:r>
                        <a:rPr lang="en-US" dirty="0"/>
                        <a:t>31.6</a:t>
                      </a:r>
                      <a:endParaRPr lang="en-US" dirty="0"/>
                    </a:p>
                  </a:txBody>
                  <a:tcPr/>
                </a:tc>
              </a:tr>
              <a:tr h="539646">
                <a:tc>
                  <a:txBody>
                    <a:bodyPr/>
                    <a:lstStyle/>
                    <a:p>
                      <a:r>
                        <a:rPr lang="en-US" dirty="0"/>
                        <a:t>Shooter sex majority </a:t>
                      </a:r>
                      <a:endParaRPr lang="en-US" dirty="0"/>
                    </a:p>
                  </a:txBody>
                  <a:tcPr/>
                </a:tc>
                <a:tc>
                  <a:txBody>
                    <a:bodyPr/>
                    <a:lstStyle/>
                    <a:p>
                      <a:r>
                        <a:rPr lang="en-US" dirty="0"/>
                        <a:t>Male </a:t>
                      </a:r>
                      <a:endParaRPr lang="en-US" dirty="0"/>
                    </a:p>
                  </a:txBody>
                  <a:tcPr/>
                </a:tc>
              </a:tr>
              <a:tr h="539646">
                <a:tc>
                  <a:txBody>
                    <a:bodyPr/>
                    <a:lstStyle/>
                    <a:p>
                      <a:r>
                        <a:rPr lang="en-US" dirty="0"/>
                        <a:t>Shooter military experience </a:t>
                      </a:r>
                      <a:endParaRPr lang="en-US" dirty="0"/>
                    </a:p>
                  </a:txBody>
                  <a:tcPr/>
                </a:tc>
                <a:tc>
                  <a:txBody>
                    <a:bodyPr/>
                    <a:lstStyle/>
                    <a:p>
                      <a:r>
                        <a:rPr lang="en-US" dirty="0"/>
                        <a:t>YES for a majority </a:t>
                      </a:r>
                      <a:endParaRPr lang="en-US" dirty="0"/>
                    </a:p>
                  </a:txBody>
                  <a:tcPr/>
                </a:tc>
              </a:tr>
              <a:tr h="539646">
                <a:tc>
                  <a:txBody>
                    <a:bodyPr/>
                    <a:lstStyle/>
                    <a:p>
                      <a:r>
                        <a:rPr lang="en-US" dirty="0"/>
                        <a:t>Mental illness </a:t>
                      </a:r>
                      <a:endParaRPr lang="en-US" dirty="0"/>
                    </a:p>
                  </a:txBody>
                  <a:tcPr/>
                </a:tc>
                <a:tc>
                  <a:txBody>
                    <a:bodyPr/>
                    <a:lstStyle/>
                    <a:p>
                      <a:r>
                        <a:rPr lang="en-US" dirty="0"/>
                        <a:t>Almost as many yes as no </a:t>
                      </a:r>
                      <a:endParaRPr lang="en-US" dirty="0"/>
                    </a:p>
                  </a:txBody>
                  <a:tcPr/>
                </a:tc>
              </a:tr>
              <a:tr h="539646">
                <a:tc>
                  <a:txBody>
                    <a:bodyPr/>
                    <a:lstStyle/>
                    <a:p>
                      <a:r>
                        <a:rPr lang="en-US" dirty="0"/>
                        <a:t>Shooter most used gun </a:t>
                      </a:r>
                      <a:endParaRPr lang="en-US" dirty="0"/>
                    </a:p>
                  </a:txBody>
                  <a:tcPr/>
                </a:tc>
                <a:tc>
                  <a:txBody>
                    <a:bodyPr/>
                    <a:lstStyle/>
                    <a:p>
                      <a:r>
                        <a:rPr lang="en-US" dirty="0"/>
                        <a:t>Handgun</a:t>
                      </a:r>
                      <a:endParaRPr lang="en-US" dirty="0"/>
                    </a:p>
                  </a:txBody>
                  <a:tcPr/>
                </a:tc>
              </a:tr>
              <a:tr h="539646">
                <a:tc>
                  <a:txBody>
                    <a:bodyPr/>
                    <a:lstStyle/>
                    <a:p>
                      <a:r>
                        <a:rPr lang="en-US" dirty="0"/>
                        <a:t>Shooter race</a:t>
                      </a:r>
                      <a:endParaRPr lang="en-US" dirty="0"/>
                    </a:p>
                  </a:txBody>
                  <a:tcPr/>
                </a:tc>
                <a:tc>
                  <a:txBody>
                    <a:bodyPr/>
                    <a:lstStyle/>
                    <a:p>
                      <a:r>
                        <a:rPr lang="en-US" sz="1350" b="0" i="0" kern="1200" dirty="0">
                          <a:solidFill>
                            <a:schemeClr val="dk1"/>
                          </a:solidFill>
                          <a:effectLst/>
                          <a:latin typeface="+mn-lt"/>
                          <a:ea typeface="+mn-ea"/>
                          <a:cs typeface="+mn-cs"/>
                        </a:rPr>
                        <a:t>White </a:t>
                      </a:r>
                      <a:r>
                        <a:rPr lang="en-US" sz="1350" b="0" i="0" kern="1200" dirty="0" err="1">
                          <a:solidFill>
                            <a:schemeClr val="dk1"/>
                          </a:solidFill>
                          <a:effectLst/>
                          <a:latin typeface="+mn-lt"/>
                          <a:ea typeface="+mn-ea"/>
                          <a:cs typeface="+mn-cs"/>
                        </a:rPr>
                        <a:t>american</a:t>
                      </a:r>
                      <a:r>
                        <a:rPr lang="en-US" sz="1350" b="0" i="0" kern="1200" dirty="0">
                          <a:solidFill>
                            <a:schemeClr val="dk1"/>
                          </a:solidFill>
                          <a:effectLst/>
                          <a:latin typeface="+mn-lt"/>
                          <a:ea typeface="+mn-ea"/>
                          <a:cs typeface="+mn-cs"/>
                        </a:rPr>
                        <a:t> or European American</a:t>
                      </a:r>
                      <a:endParaRPr 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that we encountered </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custDataLst>
              <p:tags r:id="rId1"/>
            </p:custDataLst>
          </p:nvPr>
        </p:nvGraphicFramePr>
        <p:xfrm>
          <a:off x="4365522" y="1482641"/>
          <a:ext cx="4154170" cy="5020310"/>
        </p:xfrm>
        <a:graphic>
          <a:graphicData uri="http://schemas.openxmlformats.org/drawingml/2006/table">
            <a:tbl>
              <a:tblPr firstRow="1" bandRow="1">
                <a:tableStyleId>{5C22544A-7EE6-4342-B048-85BDC9FD1C3A}</a:tableStyleId>
              </a:tblPr>
              <a:tblGrid>
                <a:gridCol w="2072640"/>
                <a:gridCol w="2081530"/>
              </a:tblGrid>
              <a:tr h="1597025">
                <a:tc>
                  <a:txBody>
                    <a:bodyPr/>
                    <a:lstStyle/>
                    <a:p>
                      <a:r>
                        <a:rPr lang="en-US" sz="1800" dirty="0"/>
                        <a:t>Issue </a:t>
                      </a:r>
                      <a:endParaRPr lang="en-US" sz="1800" dirty="0"/>
                    </a:p>
                  </a:txBody>
                  <a:tcPr/>
                </a:tc>
                <a:tc>
                  <a:txBody>
                    <a:bodyPr/>
                    <a:lstStyle/>
                    <a:p>
                      <a:r>
                        <a:rPr lang="en-US" sz="1800" dirty="0"/>
                        <a:t>Solution </a:t>
                      </a:r>
                      <a:endParaRPr lang="en-US" sz="1800" dirty="0"/>
                    </a:p>
                  </a:txBody>
                  <a:tcPr/>
                </a:tc>
              </a:tr>
              <a:tr h="1068705">
                <a:tc>
                  <a:txBody>
                    <a:bodyPr/>
                    <a:lstStyle/>
                    <a:p>
                      <a:r>
                        <a:rPr lang="en-US" sz="1400" dirty="0"/>
                        <a:t>Web scrapping: technical issues, not so many relevant data to scrapped </a:t>
                      </a:r>
                      <a:endParaRPr lang="en-US" sz="1400" dirty="0"/>
                    </a:p>
                  </a:txBody>
                  <a:tcPr/>
                </a:tc>
                <a:tc>
                  <a:txBody>
                    <a:bodyPr/>
                    <a:lstStyle/>
                    <a:p>
                      <a:r>
                        <a:rPr lang="en-US" dirty="0"/>
                        <a:t>Find an API </a:t>
                      </a:r>
                      <a:endParaRPr lang="en-US" dirty="0"/>
                    </a:p>
                  </a:txBody>
                  <a:tcPr/>
                </a:tc>
              </a:tr>
              <a:tr h="2011045">
                <a:tc>
                  <a:txBody>
                    <a:bodyPr/>
                    <a:lstStyle/>
                    <a:p>
                      <a:r>
                        <a:rPr lang="en-US" dirty="0"/>
                        <a:t>Issue with the shooter age column: unknown values, mix of integer and string </a:t>
                      </a:r>
                      <a:endParaRPr lang="en-US" dirty="0"/>
                    </a:p>
                    <a:p>
                      <a:endParaRPr lang="en-US" dirty="0"/>
                    </a:p>
                    <a:p>
                      <a:endParaRPr lang="en-US" dirty="0"/>
                    </a:p>
                    <a:p>
                      <a:r>
                        <a:rPr lang="en-US" dirty="0"/>
                        <a:t>Issue with how to draw bar chart or line chart with two cloumns data in a dataframe</a:t>
                      </a:r>
                      <a:endParaRPr lang="en-US" dirty="0"/>
                    </a:p>
                  </a:txBody>
                  <a:tcPr/>
                </a:tc>
                <a:tc>
                  <a:txBody>
                    <a:bodyPr/>
                    <a:lstStyle/>
                    <a:p>
                      <a:r>
                        <a:rPr lang="en-US" dirty="0"/>
                        <a:t>Convert unknown to Nan,  then create a code that will use only the valid  data when we analyze it.</a:t>
                      </a:r>
                      <a:endParaRPr lang="en-US" dirty="0"/>
                    </a:p>
                    <a:p>
                      <a:endParaRPr lang="en-US" dirty="0"/>
                    </a:p>
                    <a:p>
                      <a:r>
                        <a:rPr lang="en-US" dirty="0"/>
                        <a:t>By searching the solution online to get the result, and get many useful conclusions by the chart we get.</a:t>
                      </a:r>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2326" y="411480"/>
            <a:ext cx="8401050" cy="1106424"/>
          </a:xfrm>
        </p:spPr>
        <p:txBody>
          <a:bodyPr vert="horz" lIns="91440" tIns="45720" rIns="91440" bIns="45720" rtlCol="0" anchor="ctr">
            <a:normAutofit/>
          </a:bodyPr>
          <a:lstStyle/>
          <a:p>
            <a:pPr algn="l" defTabSz="914400">
              <a:lnSpc>
                <a:spcPct val="90000"/>
              </a:lnSpc>
            </a:pPr>
            <a:r>
              <a:rPr lang="en-US" sz="3100">
                <a:solidFill>
                  <a:schemeClr val="tx1"/>
                </a:solidFill>
              </a:rPr>
              <a:t>Conclusion </a:t>
            </a:r>
            <a:endParaRPr lang="en-US" sz="3100">
              <a:solidFill>
                <a:schemeClr val="tx1"/>
              </a:solidFill>
            </a:endParaRPr>
          </a:p>
        </p:txBody>
      </p:sp>
      <p:sp>
        <p:nvSpPr>
          <p:cNvPr id="17" name="Rectangle 16"/>
          <p:cNvSpPr>
            <a:spLocks noGrp="1" noRot="1" noChangeAspect="1" noMove="1" noResize="1" noEditPoints="1" noAdjustHandles="1" noChangeArrowheads="1" noChangeShapeType="1" noTextEdit="1"/>
          </p:cNvSpPr>
          <p:nvPr/>
        </p:nvSpPr>
        <p:spPr>
          <a:xfrm>
            <a:off x="0" y="587931"/>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picture containing object, antenna&#10;&#10;Description automatically generated"/>
          <p:cNvPicPr>
            <a:picLocks noGrp="1" noChangeAspect="1"/>
          </p:cNvPicPr>
          <p:nvPr>
            <p:ph idx="1"/>
          </p:nvPr>
        </p:nvPicPr>
        <p:blipFill rotWithShape="1">
          <a:blip r:embed="rId1"/>
          <a:srcRect l="2129" r="26957" b="2"/>
          <a:stretch>
            <a:fillRect/>
          </a:stretch>
        </p:blipFill>
        <p:spPr>
          <a:xfrm>
            <a:off x="192024" y="1721922"/>
            <a:ext cx="5320880" cy="4520559"/>
          </a:xfrm>
          <a:prstGeom prst="rect">
            <a:avLst/>
          </a:prstGeom>
        </p:spPr>
      </p:pic>
      <p:sp useBgFill="1">
        <p:nvSpPr>
          <p:cNvPr id="19" name="Rectangle 18"/>
          <p:cNvSpPr>
            <a:spLocks noGrp="1" noRot="1" noChangeAspect="1" noMove="1" noResize="1" noEditPoints="1" noAdjustHandles="1" noChangeArrowheads="1" noChangeShapeType="1" noTextEdit="1"/>
          </p:cNvSpPr>
          <p:nvPr/>
        </p:nvSpPr>
        <p:spPr>
          <a:xfrm>
            <a:off x="5657850" y="1721922"/>
            <a:ext cx="3163824"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p:cNvSpPr txBox="1"/>
          <p:nvPr/>
        </p:nvSpPr>
        <p:spPr>
          <a:xfrm>
            <a:off x="5954064" y="2020824"/>
            <a:ext cx="2591322" cy="3959352"/>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600"/>
              <a:t>-California is the state where there is the more shooting.</a:t>
            </a:r>
            <a:endParaRPr lang="en-US" sz="1600"/>
          </a:p>
          <a:p>
            <a:pPr indent="-228600" defTabSz="914400">
              <a:lnSpc>
                <a:spcPct val="90000"/>
              </a:lnSpc>
              <a:spcAft>
                <a:spcPts val="600"/>
              </a:spcAft>
              <a:buFont typeface="Arial" panose="020B0604020202020204" pitchFamily="34" charset="0"/>
              <a:buChar char="•"/>
            </a:pPr>
            <a:r>
              <a:rPr lang="en-US" sz="1600"/>
              <a:t>-Connecticut is the state where there is the more victims fatalities </a:t>
            </a:r>
            <a:endParaRPr lang="en-US" sz="1600"/>
          </a:p>
        </p:txBody>
      </p:sp>
    </p:spTree>
  </p:cSld>
  <p:clrMapOvr>
    <a:masterClrMapping/>
  </p:clrMapOvr>
</p:sld>
</file>

<file path=ppt/tags/tag1.xml><?xml version="1.0" encoding="utf-8"?>
<p:tagLst xmlns:p="http://schemas.openxmlformats.org/presentationml/2006/main">
  <p:tag name="KSO_WM_UNIT_TABLE_BEAUTIFY" val="smartTable{ddb55db5-160a-4009-b54d-6f442f6ee6c6}"/>
</p:tagLst>
</file>

<file path=ppt/tags/tag2.xml><?xml version="1.0" encoding="utf-8"?>
<p:tagLst xmlns:p="http://schemas.openxmlformats.org/presentationml/2006/main">
  <p:tag name="KSO_WM_UNIT_TABLE_BEAUTIFY" val="smartTable{f66a0c46-191e-4d4d-804b-be610351a341}"/>
</p:tagLst>
</file>

<file path=ppt/tags/tag3.xml><?xml version="1.0" encoding="utf-8"?>
<p:tagLst xmlns:p="http://schemas.openxmlformats.org/presentationml/2006/main">
  <p:tag name="KSO_WM_UNIT_TABLE_BEAUTIFY" val="smartTable{a67ee5ea-cd06-4f2f-b0b7-4624ab996759}"/>
</p:tagLst>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4284</Words>
  <Application>WPS 演示</Application>
  <PresentationFormat>On-screen Show (4:3)</PresentationFormat>
  <Paragraphs>150</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Wingdings</vt:lpstr>
      <vt:lpstr>Calibri</vt:lpstr>
      <vt:lpstr>Calibri Light</vt:lpstr>
      <vt:lpstr>Rockwell</vt:lpstr>
      <vt:lpstr>微软雅黑</vt:lpstr>
      <vt:lpstr>Arial Unicode MS</vt:lpstr>
      <vt:lpstr>Atlas</vt:lpstr>
      <vt:lpstr>Shotgun and be safe  in the US</vt:lpstr>
      <vt:lpstr>Situation </vt:lpstr>
      <vt:lpstr>Motivation to do this Project.</vt:lpstr>
      <vt:lpstr>Targeted audience and to who the results could be useful?</vt:lpstr>
      <vt:lpstr>Data that we used for this  project:</vt:lpstr>
      <vt:lpstr>Some of the python features we used to answer the questions </vt:lpstr>
      <vt:lpstr>Conclusion:</vt:lpstr>
      <vt:lpstr>Issues  that we encountered </vt:lpstr>
      <vt:lpstr>Conclusion </vt:lpstr>
      <vt:lpstr>Conclusion </vt:lpstr>
      <vt:lpstr>Conclusion from API data:</vt:lpstr>
      <vt:lpstr> From 9:00pm to 2:00am most shooting happened. so try to go back home before 11:00pm everyday. </vt:lpstr>
      <vt:lpstr> From 9:00pm to 2:00am most shooting happened. so try to go back home before 11:00pm everyday. </vt:lpstr>
      <vt:lpstr>MULTI DWELL - PUBLIC HOUS has the most frenquency of shooting happening, which is most dangerous, students should avoid to go  there, and CLOTHING BOUTIQUE is comparatively safe, which has the least shooting happened.</vt:lpstr>
      <vt:lpstr>Chanllenges that we meet in this project and what we can improve in future.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Shotgun and be safe  in the US</dc:title>
  <dc:creator>Sarah Bismuth</dc:creator>
  <cp:lastModifiedBy>Administrator</cp:lastModifiedBy>
  <cp:revision>3</cp:revision>
  <dcterms:created xsi:type="dcterms:W3CDTF">2019-12-16T20:47:00Z</dcterms:created>
  <dcterms:modified xsi:type="dcterms:W3CDTF">2019-12-16T08:44:18Z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2052-11.1.0.9209</vt:lpwstr>
  </property>
</Properties>
</file>