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127806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65942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8317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182120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24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338300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872667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42023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357494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95498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27309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197380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0583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335152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7070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C225732-F1E1-41B7-B843-F29A1287ACD7}" type="datetimeFigureOut">
              <a:rPr kumimoji="1" lang="ja-JP" altLang="en-US" smtClean="0"/>
              <a:t>2014/11/30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289805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225732-F1E1-41B7-B843-F29A1287ACD7}" type="datetimeFigureOut">
              <a:rPr kumimoji="1" lang="ja-JP" altLang="en-US" smtClean="0"/>
              <a:t>2014/11/30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A9CE46-7F11-426B-B13F-6E65FC0A1B97}" type="slidenum">
              <a:rPr kumimoji="1" lang="ja-JP" altLang="en-US" smtClean="0"/>
              <a:t>‹#›</a:t>
            </a:fld>
            <a:endParaRPr kumimoji="1" lang="ja-JP" altLang="en-US"/>
          </a:p>
        </p:txBody>
      </p:sp>
    </p:spTree>
    <p:extLst>
      <p:ext uri="{BB962C8B-B14F-4D97-AF65-F5344CB8AC3E}">
        <p14:creationId xmlns:p14="http://schemas.microsoft.com/office/powerpoint/2010/main" val="1185133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データウェアハウス</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MB</a:t>
            </a:r>
            <a:r>
              <a:rPr kumimoji="1" lang="ja-JP" altLang="en-US" dirty="0" smtClean="0"/>
              <a:t>推　やまだ</a:t>
            </a:r>
            <a:endParaRPr kumimoji="1" lang="ja-JP" altLang="en-US" dirty="0"/>
          </a:p>
        </p:txBody>
      </p:sp>
    </p:spTree>
    <p:extLst>
      <p:ext uri="{BB962C8B-B14F-4D97-AF65-F5344CB8AC3E}">
        <p14:creationId xmlns:p14="http://schemas.microsoft.com/office/powerpoint/2010/main" val="315588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17" y="363557"/>
            <a:ext cx="11526691" cy="6191480"/>
          </a:xfrm>
          <a:prstGeom prst="rect">
            <a:avLst/>
          </a:prstGeom>
        </p:spPr>
      </p:pic>
      <p:sp>
        <p:nvSpPr>
          <p:cNvPr id="5" name="正方形/長方形 4"/>
          <p:cNvSpPr/>
          <p:nvPr/>
        </p:nvSpPr>
        <p:spPr>
          <a:xfrm>
            <a:off x="269709" y="434091"/>
            <a:ext cx="6417529" cy="304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494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4893647"/>
          </a:xfrm>
          <a:prstGeom prst="rect">
            <a:avLst/>
          </a:prstGeom>
          <a:noFill/>
        </p:spPr>
        <p:txBody>
          <a:bodyPr wrap="square" rtlCol="0">
            <a:spAutoFit/>
          </a:bodyPr>
          <a:lstStyle/>
          <a:p>
            <a:r>
              <a:rPr lang="ja-JP" altLang="en-US" sz="2400" dirty="0" smtClean="0"/>
              <a:t>３．消さない・更新しない</a:t>
            </a:r>
            <a:endParaRPr lang="en-US" altLang="ja-JP" sz="2400" dirty="0" smtClean="0"/>
          </a:p>
          <a:p>
            <a:pPr lvl="1"/>
            <a:r>
              <a:rPr lang="ja-JP" altLang="en-US" sz="2400" dirty="0"/>
              <a:t>基幹系システム</a:t>
            </a:r>
            <a:r>
              <a:rPr lang="ja-JP" altLang="en-US" sz="2400" dirty="0" smtClean="0"/>
              <a:t>は不要</a:t>
            </a:r>
            <a:r>
              <a:rPr lang="ja-JP" altLang="en-US" sz="2400" dirty="0"/>
              <a:t>になった古いデータはいつまでも保有しないのが普通です</a:t>
            </a:r>
            <a:r>
              <a:rPr lang="ja-JP" altLang="en-US" sz="2400" dirty="0" smtClean="0"/>
              <a:t>。例えばお客さまの住所が変わった時、基幹系システムでは古い住所を新しい住所に書き換えます。</a:t>
            </a:r>
            <a:endParaRPr lang="ja-JP" altLang="en-US" sz="2400" dirty="0"/>
          </a:p>
          <a:p>
            <a:pPr lvl="1"/>
            <a:r>
              <a:rPr lang="ja-JP" altLang="en-US" sz="2400" dirty="0" smtClean="0"/>
              <a:t>しかし</a:t>
            </a:r>
            <a:r>
              <a:rPr lang="ja-JP" altLang="en-US" sz="2400" dirty="0"/>
              <a:t>各種分析を行う時には、そのような履歴が大切な意味を持つこともあります。データウェアハウスではデータの更新や消去はしないよう設計します</a:t>
            </a:r>
            <a:r>
              <a:rPr lang="ja-JP" altLang="en-US" sz="2400" dirty="0" smtClean="0"/>
              <a:t>。間違った</a:t>
            </a:r>
            <a:r>
              <a:rPr lang="ja-JP" altLang="en-US" sz="2400" dirty="0"/>
              <a:t>売上データを取り消す時は、間違ったデータを消去するのではなくて「間違った売上データを取り消す」意味を持ったデータを追加するようにして、取消があったという事実を失わないようにするのが原則です。</a:t>
            </a:r>
          </a:p>
          <a:p>
            <a:endParaRPr lang="en-US" altLang="ja-JP" sz="2400" dirty="0" smtClean="0"/>
          </a:p>
        </p:txBody>
      </p:sp>
    </p:spTree>
    <p:extLst>
      <p:ext uri="{BB962C8B-B14F-4D97-AF65-F5344CB8AC3E}">
        <p14:creationId xmlns:p14="http://schemas.microsoft.com/office/powerpoint/2010/main" val="167817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2677656"/>
          </a:xfrm>
          <a:prstGeom prst="rect">
            <a:avLst/>
          </a:prstGeom>
          <a:noFill/>
        </p:spPr>
        <p:txBody>
          <a:bodyPr wrap="square" rtlCol="0">
            <a:spAutoFit/>
          </a:bodyPr>
          <a:lstStyle/>
          <a:p>
            <a:r>
              <a:rPr lang="ja-JP" altLang="en-US" sz="2400" dirty="0"/>
              <a:t>４</a:t>
            </a:r>
            <a:r>
              <a:rPr lang="ja-JP" altLang="en-US" sz="2400" dirty="0" smtClean="0"/>
              <a:t>．時系列を持つ</a:t>
            </a:r>
            <a:endParaRPr lang="en-US" altLang="ja-JP" sz="2400" dirty="0" smtClean="0"/>
          </a:p>
          <a:p>
            <a:pPr lvl="1"/>
            <a:r>
              <a:rPr lang="ja-JP" altLang="en-US" sz="2400" dirty="0"/>
              <a:t>企業の業務システムは、期次、月次、週次、日次というようにデータを算出するサイクルが決まっているものも多くあります。データウェアハウスはこれらのデータを格納しますが、新しいデータが入ってきた後、古いデータを消さずに過去のデータとして蓄積していきます</a:t>
            </a:r>
            <a:r>
              <a:rPr lang="ja-JP" altLang="en-US" sz="2400" dirty="0" smtClean="0"/>
              <a:t>。</a:t>
            </a:r>
            <a:endParaRPr lang="ja-JP" altLang="en-US" sz="2400" dirty="0"/>
          </a:p>
          <a:p>
            <a:endParaRPr lang="en-US" altLang="ja-JP" sz="2400" dirty="0" smtClean="0"/>
          </a:p>
        </p:txBody>
      </p:sp>
    </p:spTree>
    <p:extLst>
      <p:ext uri="{BB962C8B-B14F-4D97-AF65-F5344CB8AC3E}">
        <p14:creationId xmlns:p14="http://schemas.microsoft.com/office/powerpoint/2010/main" val="392800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4524315"/>
          </a:xfrm>
          <a:prstGeom prst="rect">
            <a:avLst/>
          </a:prstGeom>
          <a:noFill/>
        </p:spPr>
        <p:txBody>
          <a:bodyPr wrap="square" rtlCol="0">
            <a:spAutoFit/>
          </a:bodyPr>
          <a:lstStyle/>
          <a:p>
            <a:r>
              <a:rPr lang="ja-JP" altLang="en-US" sz="2400" dirty="0" smtClean="0"/>
              <a:t>５．明細データを持つ</a:t>
            </a:r>
            <a:endParaRPr lang="en-US" altLang="ja-JP" sz="2400" dirty="0" smtClean="0"/>
          </a:p>
          <a:p>
            <a:pPr lvl="1"/>
            <a:r>
              <a:rPr lang="ja-JP" altLang="en-US" sz="2400" dirty="0"/>
              <a:t>明細データとは、企業あるいはその業務システムで発生するアトミック（原子）レベルのデータのことです。素データともいいます。小売業の例でいうと、レジのスキャナで読み取ったバーコードひとつひとつの内容が </a:t>
            </a:r>
            <a:r>
              <a:rPr lang="en-US" altLang="ja-JP" sz="2400" dirty="0"/>
              <a:t>1</a:t>
            </a:r>
            <a:r>
              <a:rPr lang="ja-JP" altLang="en-US" sz="2400" dirty="0"/>
              <a:t>件ずつのデータになっているものが、買上明細データです。銀行の場合ですと、給与振り込みとか残高照会、 </a:t>
            </a:r>
            <a:r>
              <a:rPr lang="en-US" altLang="ja-JP" sz="2400" dirty="0"/>
              <a:t>ATM </a:t>
            </a:r>
            <a:r>
              <a:rPr lang="ja-JP" altLang="en-US" sz="2400" dirty="0" err="1"/>
              <a:t>での</a:t>
            </a:r>
            <a:r>
              <a:rPr lang="ja-JP" altLang="en-US" sz="2400" dirty="0"/>
              <a:t>現金引き出し、電気代の自動引き落としなどの動きのすべてを記録したものを、取引明細データといいます</a:t>
            </a:r>
            <a:r>
              <a:rPr lang="ja-JP" altLang="en-US" sz="2400" dirty="0" smtClean="0"/>
              <a:t>。</a:t>
            </a:r>
            <a:endParaRPr lang="ja-JP" altLang="en-US" sz="2400" dirty="0"/>
          </a:p>
          <a:p>
            <a:pPr lvl="1"/>
            <a:r>
              <a:rPr lang="ja-JP" altLang="en-US" sz="2400" dirty="0"/>
              <a:t>データウェアハウスは、今まで見捨てていた明細データを時系列で蓄積して、そこから情報を引き出せるようにします</a:t>
            </a:r>
            <a:r>
              <a:rPr lang="ja-JP" altLang="en-US" sz="2400" dirty="0" smtClean="0"/>
              <a:t>。</a:t>
            </a:r>
            <a:endParaRPr lang="en-US" altLang="ja-JP" sz="2400" dirty="0" smtClean="0"/>
          </a:p>
        </p:txBody>
      </p:sp>
    </p:spTree>
    <p:extLst>
      <p:ext uri="{BB962C8B-B14F-4D97-AF65-F5344CB8AC3E}">
        <p14:creationId xmlns:p14="http://schemas.microsoft.com/office/powerpoint/2010/main" val="293320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4524315"/>
          </a:xfrm>
          <a:prstGeom prst="rect">
            <a:avLst/>
          </a:prstGeom>
          <a:noFill/>
        </p:spPr>
        <p:txBody>
          <a:bodyPr wrap="square" rtlCol="0">
            <a:spAutoFit/>
          </a:bodyPr>
          <a:lstStyle/>
          <a:p>
            <a:r>
              <a:rPr lang="ja-JP" altLang="en-US" sz="2400" dirty="0" smtClean="0"/>
              <a:t>５．明細データを持つ</a:t>
            </a:r>
            <a:endParaRPr lang="en-US" altLang="ja-JP" sz="2400" dirty="0" smtClean="0"/>
          </a:p>
          <a:p>
            <a:pPr lvl="1"/>
            <a:r>
              <a:rPr lang="ja-JP" altLang="en-US" sz="2400" dirty="0"/>
              <a:t>明細データとは、企業あるいはその業務システムで発生するアトミック（原子）レベルのデータのことです。素データともいいます。小売業の例でいうと、レジのスキャナで読み取ったバーコードひとつひとつの内容が </a:t>
            </a:r>
            <a:r>
              <a:rPr lang="en-US" altLang="ja-JP" sz="2400" dirty="0"/>
              <a:t>1</a:t>
            </a:r>
            <a:r>
              <a:rPr lang="ja-JP" altLang="en-US" sz="2400" dirty="0"/>
              <a:t>件ずつのデータになっているものが、買上明細データです。銀行の場合ですと、給与振り込みとか残高照会、 </a:t>
            </a:r>
            <a:r>
              <a:rPr lang="en-US" altLang="ja-JP" sz="2400" dirty="0"/>
              <a:t>ATM </a:t>
            </a:r>
            <a:r>
              <a:rPr lang="ja-JP" altLang="en-US" sz="2400" dirty="0" err="1"/>
              <a:t>での</a:t>
            </a:r>
            <a:r>
              <a:rPr lang="ja-JP" altLang="en-US" sz="2400" dirty="0"/>
              <a:t>現金引き出し、電気代の自動引き落としなどの動きのすべてを記録したものを、取引明細データといいます</a:t>
            </a:r>
            <a:r>
              <a:rPr lang="ja-JP" altLang="en-US" sz="2400" dirty="0" smtClean="0"/>
              <a:t>。</a:t>
            </a:r>
            <a:endParaRPr lang="ja-JP" altLang="en-US" sz="2400" dirty="0"/>
          </a:p>
          <a:p>
            <a:pPr lvl="1"/>
            <a:r>
              <a:rPr lang="ja-JP" altLang="en-US" sz="2400" dirty="0"/>
              <a:t>データウェアハウスは、今まで見捨てていた明細データを時系列で蓄積して、そこから情報を引き出せるようにします</a:t>
            </a:r>
            <a:r>
              <a:rPr lang="ja-JP" altLang="en-US" sz="2400" dirty="0" smtClean="0"/>
              <a:t>。</a:t>
            </a:r>
            <a:endParaRPr lang="en-US" altLang="ja-JP" sz="2400" dirty="0" smtClean="0"/>
          </a:p>
        </p:txBody>
      </p:sp>
    </p:spTree>
    <p:extLst>
      <p:ext uri="{BB962C8B-B14F-4D97-AF65-F5344CB8AC3E}">
        <p14:creationId xmlns:p14="http://schemas.microsoft.com/office/powerpoint/2010/main" val="379353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4893647"/>
          </a:xfrm>
          <a:prstGeom prst="rect">
            <a:avLst/>
          </a:prstGeom>
          <a:noFill/>
        </p:spPr>
        <p:txBody>
          <a:bodyPr wrap="square" rtlCol="0">
            <a:spAutoFit/>
          </a:bodyPr>
          <a:lstStyle/>
          <a:p>
            <a:r>
              <a:rPr lang="ja-JP" altLang="en-US" sz="2400" dirty="0" smtClean="0"/>
              <a:t>５．明細データを持つ</a:t>
            </a:r>
            <a:endParaRPr lang="en-US" altLang="ja-JP" sz="2400" dirty="0" smtClean="0"/>
          </a:p>
          <a:p>
            <a:pPr lvl="1"/>
            <a:r>
              <a:rPr lang="ja-JP" altLang="en-US" sz="2400" dirty="0"/>
              <a:t>サマリーデータからは抜け落ちてしまう貴重な情報を、明細データは含んでいます。例えば、コンビニエンスストアの弁当の売れ行きを示すデータが、</a:t>
            </a:r>
            <a:r>
              <a:rPr lang="en-US" altLang="ja-JP" sz="2400" dirty="0"/>
              <a:t>1</a:t>
            </a:r>
            <a:r>
              <a:rPr lang="ja-JP" altLang="en-US" sz="2400" dirty="0"/>
              <a:t>時間単位にサマリーされたデータだったらどうでしょうか</a:t>
            </a:r>
            <a:r>
              <a:rPr lang="ja-JP" altLang="en-US" sz="2400" dirty="0" smtClean="0"/>
              <a:t>。仮に </a:t>
            </a:r>
            <a:r>
              <a:rPr lang="en-US" altLang="ja-JP" sz="2400" dirty="0"/>
              <a:t>10</a:t>
            </a:r>
            <a:r>
              <a:rPr lang="ja-JP" altLang="en-US" sz="2400" dirty="0"/>
              <a:t>種類の弁当を仕入れていたとします。さてどれが最も人気があったでしょうか？もし、</a:t>
            </a:r>
            <a:r>
              <a:rPr lang="en-US" altLang="ja-JP" sz="2400" dirty="0"/>
              <a:t>1</a:t>
            </a:r>
            <a:r>
              <a:rPr lang="ja-JP" altLang="en-US" sz="2400" dirty="0"/>
              <a:t>時間単位のサマリーデータだったら、だいたいどの弁当も </a:t>
            </a:r>
            <a:r>
              <a:rPr lang="en-US" altLang="ja-JP" sz="2400" dirty="0"/>
              <a:t>13</a:t>
            </a:r>
            <a:r>
              <a:rPr lang="ja-JP" altLang="en-US" sz="2400" dirty="0"/>
              <a:t>時には売り切れていた、ということしかわからないでしょう。実際は、最も人気のある弁当はあっという間に、</a:t>
            </a:r>
            <a:r>
              <a:rPr lang="en-US" altLang="ja-JP" sz="2400" dirty="0"/>
              <a:t>12</a:t>
            </a:r>
            <a:r>
              <a:rPr lang="ja-JP" altLang="en-US" sz="2400" dirty="0"/>
              <a:t>時過ぎ早々に品切れになっていたかも知れませんね</a:t>
            </a:r>
            <a:r>
              <a:rPr lang="ja-JP" altLang="en-US" sz="2400" dirty="0" smtClean="0"/>
              <a:t>。短い間</a:t>
            </a:r>
            <a:r>
              <a:rPr lang="ja-JP" altLang="en-US" sz="2400" dirty="0"/>
              <a:t>にどんどん売れていく商品の様子をリアルに把握するためには、サマリーしていない明細データでないとだめなのです</a:t>
            </a:r>
            <a:endParaRPr lang="en-US" altLang="ja-JP" sz="2400" dirty="0" smtClean="0"/>
          </a:p>
        </p:txBody>
      </p:sp>
    </p:spTree>
    <p:extLst>
      <p:ext uri="{BB962C8B-B14F-4D97-AF65-F5344CB8AC3E}">
        <p14:creationId xmlns:p14="http://schemas.microsoft.com/office/powerpoint/2010/main" val="419860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07" y="126904"/>
            <a:ext cx="8877395" cy="6606831"/>
          </a:xfrm>
          <a:prstGeom prst="rect">
            <a:avLst/>
          </a:prstGeom>
        </p:spPr>
      </p:pic>
      <p:sp>
        <p:nvSpPr>
          <p:cNvPr id="5" name="正方形/長方形 4"/>
          <p:cNvSpPr/>
          <p:nvPr/>
        </p:nvSpPr>
        <p:spPr>
          <a:xfrm>
            <a:off x="335811" y="125620"/>
            <a:ext cx="6417529" cy="304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4613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70330" y="2825826"/>
            <a:ext cx="8692309" cy="1015663"/>
          </a:xfrm>
          <a:prstGeom prst="rect">
            <a:avLst/>
          </a:prstGeom>
          <a:noFill/>
        </p:spPr>
        <p:txBody>
          <a:bodyPr wrap="square" rtlCol="0">
            <a:spAutoFit/>
          </a:bodyPr>
          <a:lstStyle/>
          <a:p>
            <a:pPr algn="ctr"/>
            <a:r>
              <a:rPr lang="ja-JP" altLang="en-US" sz="6000" dirty="0"/>
              <a:t>何</a:t>
            </a:r>
            <a:r>
              <a:rPr lang="ja-JP" altLang="en-US" sz="6000" dirty="0" smtClean="0"/>
              <a:t>に</a:t>
            </a:r>
            <a:r>
              <a:rPr lang="ja-JP" altLang="en-US" sz="6000" dirty="0"/>
              <a:t>使</a:t>
            </a:r>
            <a:r>
              <a:rPr lang="ja-JP" altLang="en-US" sz="6000" dirty="0" smtClean="0"/>
              <a:t>うの？</a:t>
            </a:r>
            <a:endParaRPr kumimoji="1" lang="ja-JP" altLang="en-US" sz="6000" kern="1200" dirty="0">
              <a:solidFill>
                <a:schemeClr val="tx1"/>
              </a:solidFill>
            </a:endParaRPr>
          </a:p>
        </p:txBody>
      </p:sp>
    </p:spTree>
    <p:extLst>
      <p:ext uri="{BB962C8B-B14F-4D97-AF65-F5344CB8AC3E}">
        <p14:creationId xmlns:p14="http://schemas.microsoft.com/office/powerpoint/2010/main" val="204821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0"/>
            <a:ext cx="7959890" cy="6868248"/>
          </a:xfrm>
          <a:prstGeom prst="rect">
            <a:avLst/>
          </a:prstGeom>
        </p:spPr>
      </p:pic>
    </p:spTree>
    <p:extLst>
      <p:ext uri="{BB962C8B-B14F-4D97-AF65-F5344CB8AC3E}">
        <p14:creationId xmlns:p14="http://schemas.microsoft.com/office/powerpoint/2010/main" val="335946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4154984"/>
          </a:xfrm>
          <a:prstGeom prst="rect">
            <a:avLst/>
          </a:prstGeom>
          <a:noFill/>
        </p:spPr>
        <p:txBody>
          <a:bodyPr wrap="square" rtlCol="0">
            <a:spAutoFit/>
          </a:bodyPr>
          <a:lstStyle/>
          <a:p>
            <a:r>
              <a:rPr lang="ja-JP" altLang="en-US" sz="2400" dirty="0" smtClean="0"/>
              <a:t>・最適な座席在庫管理とプライシング</a:t>
            </a:r>
            <a:endParaRPr lang="en-US" altLang="ja-JP" sz="2400" dirty="0" smtClean="0"/>
          </a:p>
          <a:p>
            <a:r>
              <a:rPr lang="ja-JP" altLang="en-US" sz="2400" dirty="0"/>
              <a:t>　</a:t>
            </a:r>
            <a:r>
              <a:rPr lang="ja-JP" altLang="en-US" sz="2400" dirty="0" smtClean="0"/>
              <a:t>空席を値下げするタイミングの分析</a:t>
            </a:r>
            <a:endParaRPr lang="en-US" altLang="ja-JP" sz="2400" dirty="0" smtClean="0"/>
          </a:p>
          <a:p>
            <a:endParaRPr lang="en-US" altLang="ja-JP" sz="2400" dirty="0" smtClean="0"/>
          </a:p>
          <a:p>
            <a:r>
              <a:rPr lang="ja-JP" altLang="en-US" sz="2400" dirty="0" smtClean="0"/>
              <a:t>・オーバーブッキングのコントロール</a:t>
            </a:r>
            <a:endParaRPr lang="en-US" altLang="ja-JP" sz="2400" dirty="0" smtClean="0"/>
          </a:p>
          <a:p>
            <a:r>
              <a:rPr lang="ja-JP" altLang="en-US" sz="2400" dirty="0" smtClean="0"/>
              <a:t>　キャンセル率の分析、超過させる予約量への反映</a:t>
            </a:r>
            <a:endParaRPr lang="en-US" altLang="ja-JP" sz="2400" dirty="0" smtClean="0"/>
          </a:p>
          <a:p>
            <a:endParaRPr lang="en-US" altLang="ja-JP" sz="2400" dirty="0" smtClean="0"/>
          </a:p>
          <a:p>
            <a:r>
              <a:rPr lang="ja-JP" altLang="en-US" sz="2400" dirty="0" smtClean="0"/>
              <a:t>・高収益顧客の把握</a:t>
            </a:r>
            <a:endParaRPr lang="en-US" altLang="ja-JP" sz="2400" dirty="0" smtClean="0"/>
          </a:p>
          <a:p>
            <a:r>
              <a:rPr lang="ja-JP" altLang="en-US" sz="2400" dirty="0"/>
              <a:t>　</a:t>
            </a:r>
            <a:r>
              <a:rPr lang="ja-JP" altLang="en-US" sz="2400" dirty="0" smtClean="0"/>
              <a:t>客層と収益の関連の分析</a:t>
            </a:r>
            <a:endParaRPr lang="en-US" altLang="ja-JP" sz="2400" dirty="0" smtClean="0"/>
          </a:p>
          <a:p>
            <a:endParaRPr lang="en-US" altLang="ja-JP" sz="2400" dirty="0" smtClean="0"/>
          </a:p>
          <a:p>
            <a:r>
              <a:rPr lang="ja-JP" altLang="en-US" sz="2400" dirty="0" smtClean="0"/>
              <a:t>・出発地から最終目的地単位での路線別収益の把握</a:t>
            </a:r>
            <a:endParaRPr lang="en-US" altLang="ja-JP" sz="2400" dirty="0" smtClean="0"/>
          </a:p>
          <a:p>
            <a:r>
              <a:rPr lang="ja-JP" altLang="en-US" sz="2400" dirty="0" smtClean="0"/>
              <a:t>　他者便との連携、運航スケジュールの変更</a:t>
            </a:r>
            <a:endParaRPr lang="en-US" altLang="ja-JP" sz="2400" dirty="0" smtClean="0"/>
          </a:p>
        </p:txBody>
      </p:sp>
    </p:spTree>
    <p:extLst>
      <p:ext uri="{BB962C8B-B14F-4D97-AF65-F5344CB8AC3E}">
        <p14:creationId xmlns:p14="http://schemas.microsoft.com/office/powerpoint/2010/main" val="183506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70330" y="1415667"/>
            <a:ext cx="8692309" cy="1938992"/>
          </a:xfrm>
          <a:prstGeom prst="rect">
            <a:avLst/>
          </a:prstGeom>
          <a:noFill/>
        </p:spPr>
        <p:txBody>
          <a:bodyPr wrap="square" rtlCol="0">
            <a:spAutoFit/>
          </a:bodyPr>
          <a:lstStyle/>
          <a:p>
            <a:r>
              <a:rPr lang="ja-JP" altLang="en-US" sz="2400" b="1" dirty="0"/>
              <a:t>データウェアハウス</a:t>
            </a:r>
            <a:r>
              <a:rPr lang="ja-JP" altLang="en-US" sz="2400" dirty="0"/>
              <a:t>とは、直訳すれば「データの倉庫」である。利用者により定義範囲は異なるが、一般に時系列に整理された大量の統合業務データ、もしくはその管理システムを指す</a:t>
            </a:r>
            <a:r>
              <a:rPr lang="ja-JP" altLang="en-US" sz="2400" dirty="0" smtClean="0"/>
              <a:t>。</a:t>
            </a:r>
            <a:endParaRPr kumimoji="1" lang="en-US" altLang="ja-JP" sz="2400" kern="1200" dirty="0">
              <a:solidFill>
                <a:schemeClr val="tx1"/>
              </a:solidFill>
            </a:endParaRPr>
          </a:p>
          <a:p>
            <a:pPr algn="r"/>
            <a:r>
              <a:rPr lang="en-US" altLang="ja-JP" sz="2400" dirty="0" smtClean="0"/>
              <a:t>Wikipedia</a:t>
            </a:r>
            <a:endParaRPr kumimoji="1" lang="ja-JP" altLang="en-US" sz="2400" kern="1200" dirty="0">
              <a:solidFill>
                <a:schemeClr val="tx1"/>
              </a:solidFill>
            </a:endParaRPr>
          </a:p>
        </p:txBody>
      </p:sp>
    </p:spTree>
    <p:extLst>
      <p:ext uri="{BB962C8B-B14F-4D97-AF65-F5344CB8AC3E}">
        <p14:creationId xmlns:p14="http://schemas.microsoft.com/office/powerpoint/2010/main" val="39779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539828" y="1415667"/>
            <a:ext cx="9038310" cy="1938992"/>
          </a:xfrm>
          <a:prstGeom prst="rect">
            <a:avLst/>
          </a:prstGeom>
          <a:noFill/>
        </p:spPr>
        <p:txBody>
          <a:bodyPr wrap="square" rtlCol="0">
            <a:spAutoFit/>
          </a:bodyPr>
          <a:lstStyle/>
          <a:p>
            <a:r>
              <a:rPr lang="ja-JP" altLang="en-US" sz="2400" dirty="0" smtClean="0"/>
              <a:t>業務の全体を把握して、分析するためのもの。</a:t>
            </a:r>
            <a:endParaRPr lang="en-US" altLang="ja-JP" sz="2400" dirty="0" smtClean="0"/>
          </a:p>
          <a:p>
            <a:endParaRPr lang="en-US" altLang="ja-JP" sz="2400" dirty="0" smtClean="0"/>
          </a:p>
          <a:p>
            <a:r>
              <a:rPr lang="ja-JP" altLang="en-US" sz="2400" dirty="0" smtClean="0"/>
              <a:t>あくまでも分析するためのものなので通常の業務で使うのには向いていないため、データベースとは別に設けるものらしい</a:t>
            </a:r>
            <a:r>
              <a:rPr lang="ja-JP" altLang="en-US" sz="2400" dirty="0" smtClean="0"/>
              <a:t>。</a:t>
            </a:r>
            <a:endParaRPr lang="en-US" altLang="ja-JP" sz="2400" dirty="0" smtClean="0"/>
          </a:p>
          <a:p>
            <a:endParaRPr lang="en-US" altLang="ja-JP" sz="2400" dirty="0"/>
          </a:p>
        </p:txBody>
      </p:sp>
    </p:spTree>
    <p:extLst>
      <p:ext uri="{BB962C8B-B14F-4D97-AF65-F5344CB8AC3E}">
        <p14:creationId xmlns:p14="http://schemas.microsoft.com/office/powerpoint/2010/main" val="398676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70330" y="1415667"/>
            <a:ext cx="8692309" cy="3046988"/>
          </a:xfrm>
          <a:prstGeom prst="rect">
            <a:avLst/>
          </a:prstGeom>
          <a:noFill/>
        </p:spPr>
        <p:txBody>
          <a:bodyPr wrap="square" rtlCol="0">
            <a:spAutoFit/>
          </a:bodyPr>
          <a:lstStyle/>
          <a:p>
            <a:r>
              <a:rPr lang="ja-JP" altLang="en-US" sz="2400" dirty="0"/>
              <a:t>時系列に蓄積された大量の業務データの中から、各項目間の関連性を分析するシステム。単純な例をあげると、コンビニの売上データから「月曜日に雑誌を買う</a:t>
            </a:r>
            <a:r>
              <a:rPr lang="en-US" altLang="ja-JP" sz="2400" dirty="0"/>
              <a:t>30</a:t>
            </a:r>
            <a:r>
              <a:rPr lang="ja-JP" altLang="en-US" sz="2400" dirty="0"/>
              <a:t>代の男性は一緒にコーヒーを買うことが多い」「肉</a:t>
            </a:r>
            <a:r>
              <a:rPr lang="ja-JP" altLang="en-US" sz="2400" dirty="0" err="1"/>
              <a:t>まんは</a:t>
            </a:r>
            <a:r>
              <a:rPr lang="ja-JP" altLang="en-US" sz="2400" dirty="0"/>
              <a:t>雨の日に最もよく売れる」など、従来の単純な集計では明らかにならなかった各要素間の関連を洗い出してくれるのがデータウェアハウスシステムである</a:t>
            </a:r>
            <a:r>
              <a:rPr lang="ja-JP" altLang="en-US" sz="2400" dirty="0" smtClean="0"/>
              <a:t>。</a:t>
            </a:r>
            <a:endParaRPr lang="en-US" altLang="ja-JP" sz="2400" dirty="0" smtClean="0"/>
          </a:p>
          <a:p>
            <a:pPr algn="r"/>
            <a:r>
              <a:rPr lang="en-US" altLang="ja-JP" sz="2400" dirty="0" smtClean="0"/>
              <a:t>IT</a:t>
            </a:r>
            <a:r>
              <a:rPr lang="ja-JP" altLang="en-US" sz="2400" dirty="0" smtClean="0"/>
              <a:t>用語辞典</a:t>
            </a:r>
            <a:endParaRPr kumimoji="1" lang="ja-JP" altLang="en-US" sz="2400" kern="1200" dirty="0">
              <a:solidFill>
                <a:schemeClr val="tx1"/>
              </a:solidFill>
            </a:endParaRPr>
          </a:p>
        </p:txBody>
      </p:sp>
    </p:spTree>
    <p:extLst>
      <p:ext uri="{BB962C8B-B14F-4D97-AF65-F5344CB8AC3E}">
        <p14:creationId xmlns:p14="http://schemas.microsoft.com/office/powerpoint/2010/main" val="138649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70330" y="2825826"/>
            <a:ext cx="8692309" cy="1015663"/>
          </a:xfrm>
          <a:prstGeom prst="rect">
            <a:avLst/>
          </a:prstGeom>
          <a:noFill/>
        </p:spPr>
        <p:txBody>
          <a:bodyPr wrap="square" rtlCol="0">
            <a:spAutoFit/>
          </a:bodyPr>
          <a:lstStyle/>
          <a:p>
            <a:pPr algn="ctr"/>
            <a:r>
              <a:rPr kumimoji="1" lang="ja-JP" altLang="en-US" sz="6000" kern="1200" dirty="0" smtClean="0">
                <a:solidFill>
                  <a:schemeClr val="tx1"/>
                </a:solidFill>
              </a:rPr>
              <a:t>なんか</a:t>
            </a:r>
            <a:r>
              <a:rPr kumimoji="1" lang="ja-JP" altLang="en-US" sz="6000" kern="1200" dirty="0" err="1" smtClean="0">
                <a:solidFill>
                  <a:schemeClr val="tx1"/>
                </a:solidFill>
              </a:rPr>
              <a:t>違く</a:t>
            </a:r>
            <a:r>
              <a:rPr kumimoji="1" lang="ja-JP" altLang="en-US" sz="6000" kern="1200" dirty="0" smtClean="0">
                <a:solidFill>
                  <a:schemeClr val="tx1"/>
                </a:solidFill>
              </a:rPr>
              <a:t>ない？</a:t>
            </a:r>
            <a:endParaRPr kumimoji="1" lang="ja-JP" altLang="en-US" sz="6000" kern="1200" dirty="0">
              <a:solidFill>
                <a:schemeClr val="tx1"/>
              </a:solidFill>
            </a:endParaRPr>
          </a:p>
        </p:txBody>
      </p:sp>
    </p:spTree>
    <p:extLst>
      <p:ext uri="{BB962C8B-B14F-4D97-AF65-F5344CB8AC3E}">
        <p14:creationId xmlns:p14="http://schemas.microsoft.com/office/powerpoint/2010/main" val="108669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70330" y="2825826"/>
            <a:ext cx="8692309" cy="1015663"/>
          </a:xfrm>
          <a:prstGeom prst="rect">
            <a:avLst/>
          </a:prstGeom>
          <a:noFill/>
        </p:spPr>
        <p:txBody>
          <a:bodyPr wrap="square" rtlCol="0">
            <a:spAutoFit/>
          </a:bodyPr>
          <a:lstStyle/>
          <a:p>
            <a:pPr algn="ctr"/>
            <a:r>
              <a:rPr lang="ja-JP" altLang="en-US" sz="6000" dirty="0"/>
              <a:t>定義</a:t>
            </a:r>
            <a:r>
              <a:rPr lang="ja-JP" altLang="en-US" sz="6000" dirty="0" smtClean="0"/>
              <a:t>があるらし</a:t>
            </a:r>
            <a:r>
              <a:rPr lang="ja-JP" altLang="en-US" sz="6000" dirty="0"/>
              <a:t>い</a:t>
            </a:r>
            <a:endParaRPr kumimoji="1" lang="ja-JP" altLang="en-US" sz="6000" kern="1200" dirty="0">
              <a:solidFill>
                <a:schemeClr val="tx1"/>
              </a:solidFill>
            </a:endParaRPr>
          </a:p>
        </p:txBody>
      </p:sp>
    </p:spTree>
    <p:extLst>
      <p:ext uri="{BB962C8B-B14F-4D97-AF65-F5344CB8AC3E}">
        <p14:creationId xmlns:p14="http://schemas.microsoft.com/office/powerpoint/2010/main" val="416466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2308324"/>
          </a:xfrm>
          <a:prstGeom prst="rect">
            <a:avLst/>
          </a:prstGeom>
          <a:noFill/>
        </p:spPr>
        <p:txBody>
          <a:bodyPr wrap="square" rtlCol="0">
            <a:spAutoFit/>
          </a:bodyPr>
          <a:lstStyle/>
          <a:p>
            <a:r>
              <a:rPr lang="ja-JP" altLang="en-US" sz="2400" dirty="0" smtClean="0"/>
              <a:t>１．サブジェクト指向</a:t>
            </a:r>
            <a:endParaRPr lang="en-US" altLang="ja-JP" sz="2400" dirty="0" smtClean="0"/>
          </a:p>
          <a:p>
            <a:r>
              <a:rPr lang="ja-JP" altLang="en-US" sz="2400" dirty="0" smtClean="0"/>
              <a:t>２．統合すること</a:t>
            </a:r>
            <a:endParaRPr lang="en-US" altLang="ja-JP" sz="2400" dirty="0" smtClean="0"/>
          </a:p>
          <a:p>
            <a:r>
              <a:rPr lang="ja-JP" altLang="en-US" sz="2400" dirty="0" smtClean="0"/>
              <a:t>３．消さない・更新しない</a:t>
            </a:r>
            <a:endParaRPr lang="en-US" altLang="ja-JP" sz="2400" dirty="0" smtClean="0"/>
          </a:p>
          <a:p>
            <a:r>
              <a:rPr lang="ja-JP" altLang="en-US" sz="2400" dirty="0" smtClean="0"/>
              <a:t>４．時系列を持つ</a:t>
            </a:r>
            <a:endParaRPr lang="en-US" altLang="ja-JP" sz="2400" dirty="0" smtClean="0"/>
          </a:p>
          <a:p>
            <a:r>
              <a:rPr lang="ja-JP" altLang="en-US" sz="2400" dirty="0" smtClean="0"/>
              <a:t>５．明細データを持つ</a:t>
            </a:r>
            <a:endParaRPr lang="en-US" altLang="ja-JP" sz="2400" dirty="0" smtClean="0"/>
          </a:p>
          <a:p>
            <a:pPr algn="r"/>
            <a:r>
              <a:rPr lang="en-US" altLang="ja-JP" sz="2400" dirty="0" smtClean="0"/>
              <a:t>by </a:t>
            </a:r>
            <a:r>
              <a:rPr lang="ja-JP" altLang="en-US" sz="2400" dirty="0" smtClean="0"/>
              <a:t>ビル・ルイモン</a:t>
            </a:r>
            <a:endParaRPr lang="en-US" altLang="ja-JP" sz="2400" dirty="0" smtClean="0"/>
          </a:p>
        </p:txBody>
      </p:sp>
    </p:spTree>
    <p:extLst>
      <p:ext uri="{BB962C8B-B14F-4D97-AF65-F5344CB8AC3E}">
        <p14:creationId xmlns:p14="http://schemas.microsoft.com/office/powerpoint/2010/main" val="107298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3046988"/>
          </a:xfrm>
          <a:prstGeom prst="rect">
            <a:avLst/>
          </a:prstGeom>
          <a:noFill/>
        </p:spPr>
        <p:txBody>
          <a:bodyPr wrap="square" rtlCol="0">
            <a:spAutoFit/>
          </a:bodyPr>
          <a:lstStyle/>
          <a:p>
            <a:r>
              <a:rPr lang="ja-JP" altLang="en-US" sz="2400" dirty="0" smtClean="0"/>
              <a:t>１．サブジェクト指向</a:t>
            </a:r>
            <a:endParaRPr lang="en-US" altLang="ja-JP" sz="2400" dirty="0" smtClean="0"/>
          </a:p>
          <a:p>
            <a:pPr lvl="1"/>
            <a:endParaRPr lang="en-US" altLang="ja-JP" sz="2400" dirty="0" smtClean="0"/>
          </a:p>
          <a:p>
            <a:pPr lvl="1"/>
            <a:r>
              <a:rPr lang="ja-JP" altLang="en-US" sz="2400" dirty="0"/>
              <a:t>　データをサブジェクト（主題）ごとに分解、整理して格納します。目的別に格納しないのがポイントです。これはちょうど図書館での資料整理の方法に似ています。図書館では本をその内容によって分類していますね。海外出張前の情報収集用とか卒業論文の資料集め向け、というような利用目的別には整理していないのと同じイメージです。</a:t>
            </a:r>
            <a:endParaRPr lang="en-US" altLang="ja-JP" sz="2400" dirty="0" smtClean="0"/>
          </a:p>
        </p:txBody>
      </p:sp>
    </p:spTree>
    <p:extLst>
      <p:ext uri="{BB962C8B-B14F-4D97-AF65-F5344CB8AC3E}">
        <p14:creationId xmlns:p14="http://schemas.microsoft.com/office/powerpoint/2010/main" val="316215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8667"/>
            <a:ext cx="8723898" cy="6542924"/>
          </a:xfrm>
          <a:prstGeom prst="rect">
            <a:avLst/>
          </a:prstGeom>
        </p:spPr>
      </p:pic>
      <p:sp>
        <p:nvSpPr>
          <p:cNvPr id="5" name="正方形/長方形 4"/>
          <p:cNvSpPr/>
          <p:nvPr/>
        </p:nvSpPr>
        <p:spPr>
          <a:xfrm>
            <a:off x="677333" y="158667"/>
            <a:ext cx="6417529" cy="304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66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340"/>
          </a:xfrm>
        </p:spPr>
        <p:txBody>
          <a:bodyPr/>
          <a:lstStyle/>
          <a:p>
            <a:r>
              <a:rPr kumimoji="1" lang="ja-JP" altLang="en-US" dirty="0" smtClean="0"/>
              <a:t>データウェアハウスとは</a:t>
            </a:r>
            <a:endParaRPr kumimoji="1" lang="ja-JP" altLang="en-US" dirty="0"/>
          </a:p>
        </p:txBody>
      </p:sp>
      <p:sp>
        <p:nvSpPr>
          <p:cNvPr id="3" name="テキスト ボックス 2"/>
          <p:cNvSpPr txBox="1"/>
          <p:nvPr/>
        </p:nvSpPr>
        <p:spPr>
          <a:xfrm>
            <a:off x="885828" y="1415667"/>
            <a:ext cx="8692309" cy="4524315"/>
          </a:xfrm>
          <a:prstGeom prst="rect">
            <a:avLst/>
          </a:prstGeom>
          <a:noFill/>
        </p:spPr>
        <p:txBody>
          <a:bodyPr wrap="square" rtlCol="0">
            <a:spAutoFit/>
          </a:bodyPr>
          <a:lstStyle/>
          <a:p>
            <a:r>
              <a:rPr lang="ja-JP" altLang="en-US" sz="2400" dirty="0"/>
              <a:t>２</a:t>
            </a:r>
            <a:r>
              <a:rPr lang="ja-JP" altLang="en-US" sz="2400" dirty="0" smtClean="0"/>
              <a:t>．統合すること</a:t>
            </a:r>
            <a:endParaRPr lang="en-US" altLang="ja-JP" sz="2400" dirty="0" smtClean="0"/>
          </a:p>
          <a:p>
            <a:pPr lvl="1"/>
            <a:r>
              <a:rPr lang="ja-JP" altLang="en-US" sz="2400" dirty="0" smtClean="0"/>
              <a:t>データウェアハウス</a:t>
            </a:r>
            <a:r>
              <a:rPr lang="ja-JP" altLang="en-US" sz="2400" dirty="0"/>
              <a:t>は企業のあらゆるデータを統合することを目指します</a:t>
            </a:r>
            <a:r>
              <a:rPr lang="ja-JP" altLang="en-US" sz="2400" dirty="0" smtClean="0"/>
              <a:t>。物理的</a:t>
            </a:r>
            <a:r>
              <a:rPr lang="ja-JP" altLang="en-US" sz="2400" dirty="0"/>
              <a:t>に一つのシステムに格納しているかどうかではなく「論理的」に統合することがポイントです。</a:t>
            </a:r>
          </a:p>
          <a:p>
            <a:pPr lvl="1"/>
            <a:r>
              <a:rPr lang="ja-JP" altLang="en-US" sz="2400" dirty="0"/>
              <a:t>別々の業務システムからデータを持ってくると、同じ概念、同じ意味の情報が重複することがよくあります。また、一見異なる項目名が付いているけれど実は中身は同じもの、ということもあります。</a:t>
            </a:r>
          </a:p>
          <a:p>
            <a:pPr lvl="1"/>
            <a:r>
              <a:rPr lang="ja-JP" altLang="en-US" sz="2400" dirty="0"/>
              <a:t>データウェアハウスを設計する時には</a:t>
            </a:r>
            <a:r>
              <a:rPr lang="ja-JP" altLang="en-US" sz="2400" dirty="0" smtClean="0"/>
              <a:t>、先に</a:t>
            </a:r>
            <a:r>
              <a:rPr lang="ja-JP" altLang="en-US" sz="2400" dirty="0"/>
              <a:t>述べたサブジェクトごとに整理してデータベース化します。この時データの意味を「抽象化」するのがポイントです</a:t>
            </a:r>
            <a:r>
              <a:rPr lang="ja-JP" altLang="en-US" sz="2400" dirty="0" smtClean="0"/>
              <a:t>。</a:t>
            </a:r>
            <a:endParaRPr lang="ja-JP" altLang="en-US" sz="2400" dirty="0"/>
          </a:p>
        </p:txBody>
      </p:sp>
    </p:spTree>
    <p:extLst>
      <p:ext uri="{BB962C8B-B14F-4D97-AF65-F5344CB8AC3E}">
        <p14:creationId xmlns:p14="http://schemas.microsoft.com/office/powerpoint/2010/main" val="346430662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207</TotalTime>
  <Words>1028</Words>
  <Application>Microsoft Office PowerPoint</Application>
  <PresentationFormat>ワイド画面</PresentationFormat>
  <Paragraphs>68</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メイリオ</vt:lpstr>
      <vt:lpstr>Arial</vt:lpstr>
      <vt:lpstr>Trebuchet MS</vt:lpstr>
      <vt:lpstr>Wingdings 3</vt:lpstr>
      <vt:lpstr>ファセット</vt:lpstr>
      <vt:lpstr>データウェアハウス</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lpstr>データウェアハウスとは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データウェアハウス</dc:title>
  <dc:creator>Guest</dc:creator>
  <cp:lastModifiedBy>Guest</cp:lastModifiedBy>
  <cp:revision>13</cp:revision>
  <dcterms:created xsi:type="dcterms:W3CDTF">2014-11-30T03:10:19Z</dcterms:created>
  <dcterms:modified xsi:type="dcterms:W3CDTF">2014-11-30T06:39:58Z</dcterms:modified>
</cp:coreProperties>
</file>