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1" r:id="rId3"/>
    <p:sldId id="260" r:id="rId4"/>
    <p:sldId id="258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9" r:id="rId13"/>
    <p:sldId id="25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90F"/>
    <a:srgbClr val="FDBC03"/>
    <a:srgbClr val="008000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65FB-0B6F-4481-B62F-524022D02E87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B48DF-E49A-442B-B4FA-384A84449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03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21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B48DF-E49A-442B-B4FA-384A84449B3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4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82CBF2-C64B-4CDF-92A5-7C0BB11A4003}" type="datetimeFigureOut">
              <a:rPr kumimoji="1" lang="ja-JP" altLang="en-US" smtClean="0"/>
              <a:t>2014/9/10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7D6402-112A-495A-888D-01086EF10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72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テストを書く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9592" y="148478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で</a:t>
            </a:r>
            <a:r>
              <a:rPr lang="ja-JP" altLang="en-US" sz="3600" dirty="0" smtClean="0"/>
              <a:t>、テストを書く</a:t>
            </a:r>
            <a:r>
              <a:rPr kumimoji="1" lang="ja-JP" altLang="en-US" sz="3600" dirty="0" smtClean="0"/>
              <a:t>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152015"/>
            <a:ext cx="820891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public class </a:t>
            </a:r>
            <a:r>
              <a:rPr lang="en-US" altLang="ja-JP" sz="1600" dirty="0"/>
              <a:t>MainActivityTest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extends </a:t>
            </a:r>
            <a:r>
              <a:rPr lang="en-US" altLang="ja-JP" sz="1600" dirty="0"/>
              <a:t>TestCase 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{</a:t>
            </a:r>
          </a:p>
          <a:p>
            <a:r>
              <a:rPr lang="en-US" altLang="ja-JP" sz="1600" dirty="0"/>
              <a:t> </a:t>
            </a:r>
            <a:r>
              <a:rPr lang="ja-JP" altLang="en-US" sz="1600" dirty="0" smtClean="0"/>
              <a:t>　　　 </a:t>
            </a:r>
            <a:r>
              <a:rPr lang="en-US" altLang="ja-JP" sz="1600" dirty="0" smtClean="0"/>
              <a:t>MainActivity </a:t>
            </a:r>
            <a:r>
              <a:rPr lang="en-US" altLang="ja-JP" sz="1600" dirty="0">
                <a:solidFill>
                  <a:srgbClr val="0070C0"/>
                </a:solidFill>
              </a:rPr>
              <a:t>testClass</a:t>
            </a:r>
            <a:r>
              <a:rPr lang="en-US" altLang="ja-JP" sz="1600" dirty="0"/>
              <a:t> =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null</a:t>
            </a:r>
            <a:r>
              <a:rPr lang="en-US" altLang="ja-JP" sz="1600" dirty="0" smtClean="0"/>
              <a:t>;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protected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altLang="ja-JP" sz="1600" dirty="0"/>
              <a:t>setUp()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throws </a:t>
            </a:r>
            <a:r>
              <a:rPr lang="en-US" altLang="ja-JP" sz="1600" dirty="0"/>
              <a:t>Exception {</a:t>
            </a:r>
          </a:p>
          <a:p>
            <a:r>
              <a:rPr lang="en-US" altLang="ja-JP" sz="1600" dirty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super</a:t>
            </a:r>
            <a:r>
              <a:rPr lang="en-US" altLang="ja-JP" sz="1600" dirty="0" smtClean="0"/>
              <a:t>.setUp</a:t>
            </a:r>
            <a:r>
              <a:rPr lang="en-US" altLang="ja-JP" sz="1600" dirty="0"/>
              <a:t>();</a:t>
            </a:r>
          </a:p>
          <a:p>
            <a:r>
              <a:rPr lang="en-US" altLang="ja-JP" sz="1600" dirty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rgbClr val="0070C0"/>
                </a:solidFill>
              </a:rPr>
              <a:t>testClass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new</a:t>
            </a:r>
            <a:r>
              <a:rPr lang="en-US" altLang="ja-JP" sz="1600" dirty="0"/>
              <a:t> MainActivity();</a:t>
            </a:r>
          </a:p>
          <a:p>
            <a:r>
              <a:rPr lang="en-US" altLang="ja-JP" sz="1600" dirty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}</a:t>
            </a:r>
          </a:p>
          <a:p>
            <a:endParaRPr lang="en-US" altLang="ja-JP" sz="1600" dirty="0"/>
          </a:p>
          <a:p>
            <a:r>
              <a:rPr lang="en-US" altLang="ja-JP" sz="1600" dirty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protected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altLang="ja-JP" sz="1600" dirty="0"/>
              <a:t>tearDown()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throws </a:t>
            </a:r>
            <a:r>
              <a:rPr lang="en-US" altLang="ja-JP" sz="1600" dirty="0"/>
              <a:t>Exception {</a:t>
            </a:r>
          </a:p>
          <a:p>
            <a:r>
              <a:rPr lang="en-US" altLang="ja-JP" sz="1600" dirty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super</a:t>
            </a:r>
            <a:r>
              <a:rPr lang="en-US" altLang="ja-JP" sz="1600" dirty="0" smtClean="0"/>
              <a:t>.tearDown</a:t>
            </a:r>
            <a:r>
              <a:rPr lang="en-US" altLang="ja-JP" sz="1600" dirty="0"/>
              <a:t>();</a:t>
            </a:r>
          </a:p>
          <a:p>
            <a:r>
              <a:rPr lang="en-US" altLang="ja-JP" sz="1600" dirty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rgbClr val="0070C0"/>
                </a:solidFill>
              </a:rPr>
              <a:t>testClass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null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}</a:t>
            </a:r>
          </a:p>
          <a:p>
            <a:endParaRPr lang="en-US" altLang="ja-JP" sz="1600" dirty="0" smtClean="0"/>
          </a:p>
          <a:p>
            <a:r>
              <a:rPr kumimoji="1" lang="ja-JP" altLang="en-US" sz="1600" dirty="0" smtClean="0"/>
              <a:t>　　　　　　　　　　　　　　　　　　　　　　　　　・</a:t>
            </a:r>
            <a:endParaRPr kumimoji="1" lang="en-US" altLang="ja-JP" sz="1600" dirty="0" smtClean="0"/>
          </a:p>
          <a:p>
            <a:r>
              <a:rPr lang="ja-JP" altLang="en-US" sz="1600" dirty="0"/>
              <a:t>　　　　　　　　　　　　　　　　　　　　　　　　　</a:t>
            </a:r>
            <a:r>
              <a:rPr lang="ja-JP" altLang="en-US" sz="1600" dirty="0" smtClean="0"/>
              <a:t>・</a:t>
            </a:r>
            <a:endParaRPr kumimoji="1" lang="en-US" altLang="ja-JP" sz="1600" dirty="0" smtClean="0"/>
          </a:p>
          <a:p>
            <a:r>
              <a:rPr lang="ja-JP" altLang="en-US" sz="1600" dirty="0"/>
              <a:t>　　　　　　　　　　　　　　　　　　　　　　　　　</a:t>
            </a:r>
            <a:r>
              <a:rPr lang="ja-JP" altLang="en-US" sz="1600" dirty="0" smtClean="0"/>
              <a:t>・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2160" y="32443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事前</a:t>
            </a:r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160" y="44777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事後処理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3608" y="2852936"/>
            <a:ext cx="4680520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43608" y="4086364"/>
            <a:ext cx="4680520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テストを書く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9592" y="148478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で</a:t>
            </a:r>
            <a:r>
              <a:rPr lang="ja-JP" altLang="en-US" sz="3600" dirty="0" smtClean="0"/>
              <a:t>、テストを書く</a:t>
            </a:r>
            <a:r>
              <a:rPr kumimoji="1" lang="ja-JP" altLang="en-US" sz="3600" dirty="0" smtClean="0"/>
              <a:t>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152015"/>
            <a:ext cx="820891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  /**</a:t>
            </a:r>
            <a:endParaRPr lang="en-US" altLang="ja-JP" sz="1600" dirty="0"/>
          </a:p>
          <a:p>
            <a:r>
              <a:rPr lang="en-US" altLang="ja-JP" sz="1600" dirty="0"/>
              <a:t>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    </a:t>
            </a:r>
            <a:r>
              <a:rPr lang="en-US" altLang="ja-JP" sz="1600" dirty="0"/>
              <a:t>* </a:t>
            </a:r>
            <a:r>
              <a:rPr lang="ja-JP" altLang="en-US" sz="1600" dirty="0"/>
              <a:t>正常系（朝）</a:t>
            </a:r>
          </a:p>
          <a:p>
            <a:r>
              <a:rPr lang="ja-JP" altLang="en-US" sz="1600" dirty="0"/>
              <a:t>  </a:t>
            </a:r>
            <a:r>
              <a:rPr lang="ja-JP" altLang="en-US" sz="1600" dirty="0" smtClean="0"/>
              <a:t> 　　    </a:t>
            </a:r>
            <a:r>
              <a:rPr lang="ja-JP" altLang="en-US" sz="1600" dirty="0"/>
              <a:t>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   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public void</a:t>
            </a:r>
            <a:r>
              <a:rPr lang="en-US" altLang="ja-JP" sz="1600" dirty="0"/>
              <a:t> testGetGreets_5</a:t>
            </a:r>
            <a:r>
              <a:rPr lang="ja-JP" altLang="en-US" sz="1600" dirty="0"/>
              <a:t>時から</a:t>
            </a:r>
            <a:r>
              <a:rPr lang="en-US" altLang="ja-JP" sz="1600" dirty="0"/>
              <a:t>11</a:t>
            </a:r>
            <a:r>
              <a:rPr lang="ja-JP" altLang="en-US" sz="1600" dirty="0"/>
              <a:t>時</a:t>
            </a:r>
            <a:r>
              <a:rPr lang="en-US" altLang="ja-JP" sz="1600" dirty="0"/>
              <a:t>() {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</a:t>
            </a:r>
            <a:r>
              <a:rPr lang="en-US" altLang="ja-JP" sz="1600" dirty="0"/>
              <a:t>String </a:t>
            </a:r>
            <a:r>
              <a:rPr lang="en-US" altLang="ja-JP" sz="1600" dirty="0">
                <a:solidFill>
                  <a:srgbClr val="00B050"/>
                </a:solidFill>
              </a:rPr>
              <a:t>expect</a:t>
            </a:r>
            <a:r>
              <a:rPr lang="en-US" altLang="ja-JP" sz="1600" dirty="0"/>
              <a:t> = </a:t>
            </a:r>
            <a:r>
              <a:rPr lang="en-US" altLang="ja-JP" sz="1600" dirty="0">
                <a:solidFill>
                  <a:srgbClr val="0070C0"/>
                </a:solidFill>
              </a:rPr>
              <a:t>"</a:t>
            </a:r>
            <a:r>
              <a:rPr lang="ja-JP" altLang="en-US" sz="1600" dirty="0">
                <a:solidFill>
                  <a:srgbClr val="0070C0"/>
                </a:solidFill>
              </a:rPr>
              <a:t>おはようございます</a:t>
            </a:r>
            <a:r>
              <a:rPr lang="en-US" altLang="ja-JP" sz="1600" dirty="0">
                <a:solidFill>
                  <a:srgbClr val="0070C0"/>
                </a:solidFill>
              </a:rPr>
              <a:t>"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altLang="ja-JP" sz="1600" dirty="0"/>
              <a:t> (</a:t>
            </a:r>
            <a:r>
              <a:rPr lang="en-US" altLang="ja-JP" sz="16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 err="1">
                <a:solidFill>
                  <a:srgbClr val="00B050"/>
                </a:solidFill>
              </a:rPr>
              <a:t>i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/>
              <a:t>= 5;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 err="1">
                <a:solidFill>
                  <a:srgbClr val="00B050"/>
                </a:solidFill>
              </a:rPr>
              <a:t>i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/>
              <a:t>&lt;= 11;</a:t>
            </a:r>
            <a:r>
              <a:rPr lang="en-US" altLang="ja-JP" sz="1600" dirty="0">
                <a:solidFill>
                  <a:srgbClr val="00B050"/>
                </a:solidFill>
              </a:rPr>
              <a:t> </a:t>
            </a:r>
            <a:r>
              <a:rPr lang="en-US" altLang="ja-JP" sz="1600" dirty="0" err="1">
                <a:solidFill>
                  <a:srgbClr val="00B050"/>
                </a:solidFill>
              </a:rPr>
              <a:t>i</a:t>
            </a:r>
            <a:r>
              <a:rPr lang="en-US" altLang="ja-JP" sz="1600" dirty="0"/>
              <a:t>++) {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        </a:t>
            </a:r>
            <a:r>
              <a:rPr lang="en-US" altLang="ja-JP" sz="1600" dirty="0"/>
              <a:t>String </a:t>
            </a:r>
            <a:r>
              <a:rPr lang="en-US" altLang="ja-JP" sz="1600" dirty="0">
                <a:solidFill>
                  <a:srgbClr val="00B050"/>
                </a:solidFill>
              </a:rPr>
              <a:t>result </a:t>
            </a:r>
            <a:r>
              <a:rPr lang="en-US" altLang="ja-JP" sz="1600" dirty="0"/>
              <a:t>= </a:t>
            </a:r>
            <a:r>
              <a:rPr lang="en-US" altLang="ja-JP" sz="1600" dirty="0">
                <a:solidFill>
                  <a:srgbClr val="0070C0"/>
                </a:solidFill>
              </a:rPr>
              <a:t>"default"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                   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try</a:t>
            </a:r>
            <a:r>
              <a:rPr lang="en-US" altLang="ja-JP" sz="1600" dirty="0"/>
              <a:t> {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              </a:t>
            </a:r>
            <a:r>
              <a:rPr lang="en-US" altLang="ja-JP" sz="1600" dirty="0">
                <a:solidFill>
                  <a:srgbClr val="00B050"/>
                </a:solidFill>
              </a:rPr>
              <a:t>result</a:t>
            </a:r>
            <a:r>
              <a:rPr lang="en-US" altLang="ja-JP" sz="1600" dirty="0"/>
              <a:t> = </a:t>
            </a:r>
            <a:r>
              <a:rPr lang="en-US" altLang="ja-JP" sz="1600" dirty="0">
                <a:solidFill>
                  <a:srgbClr val="0070C0"/>
                </a:solidFill>
              </a:rPr>
              <a:t>testClass</a:t>
            </a:r>
            <a:r>
              <a:rPr lang="en-US" altLang="ja-JP" sz="1600" dirty="0"/>
              <a:t>.getGreets(</a:t>
            </a:r>
            <a:r>
              <a:rPr lang="en-US" altLang="ja-JP" sz="1600" dirty="0" err="1"/>
              <a:t>String.valueOf</a:t>
            </a:r>
            <a:r>
              <a:rPr lang="en-US" altLang="ja-JP" sz="1600" dirty="0"/>
              <a:t>(</a:t>
            </a:r>
            <a:r>
              <a:rPr lang="en-US" altLang="ja-JP" sz="1600" dirty="0" err="1">
                <a:solidFill>
                  <a:srgbClr val="00B050"/>
                </a:solidFill>
              </a:rPr>
              <a:t>i</a:t>
            </a:r>
            <a:r>
              <a:rPr lang="en-US" altLang="ja-JP" sz="1600" dirty="0"/>
              <a:t>));</a:t>
            </a:r>
          </a:p>
          <a:p>
            <a:r>
              <a:rPr lang="en-US" altLang="ja-JP" sz="1600" dirty="0"/>
              <a:t>       </a:t>
            </a:r>
            <a:r>
              <a:rPr lang="en-US" altLang="ja-JP" sz="1600" dirty="0" smtClean="0"/>
              <a:t>                 </a:t>
            </a:r>
            <a:r>
              <a:rPr lang="en-US" altLang="ja-JP" sz="1600" dirty="0"/>
              <a:t>}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catch</a:t>
            </a:r>
            <a:r>
              <a:rPr lang="en-US" altLang="ja-JP" sz="1600" dirty="0"/>
              <a:t> (Exception </a:t>
            </a:r>
            <a:r>
              <a:rPr lang="en-US" altLang="ja-JP" sz="1600" dirty="0">
                <a:solidFill>
                  <a:srgbClr val="00B050"/>
                </a:solidFill>
              </a:rPr>
              <a:t>e</a:t>
            </a:r>
            <a:r>
              <a:rPr lang="en-US" altLang="ja-JP" sz="1600" dirty="0"/>
              <a:t>) {</a:t>
            </a:r>
          </a:p>
          <a:p>
            <a:r>
              <a:rPr lang="en-US" altLang="ja-JP" sz="1600" dirty="0"/>
              <a:t>     </a:t>
            </a:r>
            <a:r>
              <a:rPr lang="en-US" altLang="ja-JP" sz="1600" dirty="0" smtClean="0"/>
              <a:t>                         </a:t>
            </a:r>
            <a:r>
              <a:rPr lang="en-US" altLang="ja-JP" sz="1600" dirty="0"/>
              <a:t>;</a:t>
            </a:r>
          </a:p>
          <a:p>
            <a:r>
              <a:rPr lang="en-US" altLang="ja-JP" sz="1600" dirty="0"/>
              <a:t>    </a:t>
            </a:r>
            <a:r>
              <a:rPr lang="en-US" altLang="ja-JP" sz="1600" dirty="0" smtClean="0"/>
              <a:t>                    </a:t>
            </a:r>
            <a:r>
              <a:rPr lang="en-US" altLang="ja-JP" sz="1600" dirty="0"/>
              <a:t>}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        </a:t>
            </a:r>
            <a:r>
              <a:rPr lang="en-US" altLang="ja-JP" sz="1600" dirty="0"/>
              <a:t>assertEquals(</a:t>
            </a:r>
            <a:r>
              <a:rPr lang="en-US" altLang="ja-JP" sz="1600" dirty="0">
                <a:solidFill>
                  <a:srgbClr val="00B050"/>
                </a:solidFill>
              </a:rPr>
              <a:t>expect</a:t>
            </a:r>
            <a:r>
              <a:rPr lang="en-US" altLang="ja-JP" sz="1600" dirty="0"/>
              <a:t>, </a:t>
            </a:r>
            <a:r>
              <a:rPr lang="en-US" altLang="ja-JP" sz="1600" dirty="0">
                <a:solidFill>
                  <a:srgbClr val="00B050"/>
                </a:solidFill>
              </a:rPr>
              <a:t>result</a:t>
            </a:r>
            <a:r>
              <a:rPr lang="en-US" altLang="ja-JP" sz="1600" dirty="0"/>
              <a:t>);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        </a:t>
            </a:r>
            <a:r>
              <a:rPr lang="en-US" altLang="ja-JP" sz="1600" dirty="0"/>
              <a:t>}</a:t>
            </a:r>
          </a:p>
          <a:p>
            <a:r>
              <a:rPr lang="en-US" altLang="ja-JP" sz="1600" dirty="0"/>
              <a:t>   </a:t>
            </a:r>
            <a:r>
              <a:rPr lang="en-US" altLang="ja-JP" sz="1600" dirty="0" smtClean="0"/>
              <a:t>      </a:t>
            </a:r>
            <a:r>
              <a:rPr lang="en-US" altLang="ja-JP" sz="1600" dirty="0"/>
              <a:t>}</a:t>
            </a:r>
          </a:p>
          <a:p>
            <a:r>
              <a:rPr kumimoji="1" lang="en-US" altLang="ja-JP" sz="1600" dirty="0" smtClean="0"/>
              <a:t>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61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テストを書く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91680" y="1700808"/>
            <a:ext cx="5688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事前処理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691680" y="2708920"/>
            <a:ext cx="5688632" cy="432048"/>
          </a:xfrm>
          <a:prstGeom prst="rect">
            <a:avLst/>
          </a:prstGeom>
          <a:solidFill>
            <a:srgbClr val="6CA62C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テスト</a:t>
            </a:r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691680" y="3717032"/>
            <a:ext cx="5688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事後</a:t>
            </a:r>
            <a:r>
              <a:rPr kumimoji="1" lang="ja-JP" altLang="en-US" dirty="0" smtClean="0"/>
              <a:t>処理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4211960" y="2276872"/>
            <a:ext cx="504056" cy="360040"/>
          </a:xfrm>
          <a:prstGeom prst="downArrow">
            <a:avLst/>
          </a:prstGeom>
          <a:solidFill>
            <a:srgbClr val="FDBC03"/>
          </a:solidFill>
          <a:ln>
            <a:solidFill>
              <a:srgbClr val="F9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4211960" y="3284984"/>
            <a:ext cx="504056" cy="360040"/>
          </a:xfrm>
          <a:prstGeom prst="downArrow">
            <a:avLst/>
          </a:prstGeom>
          <a:solidFill>
            <a:srgbClr val="FDBC03"/>
          </a:solidFill>
          <a:ln>
            <a:solidFill>
              <a:srgbClr val="F9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91680" y="4725144"/>
            <a:ext cx="5688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事前処理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691680" y="5733256"/>
            <a:ext cx="5688632" cy="432048"/>
          </a:xfrm>
          <a:prstGeom prst="rect">
            <a:avLst/>
          </a:prstGeom>
          <a:solidFill>
            <a:srgbClr val="6CA62C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テスト</a:t>
            </a:r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>
            <a:off x="4211960" y="5301208"/>
            <a:ext cx="504056" cy="360040"/>
          </a:xfrm>
          <a:prstGeom prst="downArrow">
            <a:avLst/>
          </a:prstGeom>
          <a:solidFill>
            <a:srgbClr val="FDBC03"/>
          </a:solidFill>
          <a:ln>
            <a:solidFill>
              <a:srgbClr val="F9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211960" y="4293096"/>
            <a:ext cx="504056" cy="360040"/>
          </a:xfrm>
          <a:prstGeom prst="downArrow">
            <a:avLst/>
          </a:prstGeom>
          <a:solidFill>
            <a:srgbClr val="FDBC03"/>
          </a:solidFill>
          <a:ln>
            <a:solidFill>
              <a:srgbClr val="F9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4211960" y="6309320"/>
            <a:ext cx="504056" cy="360040"/>
          </a:xfrm>
          <a:prstGeom prst="downArrow">
            <a:avLst/>
          </a:prstGeom>
          <a:solidFill>
            <a:srgbClr val="FDBC03"/>
          </a:solidFill>
          <a:ln>
            <a:solidFill>
              <a:srgbClr val="F9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4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628800"/>
            <a:ext cx="81472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・最初にコードを書いてインタフェース決めないと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テストが書きづらい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・書いたテストが正しいかどうか</a:t>
            </a:r>
            <a:r>
              <a:rPr lang="ja-JP" altLang="en-US" sz="2800" dirty="0" smtClean="0"/>
              <a:t>は人間側で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担保</a:t>
            </a:r>
            <a:r>
              <a:rPr lang="ja-JP" altLang="en-US" sz="2800" dirty="0" smtClean="0"/>
              <a:t>しないといけない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</a:t>
            </a:r>
            <a:r>
              <a:rPr lang="en-US" altLang="ja-JP" sz="2800" dirty="0" smtClean="0"/>
              <a:t>JUNIT</a:t>
            </a:r>
            <a:r>
              <a:rPr lang="ja-JP" altLang="en-US" sz="2800" dirty="0" smtClean="0"/>
              <a:t>が</a:t>
            </a:r>
            <a:r>
              <a:rPr lang="ja-JP" altLang="en-US" sz="2800" dirty="0" smtClean="0"/>
              <a:t>使いづらい場面がある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649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Test-Driven Development</a:t>
            </a:r>
            <a:r>
              <a:rPr lang="ja-JP" altLang="en-US" dirty="0"/>
              <a:t>）とは、プログラム開発手法の一種で、プログラムに必要な各機能について、最初にテストを</a:t>
            </a:r>
            <a:r>
              <a:rPr lang="ja-JP" altLang="en-US" dirty="0" smtClean="0"/>
              <a:t>書き、</a:t>
            </a:r>
            <a:r>
              <a:rPr lang="ja-JP" altLang="en-US" dirty="0"/>
              <a:t>そのテストが動作する必要最低限な実装をとりあえず行った後、コードを洗練させる、という短い工程を繰り返すスタイルである。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7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テスト駆動開発（</a:t>
            </a:r>
            <a:r>
              <a:rPr kumimoji="1" lang="en-US" altLang="ja-JP" dirty="0" smtClean="0"/>
              <a:t>TDD</a:t>
            </a:r>
            <a:r>
              <a:rPr kumimoji="1" lang="ja-JP" altLang="en-US" dirty="0" smtClean="0"/>
              <a:t>）とは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638977" y="1556792"/>
            <a:ext cx="180020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テストを書く</a:t>
            </a:r>
            <a:endParaRPr kumimoji="1" lang="ja-JP" altLang="en-US" b="1" dirty="0"/>
          </a:p>
        </p:txBody>
      </p:sp>
      <p:sp>
        <p:nvSpPr>
          <p:cNvPr id="5" name="角丸四角形 4"/>
          <p:cNvSpPr/>
          <p:nvPr/>
        </p:nvSpPr>
        <p:spPr>
          <a:xfrm>
            <a:off x="5439177" y="4077072"/>
            <a:ext cx="1800200" cy="1728192"/>
          </a:xfrm>
          <a:prstGeom prst="roundRect">
            <a:avLst/>
          </a:prstGeom>
          <a:solidFill>
            <a:srgbClr val="6CA62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テストが</a:t>
            </a:r>
            <a:r>
              <a:rPr lang="ja-JP" altLang="en-US" b="1" dirty="0" smtClean="0"/>
              <a:t>通る</a:t>
            </a:r>
            <a:endParaRPr lang="en-US" altLang="ja-JP" b="1" dirty="0" smtClean="0"/>
          </a:p>
          <a:p>
            <a:pPr algn="ctr"/>
            <a:r>
              <a:rPr kumimoji="1" lang="ja-JP" altLang="en-US" b="1" dirty="0"/>
              <a:t>最低限</a:t>
            </a:r>
            <a:r>
              <a:rPr kumimoji="1" lang="ja-JP" altLang="en-US" b="1" dirty="0" smtClean="0"/>
              <a:t>の実装</a:t>
            </a:r>
            <a:endParaRPr kumimoji="1" lang="en-US" altLang="ja-JP" b="1" dirty="0" smtClean="0"/>
          </a:p>
          <a:p>
            <a:pPr algn="ctr"/>
            <a:r>
              <a:rPr lang="ja-JP" altLang="en-US" b="1" dirty="0" smtClean="0"/>
              <a:t>を行う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1838777" y="4077072"/>
            <a:ext cx="1800200" cy="17281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実装したコードをブラッシュアップする</a:t>
            </a:r>
            <a:endParaRPr lang="en-US" altLang="ja-JP" b="1" dirty="0" smtClean="0"/>
          </a:p>
        </p:txBody>
      </p:sp>
      <p:sp>
        <p:nvSpPr>
          <p:cNvPr id="7" name="右矢印 6"/>
          <p:cNvSpPr/>
          <p:nvPr/>
        </p:nvSpPr>
        <p:spPr>
          <a:xfrm rot="10800000">
            <a:off x="3923929" y="4604168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2902556">
            <a:off x="5506284" y="3018110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18580682">
            <a:off x="2416667" y="3018110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4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実装者はテストを通すことだけ考えれば良い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カバレッジが上がり、バグが少なくなる（はず）</a:t>
            </a:r>
            <a:endParaRPr lang="en-US" altLang="ja-JP" dirty="0" smtClean="0"/>
          </a:p>
          <a:p>
            <a:pPr lvl="1"/>
            <a:r>
              <a:rPr lang="ja-JP" altLang="en-US" dirty="0"/>
              <a:t>テストを自動化</a:t>
            </a:r>
            <a:r>
              <a:rPr lang="ja-JP" altLang="en-US" dirty="0" smtClean="0"/>
              <a:t>する</a:t>
            </a:r>
            <a:r>
              <a:rPr lang="ja-JP" altLang="en-US" dirty="0"/>
              <a:t>ため</a:t>
            </a:r>
            <a:r>
              <a:rPr lang="ja-JP" altLang="en-US" dirty="0" smtClean="0"/>
              <a:t>、後の仕様変更への対応が容易になる</a:t>
            </a:r>
            <a:endParaRPr lang="en-US" altLang="ja-JP" dirty="0" smtClean="0"/>
          </a:p>
          <a:p>
            <a:pPr lvl="1"/>
            <a:r>
              <a:rPr lang="ja-JP" altLang="en-US" dirty="0"/>
              <a:t>設計</a:t>
            </a:r>
            <a:r>
              <a:rPr lang="ja-JP" altLang="en-US" dirty="0" smtClean="0"/>
              <a:t>をテストコードに落とし込むことで、設計のフィードバックを短い間隔で得ることができる</a:t>
            </a:r>
            <a:endParaRPr lang="en-US" altLang="ja-JP" dirty="0" smtClean="0"/>
          </a:p>
          <a:p>
            <a:pPr marL="393192" lvl="1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デメリット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GUI</a:t>
            </a:r>
            <a:r>
              <a:rPr lang="ja-JP" altLang="en-US" dirty="0" smtClean="0"/>
              <a:t>の開発など、</a:t>
            </a:r>
            <a:r>
              <a:rPr lang="en-US" altLang="ja-JP" dirty="0" smtClean="0"/>
              <a:t>TDD</a:t>
            </a:r>
            <a:r>
              <a:rPr lang="ja-JP" altLang="en-US" dirty="0" smtClean="0"/>
              <a:t>の適用が難しい（もしくはできない）場合がある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テストが正しいかどうか、の判断が別途必要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9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9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実際にやってみる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5436096" y="1916832"/>
            <a:ext cx="2736304" cy="3960440"/>
          </a:xfrm>
          <a:prstGeom prst="roundRect">
            <a:avLst>
              <a:gd name="adj" fmla="val 680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>
                <a:solidFill>
                  <a:schemeClr val="tx1"/>
                </a:solidFill>
              </a:rPr>
              <a:t>Android</a:t>
            </a: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アプリ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41518" y="2060848"/>
            <a:ext cx="22043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時間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mtClean="0">
                <a:solidFill>
                  <a:schemeClr val="tx1"/>
                </a:solidFill>
              </a:rPr>
              <a:t>（</a:t>
            </a:r>
            <a:r>
              <a:rPr lang="ja-JP" altLang="en-US" smtClean="0">
                <a:solidFill>
                  <a:schemeClr val="tx1"/>
                </a:solidFill>
              </a:rPr>
              <a:t>０～２３　時</a:t>
            </a:r>
            <a:r>
              <a:rPr lang="ja-JP" altLang="en-US" smtClean="0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41518" y="4581128"/>
            <a:ext cx="22043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挨拶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（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>
                <a:solidFill>
                  <a:schemeClr val="tx1"/>
                </a:solidFill>
              </a:rPr>
              <a:t>こんにちは</a:t>
            </a:r>
            <a:r>
              <a:rPr lang="en-US" altLang="ja-JP" dirty="0" smtClean="0">
                <a:solidFill>
                  <a:schemeClr val="tx1"/>
                </a:solidFill>
              </a:rPr>
              <a:t>”</a:t>
            </a:r>
            <a:r>
              <a:rPr lang="ja-JP" altLang="en-US" dirty="0" smtClean="0">
                <a:solidFill>
                  <a:schemeClr val="tx1"/>
                </a:solidFill>
              </a:rPr>
              <a:t>とか）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1102556">
            <a:off x="3627407" y="2656729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9202556">
            <a:off x="3658990" y="4370280"/>
            <a:ext cx="1152128" cy="697039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6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実際にやってみる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2996952"/>
            <a:ext cx="2047892" cy="79208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443428" y="2996952"/>
            <a:ext cx="2047892" cy="792088"/>
          </a:xfrm>
          <a:prstGeom prst="rect">
            <a:avLst/>
          </a:prstGeom>
          <a:solidFill>
            <a:srgbClr val="F9790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539212" y="2996952"/>
            <a:ext cx="2047892" cy="79208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91320" y="2996952"/>
            <a:ext cx="2047892" cy="792088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536" y="256490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時　　　　　　　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時　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時　　　　　　　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時　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時　　　　　</a:t>
            </a:r>
            <a:r>
              <a:rPr kumimoji="1" lang="en-US" altLang="ja-JP" dirty="0" smtClean="0"/>
              <a:t>18</a:t>
            </a:r>
            <a:r>
              <a:rPr kumimoji="1" lang="ja-JP" altLang="en-US" dirty="0" smtClean="0"/>
              <a:t>時　</a:t>
            </a:r>
            <a:r>
              <a:rPr kumimoji="1" lang="en-US" altLang="ja-JP" dirty="0" smtClean="0"/>
              <a:t>19</a:t>
            </a:r>
            <a:r>
              <a:rPr kumimoji="1" lang="ja-JP" altLang="en-US" dirty="0" smtClean="0"/>
              <a:t>時　　　　　　　</a:t>
            </a:r>
            <a:r>
              <a:rPr kumimoji="1" lang="en-US" altLang="ja-JP" dirty="0" smtClean="0"/>
              <a:t>23</a:t>
            </a:r>
            <a:r>
              <a:rPr kumimoji="1" lang="ja-JP" altLang="en-US" dirty="0" smtClean="0"/>
              <a:t>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3528" y="32756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　　　こんばんは　　　　おはようございます　　　　こんにちは　　　　　　こんばんは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</a:t>
            </a:r>
            <a:r>
              <a:rPr lang="ja-JP" altLang="en-US" dirty="0" smtClean="0"/>
              <a:t>．テストを書く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8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テストを書く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9592" y="148478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その前に、アウトラインだけ作ります。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405206"/>
            <a:ext cx="820891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public class </a:t>
            </a:r>
            <a:r>
              <a:rPr lang="en-US" altLang="ja-JP" sz="1600" dirty="0"/>
              <a:t>MainActivity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extends </a:t>
            </a:r>
            <a:r>
              <a:rPr lang="en-US" altLang="ja-JP" sz="1600" dirty="0"/>
              <a:t>ActionBarActivity </a:t>
            </a:r>
            <a:r>
              <a:rPr lang="en-US" altLang="ja-JP" sz="1600" dirty="0" smtClean="0"/>
              <a:t>{</a:t>
            </a:r>
          </a:p>
          <a:p>
            <a:endParaRPr lang="en-US" altLang="ja-JP" sz="1600" dirty="0" smtClean="0"/>
          </a:p>
          <a:p>
            <a:r>
              <a:rPr lang="ja-JP" altLang="en-US" sz="1600" dirty="0"/>
              <a:t>　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public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String </a:t>
            </a:r>
            <a:r>
              <a:rPr lang="en-US" altLang="ja-JP" sz="1600" dirty="0" err="1" smtClean="0"/>
              <a:t>getGreets</a:t>
            </a:r>
            <a:r>
              <a:rPr lang="en-US" altLang="ja-JP" sz="1600" dirty="0" smtClean="0"/>
              <a:t>(String </a:t>
            </a:r>
            <a:r>
              <a:rPr lang="en-US" altLang="ja-JP" sz="1600" dirty="0">
                <a:solidFill>
                  <a:schemeClr val="accent2"/>
                </a:solidFill>
              </a:rPr>
              <a:t>hour</a:t>
            </a:r>
            <a:r>
              <a:rPr lang="en-US" altLang="ja-JP" sz="1600" dirty="0"/>
              <a:t>) 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throws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IllegalVariableException {</a:t>
            </a:r>
          </a:p>
          <a:p>
            <a:r>
              <a:rPr lang="en-US" altLang="ja-JP" sz="1600" dirty="0" smtClean="0"/>
              <a:t>        </a:t>
            </a:r>
            <a:r>
              <a:rPr lang="ja-JP" altLang="en-US" sz="1600" dirty="0" smtClean="0"/>
              <a:t>　　　　</a:t>
            </a:r>
            <a:r>
              <a:rPr lang="en-US" altLang="ja-JP" sz="1600" dirty="0" smtClean="0">
                <a:solidFill>
                  <a:schemeClr val="accent2">
                    <a:lumMod val="50000"/>
                  </a:schemeClr>
                </a:solidFill>
              </a:rPr>
              <a:t>return </a:t>
            </a:r>
            <a:r>
              <a:rPr lang="en-US" altLang="ja-JP" sz="1600" dirty="0">
                <a:solidFill>
                  <a:schemeClr val="accent2">
                    <a:lumMod val="50000"/>
                  </a:schemeClr>
                </a:solidFill>
              </a:rPr>
              <a:t>null</a:t>
            </a:r>
            <a:r>
              <a:rPr lang="en-US" altLang="ja-JP" sz="1600" dirty="0" smtClean="0"/>
              <a:t>;</a:t>
            </a:r>
          </a:p>
          <a:p>
            <a:r>
              <a:rPr lang="en-US" altLang="ja-JP" sz="1600" dirty="0" smtClean="0"/>
              <a:t>    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}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 smtClean="0"/>
              <a:t>}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37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380</TotalTime>
  <Words>300</Words>
  <Application>Microsoft Office PowerPoint</Application>
  <PresentationFormat>画面に合わせる (4:3)</PresentationFormat>
  <Paragraphs>102</Paragraphs>
  <Slides>13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Ｐゴシック</vt:lpstr>
      <vt:lpstr>Calibri</vt:lpstr>
      <vt:lpstr>Lucida Sans Unicode</vt:lpstr>
      <vt:lpstr>Verdana</vt:lpstr>
      <vt:lpstr>Wingdings 2</vt:lpstr>
      <vt:lpstr>Wingdings 3</vt:lpstr>
      <vt:lpstr>ビジネス</vt:lpstr>
      <vt:lpstr>テスト駆動開発（TDD）</vt:lpstr>
      <vt:lpstr>テスト駆動開発（TDD）とは</vt:lpstr>
      <vt:lpstr>テスト駆動開発（TDD）とは</vt:lpstr>
      <vt:lpstr>特徴</vt:lpstr>
      <vt:lpstr>実際にやってみる</vt:lpstr>
      <vt:lpstr>実際にやってみる</vt:lpstr>
      <vt:lpstr>実際にやってみる</vt:lpstr>
      <vt:lpstr>１．テストを書く</vt:lpstr>
      <vt:lpstr>テストを書く</vt:lpstr>
      <vt:lpstr>テストを書く</vt:lpstr>
      <vt:lpstr>テストを書く</vt:lpstr>
      <vt:lpstr>テストを書く</vt:lpstr>
      <vt:lpstr>感想</vt:lpstr>
    </vt:vector>
  </TitlesOfParts>
  <Company>ＴＩＳ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テスト駆動開発（TDD）</dc:title>
  <dc:creator>標準ＰＣユーザー</dc:creator>
  <cp:lastModifiedBy>Guest</cp:lastModifiedBy>
  <cp:revision>21</cp:revision>
  <dcterms:created xsi:type="dcterms:W3CDTF">2014-09-02T06:23:35Z</dcterms:created>
  <dcterms:modified xsi:type="dcterms:W3CDTF">2014-09-09T23:41:16Z</dcterms:modified>
</cp:coreProperties>
</file>