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96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60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0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39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1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6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3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34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50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2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0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77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15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7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27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4A1-6E4E-4BF6-ADEC-57A43767F91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E38FFE-42FB-4463-B571-94CE50BD7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alaryman-life.blogspot.jp/2011/10/blog-pos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4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統一インタフェース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695308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(2)</a:t>
            </a:r>
            <a:r>
              <a:rPr lang="ja-JP" altLang="en-US" sz="2400" dirty="0"/>
              <a:t>リソースを</a:t>
            </a:r>
            <a:r>
              <a:rPr lang="en-US" altLang="ja-JP" sz="2400" dirty="0"/>
              <a:t>HTTP</a:t>
            </a:r>
            <a:r>
              <a:rPr lang="ja-JP" altLang="en-US" sz="2400" dirty="0"/>
              <a:t>の四つの動詞（</a:t>
            </a:r>
            <a:r>
              <a:rPr lang="en-US" altLang="ja-JP" sz="2400" dirty="0"/>
              <a:t>GET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POST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PUT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DELETE</a:t>
            </a:r>
            <a:r>
              <a:rPr lang="ja-JP" altLang="en-US" sz="2400" dirty="0"/>
              <a:t>）で操作できるようにすること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9429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統一インタフェース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3193600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/>
              <a:t>4</a:t>
            </a:r>
            <a:r>
              <a:rPr kumimoji="1" lang="ja-JP" altLang="en-US" sz="4800" dirty="0" err="1" smtClean="0"/>
              <a:t>つの</a:t>
            </a:r>
            <a:r>
              <a:rPr lang="ja-JP" altLang="en-US" sz="4800" dirty="0" smtClean="0"/>
              <a:t>動詞？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8316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統一インタフェース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458171"/>
            <a:ext cx="10916068" cy="304698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/>
              <a:t>HTTP</a:t>
            </a:r>
            <a:r>
              <a:rPr lang="ja-JP" altLang="en-US" sz="2400" b="1" u="sng" dirty="0" smtClean="0"/>
              <a:t>メソッド</a:t>
            </a:r>
            <a:endParaRPr lang="en-US" altLang="ja-JP" sz="2400" b="1" u="sng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HTTP</a:t>
            </a:r>
            <a:r>
              <a:rPr lang="ja-JP" altLang="en-US" sz="2400" dirty="0" smtClean="0"/>
              <a:t>を用いてホームページと情報の送信・取得を行う場合の、</a:t>
            </a:r>
            <a:endParaRPr lang="en-US" altLang="ja-JP" sz="2400" dirty="0" smtClean="0"/>
          </a:p>
          <a:p>
            <a:r>
              <a:rPr lang="ja-JP" altLang="en-US" sz="2400" dirty="0" smtClean="0"/>
              <a:t>　その「方法」の種類。 </a:t>
            </a:r>
          </a:p>
          <a:p>
            <a:r>
              <a:rPr lang="ja-JP" altLang="en-US" sz="2400" dirty="0" smtClean="0"/>
              <a:t>　接続時にこの</a:t>
            </a:r>
            <a:r>
              <a:rPr lang="en-US" altLang="ja-JP" sz="2400" dirty="0" smtClean="0"/>
              <a:t>HTTP</a:t>
            </a:r>
            <a:r>
              <a:rPr lang="ja-JP" altLang="en-US" sz="2400" dirty="0" smtClean="0"/>
              <a:t>メソッドを指定することで「これからしようとしている</a:t>
            </a:r>
            <a:endParaRPr lang="en-US" altLang="ja-JP" sz="2400" dirty="0" smtClean="0"/>
          </a:p>
          <a:p>
            <a:r>
              <a:rPr lang="ja-JP" altLang="en-US" sz="2400" dirty="0" smtClean="0"/>
              <a:t>　こと」を伝えることができる。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GET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POST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HEAD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PUT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DELETE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OPTIONS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TRACE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CONNECT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LINK</a:t>
            </a:r>
          </a:p>
          <a:p>
            <a:r>
              <a:rPr lang="ja-JP" altLang="en-US" sz="2400" dirty="0" smtClean="0"/>
              <a:t>　などなど、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つどころかいっぱいある。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94434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統一インタフェース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366179"/>
            <a:ext cx="10916068" cy="52629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GET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URI</a:t>
            </a:r>
            <a:r>
              <a:rPr lang="ja-JP" altLang="en-US" sz="2400" dirty="0"/>
              <a:t>で指定した情報を要求。</a:t>
            </a:r>
            <a:r>
              <a:rPr lang="en-US" altLang="ja-JP" sz="2400" dirty="0"/>
              <a:t>URI</a:t>
            </a:r>
            <a:r>
              <a:rPr lang="ja-JP" altLang="en-US" sz="2400" dirty="0"/>
              <a:t>がファイル名のときはそのファイル</a:t>
            </a:r>
            <a:r>
              <a:rPr lang="ja-JP" altLang="en-US" sz="2400" dirty="0" smtClean="0"/>
              <a:t>の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中身</a:t>
            </a:r>
            <a:r>
              <a:rPr lang="ja-JP" altLang="en-US" sz="2400" dirty="0"/>
              <a:t>を、プログラム名のときはそのプログラムの出力を</a:t>
            </a:r>
            <a:r>
              <a:rPr lang="ja-JP" altLang="en-US" sz="2400" dirty="0" smtClean="0"/>
              <a:t>返す</a:t>
            </a:r>
            <a:endParaRPr lang="en-US" altLang="ja-JP" sz="2400" dirty="0" smtClean="0"/>
          </a:p>
          <a:p>
            <a:r>
              <a:rPr lang="ja-JP" altLang="en-US" sz="2400" dirty="0" smtClean="0"/>
              <a:t>　　→　リソースの取得</a:t>
            </a: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POST</a:t>
            </a:r>
          </a:p>
          <a:p>
            <a:r>
              <a:rPr lang="ja-JP" altLang="en-US" sz="2400" dirty="0" smtClean="0"/>
              <a:t>　クライアント</a:t>
            </a:r>
            <a:r>
              <a:rPr lang="ja-JP" altLang="en-US" sz="2400" dirty="0"/>
              <a:t>からデータを（名前と値）のセットで渡す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フォームデータ</a:t>
            </a:r>
            <a:r>
              <a:rPr lang="ja-JP" altLang="en-US" sz="2400" dirty="0"/>
              <a:t>を送るときなどに</a:t>
            </a:r>
            <a:r>
              <a:rPr lang="ja-JP" altLang="en-US" sz="2400" dirty="0" smtClean="0"/>
              <a:t>使用</a:t>
            </a:r>
            <a:endParaRPr lang="en-US" altLang="ja-JP" sz="2400" dirty="0" smtClean="0"/>
          </a:p>
          <a:p>
            <a:r>
              <a:rPr lang="ja-JP" altLang="en-US" sz="2400" dirty="0" smtClean="0"/>
              <a:t>　　→　リソースの新規作成</a:t>
            </a: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PUT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URI</a:t>
            </a:r>
            <a:r>
              <a:rPr lang="ja-JP" altLang="en-US" sz="2400" dirty="0"/>
              <a:t>で指定したサーバ上のファイルを</a:t>
            </a:r>
            <a:r>
              <a:rPr lang="ja-JP" altLang="en-US" sz="2400" dirty="0" smtClean="0"/>
              <a:t>置き換える</a:t>
            </a:r>
            <a:endParaRPr lang="en-US" altLang="ja-JP" sz="2400" dirty="0" smtClean="0"/>
          </a:p>
          <a:p>
            <a:r>
              <a:rPr lang="ja-JP" altLang="en-US" sz="2400" dirty="0" smtClean="0"/>
              <a:t>　　→　リソースの更新</a:t>
            </a: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DELETE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URI</a:t>
            </a:r>
            <a:r>
              <a:rPr lang="ja-JP" altLang="en-US" sz="2400" dirty="0"/>
              <a:t>で指定したサーバ上の</a:t>
            </a:r>
            <a:r>
              <a:rPr lang="ja-JP" altLang="en-US" sz="2400" dirty="0" smtClean="0"/>
              <a:t>ファイルを削除する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→　リソースの削除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7591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統一インタフェース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536330"/>
            <a:ext cx="10916068" cy="4893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リソース</a:t>
            </a:r>
            <a:r>
              <a:rPr lang="ja-JP" altLang="en-US" sz="2400" dirty="0" smtClean="0"/>
              <a:t>を操作するときは</a:t>
            </a:r>
            <a:endParaRPr lang="en-US" altLang="ja-JP" sz="2400" dirty="0"/>
          </a:p>
          <a:p>
            <a:r>
              <a:rPr lang="en-US" altLang="ja-JP" sz="2400" dirty="0" smtClean="0"/>
              <a:t>set</a:t>
            </a:r>
            <a:r>
              <a:rPr lang="ja-JP" altLang="en-US" sz="2400" dirty="0" smtClean="0"/>
              <a:t>○○</a:t>
            </a:r>
            <a:r>
              <a:rPr lang="en-US" altLang="ja-JP" sz="2400" dirty="0" smtClean="0"/>
              <a:t>()</a:t>
            </a:r>
            <a:r>
              <a:rPr lang="ja-JP" altLang="en-US" sz="2400" dirty="0" smtClean="0"/>
              <a:t>　とか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create</a:t>
            </a:r>
            <a:r>
              <a:rPr lang="ja-JP" altLang="en-US" sz="2400" dirty="0" smtClean="0"/>
              <a:t>○○</a:t>
            </a:r>
            <a:r>
              <a:rPr lang="en-US" altLang="ja-JP" sz="2400" dirty="0" smtClean="0"/>
              <a:t>()</a:t>
            </a:r>
            <a:r>
              <a:rPr lang="ja-JP" altLang="en-US" sz="2400" dirty="0" smtClean="0"/>
              <a:t>　とか　</a:t>
            </a:r>
            <a:r>
              <a:rPr lang="en-US" altLang="ja-JP" sz="2400" dirty="0" smtClean="0"/>
              <a:t>delete</a:t>
            </a:r>
            <a:r>
              <a:rPr lang="ja-JP" altLang="en-US" sz="2400" dirty="0" smtClean="0"/>
              <a:t>○○</a:t>
            </a:r>
            <a:r>
              <a:rPr lang="en-US" altLang="ja-JP" sz="2400" dirty="0" smtClean="0"/>
              <a:t>()</a:t>
            </a:r>
          </a:p>
          <a:p>
            <a:r>
              <a:rPr lang="ja-JP" altLang="en-US" sz="2400" dirty="0" smtClean="0"/>
              <a:t>みたいなメソッドを作って操作せず、</a:t>
            </a:r>
            <a:r>
              <a:rPr lang="en-US" altLang="ja-JP" sz="2400" dirty="0" smtClean="0"/>
              <a:t>HTTP</a:t>
            </a:r>
            <a:r>
              <a:rPr lang="ja-JP" altLang="en-US" sz="2400" dirty="0" smtClean="0"/>
              <a:t>メソッドを使おう！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GET</a:t>
            </a:r>
          </a:p>
          <a:p>
            <a:r>
              <a:rPr lang="ja-JP" altLang="en-US" sz="2400" dirty="0"/>
              <a:t>　→　リソースの取得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 smtClean="0"/>
              <a:t>POST</a:t>
            </a:r>
          </a:p>
          <a:p>
            <a:r>
              <a:rPr lang="ja-JP" altLang="en-US" sz="2400" dirty="0"/>
              <a:t>　→　リソースの新規作成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 smtClean="0"/>
              <a:t>PUT</a:t>
            </a:r>
            <a:endParaRPr lang="en-US" altLang="ja-JP" sz="2400" dirty="0"/>
          </a:p>
          <a:p>
            <a:r>
              <a:rPr lang="ja-JP" altLang="en-US" sz="2400" dirty="0"/>
              <a:t>　→　リソースの更新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DELETE</a:t>
            </a:r>
          </a:p>
          <a:p>
            <a:r>
              <a:rPr lang="ja-JP" altLang="en-US" sz="2400" dirty="0"/>
              <a:t>　→　リソースの削除</a:t>
            </a:r>
            <a:endParaRPr lang="en-US" altLang="ja-JP" sz="2400" dirty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22284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統一インタフェース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695308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(2)</a:t>
            </a:r>
            <a:r>
              <a:rPr lang="ja-JP" altLang="en-US" sz="2400" dirty="0"/>
              <a:t>リソースを</a:t>
            </a:r>
            <a:r>
              <a:rPr lang="en-US" altLang="ja-JP" sz="2400" dirty="0"/>
              <a:t>HTTP</a:t>
            </a:r>
            <a:r>
              <a:rPr lang="ja-JP" altLang="en-US" sz="2400" dirty="0"/>
              <a:t>の四つの動詞（</a:t>
            </a:r>
            <a:r>
              <a:rPr lang="en-US" altLang="ja-JP" sz="2400" dirty="0"/>
              <a:t>GET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POST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PUT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DELETE</a:t>
            </a:r>
            <a:r>
              <a:rPr lang="ja-JP" altLang="en-US" sz="2400" dirty="0"/>
              <a:t>）で操作できるようにすること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1521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691292"/>
            <a:ext cx="10916068" cy="46166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(3)</a:t>
            </a:r>
            <a:r>
              <a:rPr lang="ja-JP" altLang="en-US" sz="2400" dirty="0"/>
              <a:t>サーバーがステートレス（状態を持たない）であること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7944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3193600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ステート</a:t>
            </a:r>
            <a:r>
              <a:rPr lang="ja-JP" altLang="en-US" sz="4800" dirty="0" smtClean="0"/>
              <a:t>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024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321424"/>
            <a:ext cx="10916068" cy="267765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u="sng" dirty="0" smtClean="0"/>
              <a:t>ステートレス（⇔ステートフル）</a:t>
            </a:r>
            <a:endParaRPr lang="en-US" altLang="ja-JP" sz="2400" b="1" u="sng" dirty="0" smtClean="0"/>
          </a:p>
          <a:p>
            <a:r>
              <a:rPr lang="ja-JP" altLang="en-US" sz="2400" dirty="0" smtClean="0"/>
              <a:t>　システム</a:t>
            </a:r>
            <a:r>
              <a:rPr lang="ja-JP" altLang="en-US" sz="2400" dirty="0"/>
              <a:t>が現在の状態を表すデータなどを保持せず、入力の内容に</a:t>
            </a:r>
            <a:r>
              <a:rPr lang="ja-JP" altLang="en-US" sz="2400" dirty="0" smtClean="0"/>
              <a:t>よって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のみ</a:t>
            </a:r>
            <a:r>
              <a:rPr lang="ja-JP" altLang="en-US" sz="2400" dirty="0"/>
              <a:t>出力が決定される方式。同じ入力に対する出力は常に同じになる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ja-JP" altLang="en-US" sz="2400" dirty="0"/>
              <a:t>結局</a:t>
            </a:r>
            <a:r>
              <a:rPr lang="ja-JP" altLang="en-US" sz="2400" dirty="0" smtClean="0"/>
              <a:t>どういうこと？</a:t>
            </a:r>
            <a:endParaRPr lang="en-US" altLang="ja-JP" sz="2400" dirty="0" smtClean="0"/>
          </a:p>
          <a:p>
            <a:r>
              <a:rPr lang="en-US" altLang="ja-JP" sz="2400" dirty="0" smtClean="0"/>
              <a:t>cf. </a:t>
            </a: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salaryman-life.blogspot.jp/2011/10/blog-post.html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8337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469354"/>
            <a:ext cx="10916068" cy="4893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u="sng" dirty="0" smtClean="0"/>
              <a:t>ステートフル</a:t>
            </a:r>
            <a:r>
              <a:rPr lang="ja-JP" altLang="en-US" sz="2400" dirty="0" smtClean="0"/>
              <a:t>（客：クライアント、店員：サーバ）</a:t>
            </a:r>
            <a:endParaRPr lang="en-US" altLang="ja-JP" sz="2400" dirty="0" smtClean="0"/>
          </a:p>
          <a:p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こんにち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は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いらっしゃいませ。○○バーガー</a:t>
            </a:r>
            <a:r>
              <a:rPr lang="ja-JP" altLang="en-US" sz="2400" dirty="0" err="1"/>
              <a:t>へようこそ</a:t>
            </a:r>
            <a:endParaRPr lang="ja-JP" altLang="en-US" sz="2400" dirty="0"/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ハンバーガーセット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をお願いします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サイドメニューは何になさいますか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ポテト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ドリンクは何になさいますか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ジンジャーエール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+50</a:t>
            </a:r>
            <a:r>
              <a:rPr lang="ja-JP" altLang="en-US" sz="2400" dirty="0"/>
              <a:t>円でドリンクを</a:t>
            </a:r>
            <a:r>
              <a:rPr lang="en-US" altLang="ja-JP" sz="2400" dirty="0"/>
              <a:t>L</a:t>
            </a:r>
            <a:r>
              <a:rPr lang="ja-JP" altLang="en-US" sz="2400" dirty="0"/>
              <a:t>サイズにできますがいかがですか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でいいです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以上でよろしいですか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はい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かしこまり</a:t>
            </a:r>
            <a:r>
              <a:rPr lang="ja-JP" altLang="en-US" sz="2400" dirty="0" smtClean="0"/>
              <a:t>まし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650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1408496"/>
            <a:ext cx="10916068" cy="440120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Representational State Transfer(REST) </a:t>
            </a:r>
            <a:r>
              <a:rPr lang="ja-JP" altLang="en-US" sz="2000" dirty="0"/>
              <a:t>は、ウェブのような分散ハイパーメディアシステムのためのソフトウェアアーキテクチャのスタイルのひとつで</a:t>
            </a:r>
            <a:r>
              <a:rPr lang="ja-JP" altLang="en-US" sz="2000" dirty="0" smtClean="0"/>
              <a:t>ある。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en-US" altLang="ja-JP" sz="2000" dirty="0"/>
              <a:t>REST</a:t>
            </a:r>
            <a:r>
              <a:rPr lang="ja-JP" altLang="en-US" sz="2000" dirty="0"/>
              <a:t>は、初めはアーキテクチャの原則と制約の集まり</a:t>
            </a:r>
            <a:r>
              <a:rPr lang="en-US" altLang="ja-JP" sz="2000" dirty="0"/>
              <a:t>(</a:t>
            </a:r>
            <a:r>
              <a:rPr lang="ja-JP" altLang="en-US" sz="2000" dirty="0"/>
              <a:t>後述</a:t>
            </a:r>
            <a:r>
              <a:rPr lang="en-US" altLang="ja-JP" sz="2000" dirty="0"/>
              <a:t>)</a:t>
            </a:r>
            <a:r>
              <a:rPr lang="ja-JP" altLang="en-US" sz="2000" dirty="0"/>
              <a:t>を指していたが、次第に、</a:t>
            </a:r>
            <a:r>
              <a:rPr lang="en-US" altLang="ja-JP" sz="2000" dirty="0"/>
              <a:t>XML</a:t>
            </a:r>
            <a:r>
              <a:rPr lang="ja-JP" altLang="en-US" sz="2000" dirty="0"/>
              <a:t>や</a:t>
            </a:r>
            <a:r>
              <a:rPr lang="en-US" altLang="ja-JP" sz="2000" dirty="0"/>
              <a:t>HTTP</a:t>
            </a:r>
            <a:r>
              <a:rPr lang="ja-JP" altLang="en-US" sz="2000" dirty="0"/>
              <a:t>を使った簡易なウェブベースのインターフェイスのうち、</a:t>
            </a:r>
            <a:r>
              <a:rPr lang="en-US" altLang="ja-JP" sz="2000" dirty="0"/>
              <a:t>Web</a:t>
            </a:r>
            <a:r>
              <a:rPr lang="ja-JP" altLang="en-US" sz="2000" dirty="0"/>
              <a:t>サービスの</a:t>
            </a:r>
            <a:r>
              <a:rPr lang="en-US" altLang="ja-JP" sz="2000" dirty="0"/>
              <a:t>SOAP</a:t>
            </a:r>
            <a:r>
              <a:rPr lang="ja-JP" altLang="en-US" sz="2000" dirty="0"/>
              <a:t>プロトコルのような </a:t>
            </a:r>
            <a:r>
              <a:rPr lang="en-US" altLang="ja-JP" sz="2000" dirty="0"/>
              <a:t>MEP</a:t>
            </a:r>
            <a:r>
              <a:rPr lang="ja-JP" altLang="en-US" sz="2000" dirty="0"/>
              <a:t>（</a:t>
            </a:r>
            <a:r>
              <a:rPr lang="en-US" altLang="ja-JP" sz="2000" dirty="0"/>
              <a:t>Message Exchange Pattern; SOAP</a:t>
            </a:r>
            <a:r>
              <a:rPr lang="ja-JP" altLang="en-US" sz="2000" dirty="0"/>
              <a:t>ノード相互のメッセージ交換のパターンを確立するための雛型）ベースの特別な抽象化をしないもののことを、大まかに意味する用語として使われるようになった。</a:t>
            </a:r>
            <a:r>
              <a:rPr lang="en-US" altLang="ja-JP" sz="2000" dirty="0"/>
              <a:t>REST</a:t>
            </a:r>
            <a:r>
              <a:rPr lang="ja-JP" altLang="en-US" sz="2000" dirty="0"/>
              <a:t>は次に述べるように</a:t>
            </a:r>
            <a:r>
              <a:rPr lang="en-US" altLang="ja-JP" sz="2000" dirty="0"/>
              <a:t>2</a:t>
            </a:r>
            <a:r>
              <a:rPr lang="ja-JP" altLang="en-US" sz="2000" dirty="0"/>
              <a:t>つのやや異なる意味で使われている。</a:t>
            </a:r>
          </a:p>
          <a:p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en-US" altLang="ja-JP" sz="2000" dirty="0" smtClean="0"/>
              <a:t>Fielding</a:t>
            </a:r>
            <a:r>
              <a:rPr lang="ja-JP" altLang="en-US" sz="2000" dirty="0"/>
              <a:t>の</a:t>
            </a:r>
            <a:r>
              <a:rPr lang="en-US" altLang="ja-JP" sz="2000" dirty="0"/>
              <a:t>REST</a:t>
            </a:r>
            <a:r>
              <a:rPr lang="ja-JP" altLang="en-US" sz="2000" dirty="0"/>
              <a:t>アーキテクチャスタイルの原則に合わせた</a:t>
            </a:r>
            <a:r>
              <a:rPr lang="en-US" altLang="ja-JP" sz="2000" dirty="0"/>
              <a:t>Web</a:t>
            </a:r>
            <a:r>
              <a:rPr lang="ja-JP" altLang="en-US" sz="2000" dirty="0"/>
              <a:t>サービスシステム。</a:t>
            </a:r>
          </a:p>
          <a:p>
            <a:r>
              <a:rPr lang="ja-JP" altLang="en-US" sz="2000" dirty="0"/>
              <a:t>・</a:t>
            </a:r>
            <a:r>
              <a:rPr lang="en-US" altLang="ja-JP" sz="2000" dirty="0" smtClean="0"/>
              <a:t>RPC</a:t>
            </a:r>
            <a:r>
              <a:rPr lang="ja-JP" altLang="en-US" sz="2000" dirty="0"/>
              <a:t>スタイルに合わせた簡易な </a:t>
            </a:r>
            <a:r>
              <a:rPr lang="en-US" altLang="ja-JP" sz="2000" dirty="0"/>
              <a:t>XML+HTTP </a:t>
            </a:r>
            <a:r>
              <a:rPr lang="ja-JP" altLang="en-US" sz="2000" dirty="0"/>
              <a:t>インターフェイスを採用した</a:t>
            </a:r>
            <a:r>
              <a:rPr lang="ja-JP" altLang="en-US" sz="2000" dirty="0" smtClean="0"/>
              <a:t>システム。</a:t>
            </a:r>
            <a:endParaRPr lang="en-US" altLang="ja-JP" sz="2000" dirty="0" smtClean="0"/>
          </a:p>
          <a:p>
            <a:endParaRPr lang="ja-JP" altLang="en-US" sz="2000" dirty="0"/>
          </a:p>
          <a:p>
            <a:r>
              <a:rPr lang="en-US" altLang="ja-JP" sz="2000" dirty="0"/>
              <a:t>REST</a:t>
            </a:r>
            <a:r>
              <a:rPr lang="ja-JP" altLang="en-US" sz="2000" dirty="0"/>
              <a:t>はこのように</a:t>
            </a:r>
            <a:r>
              <a:rPr lang="en-US" altLang="ja-JP" sz="2000" dirty="0"/>
              <a:t>2</a:t>
            </a:r>
            <a:r>
              <a:rPr lang="ja-JP" altLang="en-US" sz="2000" dirty="0"/>
              <a:t>つのやや異なる意味で使われているため、技術的な議論の中で混乱を引き起こすことがある。 ただし、</a:t>
            </a:r>
            <a:r>
              <a:rPr lang="en-US" altLang="ja-JP" sz="2000" dirty="0"/>
              <a:t>RPC</a:t>
            </a:r>
            <a:r>
              <a:rPr lang="ja-JP" altLang="en-US" sz="2000" dirty="0"/>
              <a:t>は</a:t>
            </a:r>
            <a:r>
              <a:rPr lang="en-US" altLang="ja-JP" sz="2000" dirty="0"/>
              <a:t>REST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実例</a:t>
            </a:r>
            <a:r>
              <a:rPr lang="ja-JP" altLang="en-US" sz="2000" dirty="0"/>
              <a:t>とはいえない。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512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469360"/>
            <a:ext cx="11378776" cy="4893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u="sng" dirty="0" smtClean="0"/>
              <a:t>ステートレス</a:t>
            </a:r>
            <a:endParaRPr lang="en-US" altLang="ja-JP" sz="2400" b="1" u="sng" dirty="0" smtClean="0"/>
          </a:p>
          <a:p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こんにち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は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いらっしゃいませ。○○バーガー</a:t>
            </a:r>
            <a:r>
              <a:rPr lang="ja-JP" altLang="en-US" sz="2400" dirty="0" err="1"/>
              <a:t>へようこそ</a:t>
            </a:r>
            <a:endParaRPr lang="ja-JP" altLang="en-US" sz="2400" dirty="0"/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ハンバーガーセットをお願いします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サイドメニューは何になさいますか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ハンバーガーセットをポテトでお願いします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ドリンクは何になさいますか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ハンバーガーセット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をポテトとジンジャーエールでお願いします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+50</a:t>
            </a:r>
            <a:r>
              <a:rPr lang="ja-JP" altLang="en-US" sz="2400" dirty="0"/>
              <a:t>円でドリンクを</a:t>
            </a:r>
            <a:r>
              <a:rPr lang="en-US" altLang="ja-JP" sz="2400" dirty="0"/>
              <a:t>L</a:t>
            </a:r>
            <a:r>
              <a:rPr lang="ja-JP" altLang="en-US" sz="2400" dirty="0"/>
              <a:t>サイズにできますがいかがですか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ハンバーガーセットをポテトとジンジャーエール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(M)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でお願いします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以上でよろしいですか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ハンバーガーセット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をポテトとジンジャーエール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(M)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でお願いします。以上</a:t>
            </a:r>
          </a:p>
          <a:p>
            <a:r>
              <a:rPr lang="ja-JP" altLang="en-US" sz="2400" dirty="0"/>
              <a:t>店員</a:t>
            </a:r>
            <a:r>
              <a:rPr lang="en-US" altLang="ja-JP" sz="2400" dirty="0"/>
              <a:t>: </a:t>
            </a:r>
            <a:r>
              <a:rPr lang="ja-JP" altLang="en-US" sz="2400" dirty="0"/>
              <a:t>かしこまりました</a:t>
            </a:r>
          </a:p>
        </p:txBody>
      </p:sp>
    </p:spTree>
    <p:extLst>
      <p:ext uri="{BB962C8B-B14F-4D97-AF65-F5344CB8AC3E}">
        <p14:creationId xmlns:p14="http://schemas.microsoft.com/office/powerpoint/2010/main" val="355779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469360"/>
            <a:ext cx="11628492" cy="4893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u="sng" dirty="0" smtClean="0"/>
              <a:t>ステートレス</a:t>
            </a:r>
            <a:endParaRPr lang="en-US" altLang="ja-JP" sz="2400" b="1" u="sng" dirty="0" smtClean="0"/>
          </a:p>
          <a:p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　こんにち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は</a:t>
            </a:r>
          </a:p>
          <a:p>
            <a:r>
              <a:rPr lang="ja-JP" altLang="en-US" sz="2400" dirty="0" smtClean="0"/>
              <a:t>店員１</a:t>
            </a:r>
            <a:r>
              <a:rPr lang="en-US" altLang="ja-JP" sz="2400" dirty="0" smtClean="0"/>
              <a:t>: </a:t>
            </a:r>
            <a:r>
              <a:rPr lang="ja-JP" altLang="en-US" sz="2400" dirty="0"/>
              <a:t>いらっしゃいませ。○○バーガー</a:t>
            </a:r>
            <a:r>
              <a:rPr lang="ja-JP" altLang="en-US" sz="2400" dirty="0" err="1"/>
              <a:t>へようこそ</a:t>
            </a:r>
            <a:endParaRPr lang="ja-JP" altLang="en-US" sz="2400" dirty="0"/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ハンバーガーセットをお願いします</a:t>
            </a:r>
          </a:p>
          <a:p>
            <a:r>
              <a:rPr lang="ja-JP" altLang="en-US" sz="2400" dirty="0" smtClean="0"/>
              <a:t>店員２</a:t>
            </a:r>
            <a:r>
              <a:rPr lang="en-US" altLang="ja-JP" sz="2400" dirty="0" smtClean="0"/>
              <a:t>: </a:t>
            </a:r>
            <a:r>
              <a:rPr lang="ja-JP" altLang="en-US" sz="2400" dirty="0"/>
              <a:t>サイドメニューは何になさいますか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ハンバーガーセットをポテトでお願いします</a:t>
            </a:r>
          </a:p>
          <a:p>
            <a:r>
              <a:rPr lang="ja-JP" altLang="en-US" sz="2400" dirty="0" smtClean="0"/>
              <a:t>店員３</a:t>
            </a:r>
            <a:r>
              <a:rPr lang="en-US" altLang="ja-JP" sz="2400" dirty="0" smtClean="0"/>
              <a:t>: </a:t>
            </a:r>
            <a:r>
              <a:rPr lang="ja-JP" altLang="en-US" sz="2400" dirty="0"/>
              <a:t>ドリンクは何になさいますか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　ハンバーガーセット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をポテトとジンジャーエールでお願いします</a:t>
            </a:r>
          </a:p>
          <a:p>
            <a:r>
              <a:rPr lang="ja-JP" altLang="en-US" sz="2400" dirty="0" smtClean="0"/>
              <a:t>店員４</a:t>
            </a:r>
            <a:r>
              <a:rPr lang="en-US" altLang="ja-JP" sz="2400" dirty="0" smtClean="0"/>
              <a:t>: </a:t>
            </a:r>
            <a:r>
              <a:rPr lang="en-US" altLang="ja-JP" sz="2400" dirty="0"/>
              <a:t>+50</a:t>
            </a:r>
            <a:r>
              <a:rPr lang="ja-JP" altLang="en-US" sz="2400" dirty="0"/>
              <a:t>円でドリンクを</a:t>
            </a:r>
            <a:r>
              <a:rPr lang="en-US" altLang="ja-JP" sz="2400" dirty="0"/>
              <a:t>L</a:t>
            </a:r>
            <a:r>
              <a:rPr lang="ja-JP" altLang="en-US" sz="2400" dirty="0"/>
              <a:t>サイズにできますがいかがですか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ハンバーガーセットをポテトとジンジャーエール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(M)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でお願いします</a:t>
            </a:r>
          </a:p>
          <a:p>
            <a:r>
              <a:rPr lang="ja-JP" altLang="en-US" sz="2400" dirty="0" smtClean="0"/>
              <a:t>店員５</a:t>
            </a:r>
            <a:r>
              <a:rPr lang="en-US" altLang="ja-JP" sz="2400" dirty="0" smtClean="0"/>
              <a:t>: </a:t>
            </a:r>
            <a:r>
              <a:rPr lang="ja-JP" altLang="en-US" sz="2400" dirty="0"/>
              <a:t>以上でよろしいですか</a:t>
            </a:r>
            <a:r>
              <a:rPr lang="en-US" altLang="ja-JP" sz="2400" dirty="0"/>
              <a:t>?</a:t>
            </a:r>
          </a:p>
          <a:p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客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　　ハンバーガーセット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をポテトとジンジャーエール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</a:rPr>
              <a:t>(M)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でお願いします。以上</a:t>
            </a:r>
          </a:p>
          <a:p>
            <a:r>
              <a:rPr lang="ja-JP" altLang="en-US" sz="2400" dirty="0" smtClean="0"/>
              <a:t>店員６</a:t>
            </a:r>
            <a:r>
              <a:rPr lang="en-US" altLang="ja-JP" sz="2400" dirty="0" smtClean="0"/>
              <a:t>: </a:t>
            </a:r>
            <a:r>
              <a:rPr lang="ja-JP" altLang="en-US" sz="2400" dirty="0"/>
              <a:t>かしこまりました</a:t>
            </a:r>
          </a:p>
        </p:txBody>
      </p:sp>
    </p:spTree>
    <p:extLst>
      <p:ext uri="{BB962C8B-B14F-4D97-AF65-F5344CB8AC3E}">
        <p14:creationId xmlns:p14="http://schemas.microsoft.com/office/powerpoint/2010/main" val="181990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ステート</a:t>
            </a:r>
            <a:r>
              <a:rPr lang="ja-JP" altLang="en-US" dirty="0"/>
              <a:t>レス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691292"/>
            <a:ext cx="10916068" cy="46166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(3)</a:t>
            </a:r>
            <a:r>
              <a:rPr lang="ja-JP" altLang="en-US" sz="2400" dirty="0"/>
              <a:t>サーバーがステートレス（状態を持たない）であること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08882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1346942"/>
            <a:ext cx="10916068" cy="45243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Fielding</a:t>
            </a:r>
            <a:r>
              <a:rPr lang="ja-JP" altLang="en-US" sz="2400" dirty="0" err="1" smtClean="0"/>
              <a:t>さんの</a:t>
            </a:r>
            <a:r>
              <a:rPr lang="ja-JP" altLang="en-US" sz="2400" dirty="0" smtClean="0"/>
              <a:t>論文では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en-US" altLang="ja-JP" sz="2400" dirty="0"/>
              <a:t>1)</a:t>
            </a:r>
            <a:r>
              <a:rPr lang="ja-JP" altLang="en-US" sz="2400" dirty="0"/>
              <a:t>名前を付けられるすべての情報を「リソース」と</a:t>
            </a:r>
            <a:r>
              <a:rPr lang="ja-JP" altLang="en-US" sz="2400" dirty="0" smtClean="0"/>
              <a:t>して，それら</a:t>
            </a:r>
            <a:r>
              <a:rPr lang="ja-JP" altLang="en-US" sz="2400" dirty="0"/>
              <a:t>を指し示す</a:t>
            </a:r>
            <a:r>
              <a:rPr lang="en-US" altLang="ja-JP" sz="2400" dirty="0"/>
              <a:t>URL</a:t>
            </a:r>
            <a:r>
              <a:rPr lang="ja-JP" altLang="en-US" sz="2400" dirty="0"/>
              <a:t>（実際に</a:t>
            </a:r>
            <a:r>
              <a:rPr lang="ja-JP" altLang="en-US" sz="2400" dirty="0" smtClean="0"/>
              <a:t>はより</a:t>
            </a:r>
            <a:r>
              <a:rPr lang="ja-JP" altLang="en-US" sz="2400" dirty="0"/>
              <a:t>包括的な</a:t>
            </a:r>
            <a:r>
              <a:rPr lang="en-US" altLang="ja-JP" sz="2400" dirty="0"/>
              <a:t>URI</a:t>
            </a:r>
            <a:r>
              <a:rPr lang="ja-JP" altLang="en-US" sz="2400" dirty="0"/>
              <a:t>＝</a:t>
            </a:r>
            <a:r>
              <a:rPr lang="en-US" altLang="ja-JP" sz="2400" dirty="0"/>
              <a:t>Uniform Resource Identifier</a:t>
            </a:r>
            <a:r>
              <a:rPr lang="ja-JP" altLang="en-US" sz="2400" dirty="0"/>
              <a:t>）を持たせる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en-US" altLang="ja-JP" sz="2400" dirty="0"/>
              <a:t>2)</a:t>
            </a:r>
            <a:r>
              <a:rPr lang="ja-JP" altLang="en-US" sz="2400" dirty="0"/>
              <a:t>リソースを</a:t>
            </a:r>
            <a:r>
              <a:rPr lang="en-US" altLang="ja-JP" sz="2400" dirty="0"/>
              <a:t>HTTP</a:t>
            </a:r>
            <a:r>
              <a:rPr lang="ja-JP" altLang="en-US" sz="2400" dirty="0"/>
              <a:t>の四つの動詞（</a:t>
            </a:r>
            <a:r>
              <a:rPr lang="en-US" altLang="ja-JP" sz="2400" dirty="0"/>
              <a:t>GET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POST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PUT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DELETE</a:t>
            </a:r>
            <a:r>
              <a:rPr lang="ja-JP" altLang="en-US" sz="2400" dirty="0"/>
              <a:t>）で操作できるようにする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(</a:t>
            </a:r>
            <a:r>
              <a:rPr lang="en-US" altLang="ja-JP" sz="2400" dirty="0"/>
              <a:t>3)</a:t>
            </a:r>
            <a:r>
              <a:rPr lang="ja-JP" altLang="en-US" sz="2400" dirty="0"/>
              <a:t>サーバーがステートレス（状態を持たない）である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cf.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>
                <a:hlinkClick r:id="rId2"/>
              </a:rPr>
              <a:t>http</a:t>
            </a:r>
            <a:r>
              <a:rPr lang="en-US" altLang="ja-JP" sz="2400" dirty="0">
                <a:hlinkClick r:id="rId2"/>
              </a:rPr>
              <a:t>://www.ics.uci.edu/~</a:t>
            </a:r>
            <a:r>
              <a:rPr lang="en-US" altLang="ja-JP" sz="2400" dirty="0" smtClean="0">
                <a:hlinkClick r:id="rId2"/>
              </a:rPr>
              <a:t>fielding/pubs/dissertation/top.htm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76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3193600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/>
              <a:t>なんとなくわかった</a:t>
            </a:r>
            <a:r>
              <a:rPr lang="ja-JP" altLang="en-US" sz="4800" dirty="0"/>
              <a:t>気</a:t>
            </a:r>
            <a:r>
              <a:rPr lang="ja-JP" altLang="en-US" sz="4800" dirty="0" smtClean="0"/>
              <a:t>がする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5080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altLang="ja-JP" dirty="0" smtClean="0"/>
              <a:t>REST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8626" y="1905901"/>
            <a:ext cx="2137273" cy="366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49356" y="3002991"/>
            <a:ext cx="914400" cy="1333043"/>
            <a:chOff x="1008043" y="2005068"/>
            <a:chExt cx="914400" cy="1333043"/>
          </a:xfrm>
        </p:grpSpPr>
        <p:sp>
          <p:nvSpPr>
            <p:cNvPr id="4" name="二等辺三角形 3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77334" y="1387858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たとえ</a:t>
            </a:r>
            <a:r>
              <a:rPr lang="ja-JP" altLang="en-US" dirty="0"/>
              <a:t>ば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2561435" y="2644038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8150" y="2311001"/>
            <a:ext cx="3433218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○○さんのツイート一覧見せて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2537563" y="3137964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56312" y="2848996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561435" y="4347027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58150" y="4013990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一件目ツイートの詳細見せて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2537563" y="4840953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56312" y="4551985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59627" y="2823629"/>
            <a:ext cx="2090294" cy="33855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○○さんのツイート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533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altLang="ja-JP" dirty="0" smtClean="0"/>
              <a:t>REST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8626" y="1905901"/>
            <a:ext cx="2137273" cy="366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49356" y="3002991"/>
            <a:ext cx="914400" cy="1333043"/>
            <a:chOff x="1008043" y="2005068"/>
            <a:chExt cx="914400" cy="1333043"/>
          </a:xfrm>
        </p:grpSpPr>
        <p:sp>
          <p:nvSpPr>
            <p:cNvPr id="4" name="二等辺三角形 3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77334" y="1387858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たとえ</a:t>
            </a:r>
            <a:r>
              <a:rPr lang="ja-JP" altLang="en-US" dirty="0"/>
              <a:t>ば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2561435" y="2644038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8150" y="2311001"/>
            <a:ext cx="3433218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○○さんのツイート一覧見せて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2537563" y="3137964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56312" y="2848996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561435" y="4347027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58150" y="4013990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一件目ツイートの詳細見せて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2537563" y="4840953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56312" y="4551985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59627" y="2823629"/>
            <a:ext cx="2090294" cy="33855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○○さんのツイート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 rot="10800000" flipH="1" flipV="1">
            <a:off x="563508" y="3292753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0000"/>
                </a:solidFill>
              </a:rPr>
              <a:t>ではなく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1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altLang="ja-JP" dirty="0" smtClean="0"/>
              <a:t>REST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8626" y="1905901"/>
            <a:ext cx="2137273" cy="366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49356" y="3002991"/>
            <a:ext cx="914400" cy="1333043"/>
            <a:chOff x="1008043" y="2005068"/>
            <a:chExt cx="914400" cy="1333043"/>
          </a:xfrm>
        </p:grpSpPr>
        <p:sp>
          <p:nvSpPr>
            <p:cNvPr id="4" name="二等辺三角形 3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2561435" y="2644038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8150" y="2311001"/>
            <a:ext cx="3433218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○○さんのツイート一覧見せて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2537563" y="3137964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56312" y="2848996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561435" y="4347027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88259" y="4013990"/>
            <a:ext cx="456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○○さんの一件目ツイートの詳細見せて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2537563" y="4840953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56312" y="4551985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76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altLang="ja-JP" dirty="0" smtClean="0"/>
              <a:t>REST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8626" y="1517790"/>
            <a:ext cx="2445376" cy="273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ツイート</a:t>
            </a:r>
            <a:endParaRPr kumimoji="1" lang="en-US" altLang="ja-JP" sz="4000" dirty="0" smtClean="0"/>
          </a:p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49356" y="3025029"/>
            <a:ext cx="914400" cy="1333043"/>
            <a:chOff x="1008043" y="2005068"/>
            <a:chExt cx="914400" cy="1333043"/>
          </a:xfrm>
        </p:grpSpPr>
        <p:sp>
          <p:nvSpPr>
            <p:cNvPr id="4" name="二等辺三角形 3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2561435" y="1850827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8150" y="1517790"/>
            <a:ext cx="3433218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○○さんのツイート一覧見せて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2537563" y="2344753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56312" y="2055785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561435" y="3256359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40801" y="2923322"/>
            <a:ext cx="456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一件目ツイートの詳細見せて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2537563" y="3750285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56312" y="3461317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28626" y="4521789"/>
            <a:ext cx="2445376" cy="179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画像</a:t>
            </a:r>
            <a:endParaRPr kumimoji="1" lang="en-US" altLang="ja-JP" sz="4000" dirty="0" smtClean="0"/>
          </a:p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sp>
        <p:nvSpPr>
          <p:cNvPr id="17" name="右矢印 16"/>
          <p:cNvSpPr/>
          <p:nvPr/>
        </p:nvSpPr>
        <p:spPr>
          <a:xfrm>
            <a:off x="2561434" y="5177149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30625" y="4844112"/>
            <a:ext cx="456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ツイートの画像見せて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 rot="10800000">
            <a:off x="2537562" y="5671075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45484" y="5382107"/>
            <a:ext cx="41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○○さんの一件目のツイートの画像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59627" y="1799061"/>
            <a:ext cx="2090294" cy="33855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○○さんのツイート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29" idx="2"/>
            <a:endCxn id="16" idx="0"/>
          </p:cNvCxnSpPr>
          <p:nvPr/>
        </p:nvCxnSpPr>
        <p:spPr>
          <a:xfrm>
            <a:off x="7916003" y="3813222"/>
            <a:ext cx="135311" cy="708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2" idx="2"/>
            <a:endCxn id="16" idx="0"/>
          </p:cNvCxnSpPr>
          <p:nvPr/>
        </p:nvCxnSpPr>
        <p:spPr>
          <a:xfrm>
            <a:off x="7904774" y="2137615"/>
            <a:ext cx="146540" cy="2384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870856" y="3474668"/>
            <a:ext cx="2090294" cy="33855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1</a:t>
            </a:r>
            <a:r>
              <a:rPr lang="ja-JP" altLang="en-US" sz="1600" dirty="0" smtClean="0"/>
              <a:t>件目のツイート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05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altLang="ja-JP" dirty="0" smtClean="0"/>
              <a:t>REST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8626" y="1517790"/>
            <a:ext cx="2445376" cy="273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ツイート</a:t>
            </a:r>
            <a:endParaRPr kumimoji="1" lang="en-US" altLang="ja-JP" sz="4000" dirty="0" smtClean="0"/>
          </a:p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49356" y="3025029"/>
            <a:ext cx="914400" cy="1333043"/>
            <a:chOff x="1008043" y="2005068"/>
            <a:chExt cx="914400" cy="1333043"/>
          </a:xfrm>
        </p:grpSpPr>
        <p:sp>
          <p:nvSpPr>
            <p:cNvPr id="4" name="二等辺三角形 3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2561435" y="1850827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8150" y="1517790"/>
            <a:ext cx="3433218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○○さんのツイート一覧見せて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2537563" y="2344753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56312" y="2055785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○○さんのツイート一覧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561435" y="3256359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88259" y="2923322"/>
            <a:ext cx="456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○○さんの一件目ツイートの詳細見せて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2537563" y="3750285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56312" y="3461317"/>
            <a:ext cx="34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28626" y="4521789"/>
            <a:ext cx="2445376" cy="179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画像</a:t>
            </a:r>
            <a:endParaRPr kumimoji="1" lang="en-US" altLang="ja-JP" sz="4000" dirty="0" smtClean="0"/>
          </a:p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sp>
        <p:nvSpPr>
          <p:cNvPr id="17" name="右矢印 16"/>
          <p:cNvSpPr/>
          <p:nvPr/>
        </p:nvSpPr>
        <p:spPr>
          <a:xfrm>
            <a:off x="2561434" y="5177149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88258" y="4844112"/>
            <a:ext cx="456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○○さんの一件目ツイートの画像見せて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 rot="10800000">
            <a:off x="2537562" y="5671075"/>
            <a:ext cx="420841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45484" y="5382107"/>
            <a:ext cx="41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○○さんの一件目のツイートの画像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9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3193600"/>
            <a:ext cx="10916068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ちょっと何言ってんのかわかんない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8011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1633910"/>
            <a:ext cx="10916068" cy="304698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/>
              <a:t>メリット</a:t>
            </a:r>
            <a:endParaRPr kumimoji="1" lang="en-US" altLang="ja-JP" sz="2400" b="1" u="sng" dirty="0" smtClean="0"/>
          </a:p>
          <a:p>
            <a:r>
              <a:rPr kumimoji="1" lang="ja-JP" altLang="en-US" sz="2400" dirty="0" smtClean="0"/>
              <a:t>・</a:t>
            </a:r>
            <a:r>
              <a:rPr lang="ja-JP" altLang="en-US" sz="2400" dirty="0" smtClean="0"/>
              <a:t>サーバ増やしたり機能追加したりしやすい（スケーラビリティが上がる）</a:t>
            </a:r>
            <a:endParaRPr kumimoji="1" lang="en-US" altLang="ja-JP" sz="2400" dirty="0"/>
          </a:p>
          <a:p>
            <a:r>
              <a:rPr lang="ja-JP" altLang="en-US" sz="2400" dirty="0" smtClean="0"/>
              <a:t>・状態を覚えなくていいのでサーバ側のシステムが単純になる</a:t>
            </a:r>
            <a:endParaRPr kumimoji="1" lang="en-US" altLang="ja-JP" sz="2400" dirty="0"/>
          </a:p>
          <a:p>
            <a:r>
              <a:rPr lang="ja-JP" altLang="en-US" sz="2400" dirty="0" smtClean="0"/>
              <a:t>・クライアントが行いたい操作をするための命令がわかりやすい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b="1" u="sng" dirty="0" smtClean="0"/>
              <a:t>デメリット</a:t>
            </a:r>
            <a:endParaRPr lang="en-US" altLang="ja-JP" sz="2400" b="1" u="sng" dirty="0" smtClean="0"/>
          </a:p>
          <a:p>
            <a:r>
              <a:rPr kumimoji="1" lang="ja-JP" altLang="en-US" sz="2400" dirty="0" smtClean="0"/>
              <a:t>・認証が必要な場合、リクエスト</a:t>
            </a:r>
            <a:r>
              <a:rPr lang="ja-JP" altLang="en-US" sz="2400" dirty="0"/>
              <a:t>毎</a:t>
            </a:r>
            <a:r>
              <a:rPr lang="ja-JP" altLang="en-US" sz="2400" dirty="0" smtClean="0"/>
              <a:t>に認証が行われ、サーバ負荷が上がる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・送信するデータ量が多くなる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045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1346942"/>
            <a:ext cx="10916068" cy="45243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Fielding</a:t>
            </a:r>
            <a:r>
              <a:rPr lang="ja-JP" altLang="en-US" sz="2400" dirty="0" err="1" smtClean="0"/>
              <a:t>さんの</a:t>
            </a:r>
            <a:r>
              <a:rPr lang="ja-JP" altLang="en-US" sz="2400" dirty="0" smtClean="0"/>
              <a:t>論文では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en-US" altLang="ja-JP" sz="2400" dirty="0"/>
              <a:t>1)</a:t>
            </a:r>
            <a:r>
              <a:rPr lang="ja-JP" altLang="en-US" sz="2400" dirty="0"/>
              <a:t>名前を付けられるすべての情報を「リソース」と</a:t>
            </a:r>
            <a:r>
              <a:rPr lang="ja-JP" altLang="en-US" sz="2400" dirty="0" smtClean="0"/>
              <a:t>して，それら</a:t>
            </a:r>
            <a:r>
              <a:rPr lang="ja-JP" altLang="en-US" sz="2400" dirty="0"/>
              <a:t>を指し示す</a:t>
            </a:r>
            <a:r>
              <a:rPr lang="en-US" altLang="ja-JP" sz="2400" dirty="0"/>
              <a:t>URL</a:t>
            </a:r>
            <a:r>
              <a:rPr lang="ja-JP" altLang="en-US" sz="2400" dirty="0"/>
              <a:t>（実際に</a:t>
            </a:r>
            <a:r>
              <a:rPr lang="ja-JP" altLang="en-US" sz="2400" dirty="0" smtClean="0"/>
              <a:t>はより</a:t>
            </a:r>
            <a:r>
              <a:rPr lang="ja-JP" altLang="en-US" sz="2400" dirty="0"/>
              <a:t>包括的な</a:t>
            </a:r>
            <a:r>
              <a:rPr lang="en-US" altLang="ja-JP" sz="2400" dirty="0"/>
              <a:t>URI</a:t>
            </a:r>
            <a:r>
              <a:rPr lang="ja-JP" altLang="en-US" sz="2400" dirty="0"/>
              <a:t>＝</a:t>
            </a:r>
            <a:r>
              <a:rPr lang="en-US" altLang="ja-JP" sz="2400" dirty="0"/>
              <a:t>Uniform Resource Identifier</a:t>
            </a:r>
            <a:r>
              <a:rPr lang="ja-JP" altLang="en-US" sz="2400" dirty="0"/>
              <a:t>）を持たせる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en-US" altLang="ja-JP" sz="2400" dirty="0"/>
              <a:t>2)</a:t>
            </a:r>
            <a:r>
              <a:rPr lang="ja-JP" altLang="en-US" sz="2400" dirty="0"/>
              <a:t>リソースを</a:t>
            </a:r>
            <a:r>
              <a:rPr lang="en-US" altLang="ja-JP" sz="2400" dirty="0"/>
              <a:t>HTTP</a:t>
            </a:r>
            <a:r>
              <a:rPr lang="ja-JP" altLang="en-US" sz="2400" dirty="0"/>
              <a:t>の四つの動詞（</a:t>
            </a:r>
            <a:r>
              <a:rPr lang="en-US" altLang="ja-JP" sz="2400" dirty="0"/>
              <a:t>GET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POST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PUT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DELETE</a:t>
            </a:r>
            <a:r>
              <a:rPr lang="ja-JP" altLang="en-US" sz="2400" dirty="0"/>
              <a:t>）で操作できるようにする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(</a:t>
            </a:r>
            <a:r>
              <a:rPr lang="en-US" altLang="ja-JP" sz="2400" dirty="0"/>
              <a:t>3)</a:t>
            </a:r>
            <a:r>
              <a:rPr lang="ja-JP" altLang="en-US" sz="2400" dirty="0"/>
              <a:t>サーバーがステートレス（状態を持たない）である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cf.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>
                <a:hlinkClick r:id="rId2"/>
              </a:rPr>
              <a:t>http</a:t>
            </a:r>
            <a:r>
              <a:rPr lang="en-US" altLang="ja-JP" sz="2400" dirty="0">
                <a:hlinkClick r:id="rId2"/>
              </a:rPr>
              <a:t>://www.ics.uci.edu/~</a:t>
            </a:r>
            <a:r>
              <a:rPr lang="en-US" altLang="ja-JP" sz="2400" dirty="0" smtClean="0">
                <a:hlinkClick r:id="rId2"/>
              </a:rPr>
              <a:t>fielding/pubs/dissertation/top.htm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2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H="1" flipV="1">
            <a:off x="563508" y="2824269"/>
            <a:ext cx="10916068" cy="15696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/>
              <a:t>や</a:t>
            </a:r>
            <a:r>
              <a:rPr lang="ja-JP" altLang="en-US" sz="4800" dirty="0"/>
              <a:t>っぱ</a:t>
            </a:r>
            <a:r>
              <a:rPr kumimoji="1" lang="ja-JP" altLang="en-US" sz="4800" dirty="0" smtClean="0"/>
              <a:t>何言ってんのかわかんないので</a:t>
            </a:r>
            <a:endParaRPr kumimoji="1" lang="en-US" altLang="ja-JP" sz="4800" dirty="0" smtClean="0"/>
          </a:p>
          <a:p>
            <a:pPr algn="ctr"/>
            <a:r>
              <a:rPr lang="ja-JP" altLang="en-US" sz="4800" dirty="0" smtClean="0"/>
              <a:t>ひとつずつ見てみ</a:t>
            </a:r>
            <a:r>
              <a:rPr lang="ja-JP" altLang="en-US" sz="4800" dirty="0"/>
              <a:t>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27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リソース指向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686909"/>
            <a:ext cx="10916068" cy="120032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</a:t>
            </a:r>
            <a:r>
              <a:rPr lang="en-US" altLang="ja-JP" sz="2400" dirty="0"/>
              <a:t>1)</a:t>
            </a:r>
            <a:r>
              <a:rPr lang="ja-JP" altLang="en-US" sz="2400" dirty="0"/>
              <a:t>名前を付けられるすべての情報を「リソース」と</a:t>
            </a:r>
            <a:r>
              <a:rPr lang="ja-JP" altLang="en-US" sz="2400" dirty="0" smtClean="0"/>
              <a:t>して，それら</a:t>
            </a:r>
            <a:r>
              <a:rPr lang="ja-JP" altLang="en-US" sz="2400" dirty="0"/>
              <a:t>を指し示す</a:t>
            </a:r>
            <a:r>
              <a:rPr lang="en-US" altLang="ja-JP" sz="2400" dirty="0"/>
              <a:t>URL</a:t>
            </a:r>
            <a:r>
              <a:rPr lang="ja-JP" altLang="en-US" sz="2400" dirty="0"/>
              <a:t>（実際には，より包括的な</a:t>
            </a:r>
            <a:r>
              <a:rPr lang="en-US" altLang="ja-JP" sz="2400" dirty="0"/>
              <a:t>URI</a:t>
            </a:r>
            <a:r>
              <a:rPr lang="ja-JP" altLang="en-US" sz="2400" dirty="0"/>
              <a:t>＝</a:t>
            </a:r>
            <a:r>
              <a:rPr lang="en-US" altLang="ja-JP" sz="2400" dirty="0"/>
              <a:t>Uniform Resource Identifier</a:t>
            </a:r>
            <a:r>
              <a:rPr lang="ja-JP" altLang="en-US" sz="2400" dirty="0"/>
              <a:t>）を持たせる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6690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リソース指向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363201"/>
            <a:ext cx="10916068" cy="52629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ここでいう「リソース」とは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・画像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・動画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・文書　　　　　　などの「概念」のこと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・ニュース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・天気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・検索結果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リソースの状態　→　時間や条件によって変化する</a:t>
            </a:r>
            <a:endParaRPr lang="en-US" altLang="ja-JP" sz="2400" dirty="0" smtClean="0"/>
          </a:p>
          <a:p>
            <a:r>
              <a:rPr lang="ja-JP" altLang="en-US" sz="2400" dirty="0"/>
              <a:t>リソース</a:t>
            </a:r>
            <a:r>
              <a:rPr lang="ja-JP" altLang="en-US" sz="2400" dirty="0" smtClean="0"/>
              <a:t>の意味　→　時間や条件によって変化しない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概念と実際の情報を結びつけるのがサーバーの役目</a:t>
            </a:r>
            <a:r>
              <a:rPr lang="ja-JP" altLang="en-US" sz="2400" dirty="0" smtClean="0"/>
              <a:t>で、リソース</a:t>
            </a:r>
            <a:r>
              <a:rPr lang="ja-JP" altLang="en-US" sz="2400" dirty="0"/>
              <a:t>を要求されるとサーバーがその時点でそのリソースに対応する最も適切</a:t>
            </a:r>
            <a:r>
              <a:rPr lang="ja-JP" altLang="en-US" sz="2400" dirty="0" smtClean="0"/>
              <a:t>な</a:t>
            </a:r>
            <a:endParaRPr lang="en-US" altLang="ja-JP" sz="2400" dirty="0" smtClean="0"/>
          </a:p>
          <a:p>
            <a:r>
              <a:rPr lang="ja-JP" altLang="en-US" sz="2400" dirty="0" smtClean="0"/>
              <a:t>「</a:t>
            </a:r>
            <a:r>
              <a:rPr lang="ja-JP" altLang="en-US" sz="2400" dirty="0"/>
              <a:t>表現（</a:t>
            </a:r>
            <a:r>
              <a:rPr lang="en-US" altLang="ja-JP" sz="2400" dirty="0"/>
              <a:t>representation</a:t>
            </a:r>
            <a:r>
              <a:rPr lang="ja-JP" altLang="en-US" sz="2400" dirty="0"/>
              <a:t>）」を返す</a:t>
            </a:r>
            <a:endParaRPr lang="en-US" altLang="ja-JP" sz="2400" dirty="0" smtClean="0"/>
          </a:p>
        </p:txBody>
      </p:sp>
      <p:sp>
        <p:nvSpPr>
          <p:cNvPr id="3" name="右中かっこ 2"/>
          <p:cNvSpPr/>
          <p:nvPr/>
        </p:nvSpPr>
        <p:spPr>
          <a:xfrm>
            <a:off x="3238959" y="1762696"/>
            <a:ext cx="925417" cy="2126256"/>
          </a:xfrm>
          <a:prstGeom prst="rightBrace">
            <a:avLst>
              <a:gd name="adj1" fmla="val 19224"/>
              <a:gd name="adj2" fmla="val 422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51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リソース指向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8626" y="1905901"/>
            <a:ext cx="2137273" cy="366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サーバ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076679" y="2148276"/>
            <a:ext cx="914400" cy="1333043"/>
            <a:chOff x="1008043" y="2005068"/>
            <a:chExt cx="914400" cy="1333043"/>
          </a:xfrm>
        </p:grpSpPr>
        <p:sp>
          <p:nvSpPr>
            <p:cNvPr id="4" name="二等辺三角形 3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073925" y="4195585"/>
            <a:ext cx="914400" cy="1333043"/>
            <a:chOff x="1008043" y="2005068"/>
            <a:chExt cx="914400" cy="1333043"/>
          </a:xfrm>
        </p:grpSpPr>
        <p:sp>
          <p:nvSpPr>
            <p:cNvPr id="10" name="二等辺三角形 9"/>
            <p:cNvSpPr/>
            <p:nvPr/>
          </p:nvSpPr>
          <p:spPr>
            <a:xfrm>
              <a:off x="1046602" y="2258458"/>
              <a:ext cx="837282" cy="107965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スマイル 10"/>
            <p:cNvSpPr/>
            <p:nvPr/>
          </p:nvSpPr>
          <p:spPr>
            <a:xfrm>
              <a:off x="1008043" y="2005068"/>
              <a:ext cx="914400" cy="914400"/>
            </a:xfrm>
            <a:prstGeom prst="smileyFac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936439" y="1905902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4696" y="3826253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3349128" y="2401666"/>
            <a:ext cx="316184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349128" y="4468257"/>
            <a:ext cx="316184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3349128" y="3183860"/>
            <a:ext cx="316184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3347290" y="5231168"/>
            <a:ext cx="3161841" cy="20381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95318" y="2054365"/>
            <a:ext cx="21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の天気教えて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95318" y="4159646"/>
            <a:ext cx="21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の天気教えて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95318" y="4925319"/>
            <a:ext cx="213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日の天気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4070" y="2893093"/>
            <a:ext cx="213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日の天気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0501" y="1333041"/>
            <a:ext cx="71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たとえば、「今日の天気」というリソース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550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ja-JP" altLang="en-US" dirty="0" smtClean="0"/>
              <a:t>リソース指向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0800000" flipH="1" flipV="1">
            <a:off x="563508" y="1686909"/>
            <a:ext cx="10916068" cy="120032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</a:t>
            </a:r>
            <a:r>
              <a:rPr lang="en-US" altLang="ja-JP" sz="2400" dirty="0"/>
              <a:t>1)</a:t>
            </a:r>
            <a:r>
              <a:rPr lang="ja-JP" altLang="en-US" sz="2400" dirty="0"/>
              <a:t>名前を付けられるすべての情報を「リソース」と</a:t>
            </a:r>
            <a:r>
              <a:rPr lang="ja-JP" altLang="en-US" sz="2400" dirty="0" smtClean="0"/>
              <a:t>して，それら</a:t>
            </a:r>
            <a:r>
              <a:rPr lang="ja-JP" altLang="en-US" sz="2400" dirty="0"/>
              <a:t>を指し示す</a:t>
            </a:r>
            <a:r>
              <a:rPr lang="en-US" altLang="ja-JP" sz="2400" dirty="0"/>
              <a:t>URL</a:t>
            </a:r>
            <a:r>
              <a:rPr lang="ja-JP" altLang="en-US" sz="2400" dirty="0"/>
              <a:t>（実際には，より包括的な</a:t>
            </a:r>
            <a:r>
              <a:rPr lang="en-US" altLang="ja-JP" sz="2400" dirty="0"/>
              <a:t>URI</a:t>
            </a:r>
            <a:r>
              <a:rPr lang="ja-JP" altLang="en-US" sz="2400" dirty="0"/>
              <a:t>＝</a:t>
            </a:r>
            <a:r>
              <a:rPr lang="en-US" altLang="ja-JP" sz="2400" dirty="0"/>
              <a:t>Uniform Resource Identifier</a:t>
            </a:r>
            <a:r>
              <a:rPr lang="ja-JP" altLang="en-US" sz="2400" dirty="0"/>
              <a:t>）を持たせる</a:t>
            </a:r>
            <a:r>
              <a:rPr lang="ja-JP" altLang="en-US" sz="2400" dirty="0" smtClean="0"/>
              <a:t>こと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10786251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945</Words>
  <Application>Microsoft Office PowerPoint</Application>
  <PresentationFormat>ワイド画面</PresentationFormat>
  <Paragraphs>219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メイリオ</vt:lpstr>
      <vt:lpstr>Arial</vt:lpstr>
      <vt:lpstr>Trebuchet MS</vt:lpstr>
      <vt:lpstr>Wingdings 3</vt:lpstr>
      <vt:lpstr>ファセット</vt:lpstr>
      <vt:lpstr>RESTについて</vt:lpstr>
      <vt:lpstr>RESTとは</vt:lpstr>
      <vt:lpstr>RESTとは</vt:lpstr>
      <vt:lpstr>RESTとは</vt:lpstr>
      <vt:lpstr>RESTとは</vt:lpstr>
      <vt:lpstr>リソース指向</vt:lpstr>
      <vt:lpstr>リソース指向</vt:lpstr>
      <vt:lpstr>リソース指向</vt:lpstr>
      <vt:lpstr>リソース指向</vt:lpstr>
      <vt:lpstr>統一インタフェース</vt:lpstr>
      <vt:lpstr>統一インタフェース</vt:lpstr>
      <vt:lpstr>統一インタフェース</vt:lpstr>
      <vt:lpstr>統一インタフェース</vt:lpstr>
      <vt:lpstr>統一インタフェース</vt:lpstr>
      <vt:lpstr>統一インタフェース</vt:lpstr>
      <vt:lpstr>ステートレス</vt:lpstr>
      <vt:lpstr>ステートレス</vt:lpstr>
      <vt:lpstr>ステートレス</vt:lpstr>
      <vt:lpstr>ステートレス</vt:lpstr>
      <vt:lpstr>ステートレス</vt:lpstr>
      <vt:lpstr>ステートレス</vt:lpstr>
      <vt:lpstr>ステートレス</vt:lpstr>
      <vt:lpstr>RESTとは</vt:lpstr>
      <vt:lpstr>RESTとは</vt:lpstr>
      <vt:lpstr>RESTとは</vt:lpstr>
      <vt:lpstr>RESTとは</vt:lpstr>
      <vt:lpstr>RESTとは</vt:lpstr>
      <vt:lpstr>RESTとは</vt:lpstr>
      <vt:lpstr>RESTとは</vt:lpstr>
      <vt:lpstr>RESTとは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・ REST api</dc:title>
  <dc:creator>Guest</dc:creator>
  <cp:lastModifiedBy>Guest</cp:lastModifiedBy>
  <cp:revision>25</cp:revision>
  <dcterms:created xsi:type="dcterms:W3CDTF">2014-10-11T07:28:33Z</dcterms:created>
  <dcterms:modified xsi:type="dcterms:W3CDTF">2014-10-15T02:57:22Z</dcterms:modified>
</cp:coreProperties>
</file>