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5" r:id="rId8"/>
    <p:sldId id="264" r:id="rId9"/>
    <p:sldId id="263"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7418B1D5-957A-234C-A3CE-685DCD890109}">
          <p14:sldIdLst>
            <p14:sldId id="256"/>
            <p14:sldId id="257"/>
            <p14:sldId id="260"/>
            <p14:sldId id="258"/>
            <p14:sldId id="259"/>
            <p14:sldId id="261"/>
            <p14:sldId id="265"/>
            <p14:sldId id="264"/>
            <p14:sldId id="263"/>
            <p14:sldId id="266"/>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9B2BA-5624-9596-0B4D-DC0B38AD53D0}"/>
              </a:ext>
            </a:extLst>
          </p:cNvPr>
          <p:cNvSpPr>
            <a:spLocks noGrp="1"/>
          </p:cNvSpPr>
          <p:nvPr>
            <p:ph type="ctrTitle"/>
          </p:nvPr>
        </p:nvSpPr>
        <p:spPr/>
        <p:txBody>
          <a:bodyPr/>
          <a:lstStyle/>
          <a:p>
            <a:r>
              <a:rPr lang="fr-BF" dirty="0"/>
              <a:t>Introduction</a:t>
            </a:r>
          </a:p>
        </p:txBody>
      </p:sp>
      <p:sp>
        <p:nvSpPr>
          <p:cNvPr id="3" name="Sous-titre 2">
            <a:extLst>
              <a:ext uri="{FF2B5EF4-FFF2-40B4-BE49-F238E27FC236}">
                <a16:creationId xmlns:a16="http://schemas.microsoft.com/office/drawing/2014/main" id="{F0DEBE38-48EC-030D-B464-2C7A7583ABA9}"/>
              </a:ext>
            </a:extLst>
          </p:cNvPr>
          <p:cNvSpPr>
            <a:spLocks noGrp="1"/>
          </p:cNvSpPr>
          <p:nvPr>
            <p:ph type="subTitle" idx="1"/>
          </p:nvPr>
        </p:nvSpPr>
        <p:spPr/>
        <p:txBody>
          <a:bodyPr>
            <a:normAutofit fontScale="85000" lnSpcReduction="10000"/>
          </a:bodyPr>
          <a:lstStyle/>
          <a:p>
            <a:r>
              <a:rPr lang="fr-FR" dirty="0"/>
              <a:t>ans cette présentation, je vais vous présenter les résultats de mon projet d'analyse de données, basé sur les tâches et les modules précédents de ma formation avec IBM. Nous allons explorer les différentes étapes de collecte de données, d'analyse exploratoire, de visualisation interactive, de modélisation prédictive, ainsi que les conclusions et les perspectives futures.</a:t>
            </a:r>
            <a:endParaRPr lang="fr-BF" dirty="0"/>
          </a:p>
        </p:txBody>
      </p:sp>
    </p:spTree>
    <p:extLst>
      <p:ext uri="{BB962C8B-B14F-4D97-AF65-F5344CB8AC3E}">
        <p14:creationId xmlns:p14="http://schemas.microsoft.com/office/powerpoint/2010/main" val="176079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FB6B9E-4B20-93EC-8AAA-8E0C343DCA41}"/>
              </a:ext>
            </a:extLst>
          </p:cNvPr>
          <p:cNvSpPr>
            <a:spLocks noGrp="1"/>
          </p:cNvSpPr>
          <p:nvPr>
            <p:ph type="title"/>
          </p:nvPr>
        </p:nvSpPr>
        <p:spPr/>
        <p:txBody>
          <a:bodyPr/>
          <a:lstStyle/>
          <a:p>
            <a:r>
              <a:rPr lang="fr-FR" dirty="0"/>
              <a:t>Conclusion, Créativité et Innovation</a:t>
            </a:r>
            <a:endParaRPr lang="fr-BF" dirty="0"/>
          </a:p>
        </p:txBody>
      </p:sp>
      <p:sp>
        <p:nvSpPr>
          <p:cNvPr id="3" name="Espace réservé du contenu 2">
            <a:extLst>
              <a:ext uri="{FF2B5EF4-FFF2-40B4-BE49-F238E27FC236}">
                <a16:creationId xmlns:a16="http://schemas.microsoft.com/office/drawing/2014/main" id="{D94B121C-E7C6-0724-75C5-4A4962D044EA}"/>
              </a:ext>
            </a:extLst>
          </p:cNvPr>
          <p:cNvSpPr>
            <a:spLocks noGrp="1"/>
          </p:cNvSpPr>
          <p:nvPr>
            <p:ph idx="1"/>
          </p:nvPr>
        </p:nvSpPr>
        <p:spPr/>
        <p:txBody>
          <a:bodyPr>
            <a:normAutofit fontScale="92500"/>
          </a:bodyPr>
          <a:lstStyle/>
          <a:p>
            <a:r>
              <a:rPr lang="fr-FR" dirty="0"/>
              <a:t>En conclusion, ce projet a non seulement consolidé mes compétences en science des données, mais a également ouvert la voie à de nouvelles opportunités d'innovation et d'application pratique dans des domaines diversifiés. Je suis enthousiaste à l'idée de continuer à explorer ce domaine fascinant et à contribuer à des projets</a:t>
            </a:r>
          </a:p>
          <a:p>
            <a:r>
              <a:rPr lang="fr-FR"/>
              <a:t>'ai intégré des éléments créatifs tout au long de la présentation pour rendre les concepts complexes plus accessibles et engageants, et j'ai innové dans l'approche méthodologique pour résoudre des défis spécifiques rencontrés tout au long du projet.</a:t>
            </a:r>
          </a:p>
          <a:p>
            <a:endParaRPr lang="fr-BF"/>
          </a:p>
        </p:txBody>
      </p:sp>
    </p:spTree>
    <p:extLst>
      <p:ext uri="{BB962C8B-B14F-4D97-AF65-F5344CB8AC3E}">
        <p14:creationId xmlns:p14="http://schemas.microsoft.com/office/powerpoint/2010/main" val="402589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EBBA1-42D8-92E5-BD80-55F4338BF1D8}"/>
              </a:ext>
            </a:extLst>
          </p:cNvPr>
          <p:cNvSpPr>
            <a:spLocks noGrp="1"/>
          </p:cNvSpPr>
          <p:nvPr>
            <p:ph type="title"/>
          </p:nvPr>
        </p:nvSpPr>
        <p:spPr/>
        <p:txBody>
          <a:bodyPr/>
          <a:lstStyle/>
          <a:p>
            <a:r>
              <a:rPr lang="fr-FR" dirty="0"/>
              <a:t>Prochaines Étapes</a:t>
            </a:r>
            <a:endParaRPr lang="fr-BF" dirty="0"/>
          </a:p>
        </p:txBody>
      </p:sp>
      <p:sp>
        <p:nvSpPr>
          <p:cNvPr id="3" name="Espace réservé du contenu 2">
            <a:extLst>
              <a:ext uri="{FF2B5EF4-FFF2-40B4-BE49-F238E27FC236}">
                <a16:creationId xmlns:a16="http://schemas.microsoft.com/office/drawing/2014/main" id="{B0C6A2B0-35E5-2A12-531F-DFFF0B75E1C5}"/>
              </a:ext>
            </a:extLst>
          </p:cNvPr>
          <p:cNvSpPr>
            <a:spLocks noGrp="1"/>
          </p:cNvSpPr>
          <p:nvPr>
            <p:ph idx="1"/>
          </p:nvPr>
        </p:nvSpPr>
        <p:spPr/>
        <p:txBody>
          <a:bodyPr>
            <a:normAutofit fontScale="85000" lnSpcReduction="10000"/>
          </a:bodyPr>
          <a:lstStyle/>
          <a:p>
            <a:r>
              <a:rPr lang="fr-FR" b="1" dirty="0"/>
              <a:t>Développement Futur :</a:t>
            </a:r>
            <a:endParaRPr lang="fr-FR" dirty="0"/>
          </a:p>
          <a:p>
            <a:pPr marL="0" indent="0">
              <a:buNone/>
            </a:pPr>
            <a:r>
              <a:rPr lang="fr-FR" b="1" dirty="0"/>
              <a:t>Approfondissement des Connaissances :</a:t>
            </a:r>
            <a:r>
              <a:rPr lang="fr-FR" dirty="0"/>
              <a:t> Exploration de l'apprentissage profond et de l'intelligence artificielle avancée.</a:t>
            </a:r>
          </a:p>
          <a:p>
            <a:pPr marL="0" indent="0">
              <a:buNone/>
            </a:pPr>
            <a:r>
              <a:rPr lang="fr-FR" b="1" dirty="0"/>
              <a:t>Application Pratique :</a:t>
            </a:r>
            <a:r>
              <a:rPr lang="fr-FR" dirty="0"/>
              <a:t> Mise en œuvre de projets réels pour résoudre des problèmes d'entreprise concrets.</a:t>
            </a:r>
          </a:p>
          <a:p>
            <a:r>
              <a:rPr lang="fr-FR" b="1" dirty="0"/>
              <a:t>Points de vue :</a:t>
            </a:r>
            <a:endParaRPr lang="fr-FR" dirty="0"/>
          </a:p>
          <a:p>
            <a:pPr marL="0" indent="0">
              <a:buNone/>
            </a:pPr>
            <a:r>
              <a:rPr lang="fr-FR" dirty="0"/>
              <a:t>Je suis enthousiaste à l'idée de continuer à développer mes compétences en science des données et de contribuer à des projets innovants qui utilisent les données pour transformer le monde.</a:t>
            </a:r>
          </a:p>
          <a:p>
            <a:endParaRPr lang="fr-BF" dirty="0"/>
          </a:p>
        </p:txBody>
      </p:sp>
    </p:spTree>
    <p:extLst>
      <p:ext uri="{BB962C8B-B14F-4D97-AF65-F5344CB8AC3E}">
        <p14:creationId xmlns:p14="http://schemas.microsoft.com/office/powerpoint/2010/main" val="227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E52733-52DB-A7E1-4D93-4426542EFEED}"/>
              </a:ext>
            </a:extLst>
          </p:cNvPr>
          <p:cNvSpPr>
            <a:spLocks noGrp="1"/>
          </p:cNvSpPr>
          <p:nvPr>
            <p:ph type="title"/>
          </p:nvPr>
        </p:nvSpPr>
        <p:spPr>
          <a:xfrm>
            <a:off x="1141413" y="618518"/>
            <a:ext cx="9905998" cy="901363"/>
          </a:xfrm>
        </p:spPr>
        <p:txBody>
          <a:bodyPr>
            <a:normAutofit fontScale="90000"/>
          </a:bodyPr>
          <a:lstStyle/>
          <a:p>
            <a:r>
              <a:rPr lang="fr-FR" b="1" dirty="0"/>
              <a:t>Présentation</a:t>
            </a:r>
            <a:br>
              <a:rPr lang="fr-FR" dirty="0"/>
            </a:br>
            <a:endParaRPr lang="fr-BF" dirty="0"/>
          </a:p>
        </p:txBody>
      </p:sp>
      <p:sp>
        <p:nvSpPr>
          <p:cNvPr id="3" name="Espace réservé du contenu 2">
            <a:extLst>
              <a:ext uri="{FF2B5EF4-FFF2-40B4-BE49-F238E27FC236}">
                <a16:creationId xmlns:a16="http://schemas.microsoft.com/office/drawing/2014/main" id="{2A61971F-0FA5-F26B-23EE-88104265901B}"/>
              </a:ext>
            </a:extLst>
          </p:cNvPr>
          <p:cNvSpPr>
            <a:spLocks noGrp="1"/>
          </p:cNvSpPr>
          <p:nvPr>
            <p:ph idx="1"/>
          </p:nvPr>
        </p:nvSpPr>
        <p:spPr>
          <a:xfrm>
            <a:off x="1141412" y="2249487"/>
            <a:ext cx="9905999" cy="4398448"/>
          </a:xfrm>
        </p:spPr>
        <p:txBody>
          <a:bodyPr>
            <a:normAutofit/>
          </a:bodyPr>
          <a:lstStyle/>
          <a:p>
            <a:r>
              <a:rPr lang="fr-FR" dirty="0"/>
              <a:t>Je me suis engagé dans cette formation avec IBM dans le but d'acquérir une solide expertise en science des données. Ce projet représente le résultat de plusieurs mois de travail intensif, visant à appliquer les connaissances théoriques acquises à des cas pratiques concrets.</a:t>
            </a:r>
            <a:endParaRPr lang="fr-BF" dirty="0"/>
          </a:p>
        </p:txBody>
      </p:sp>
    </p:spTree>
    <p:extLst>
      <p:ext uri="{BB962C8B-B14F-4D97-AF65-F5344CB8AC3E}">
        <p14:creationId xmlns:p14="http://schemas.microsoft.com/office/powerpoint/2010/main" val="242294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3D2A3-A79C-01DC-2B37-7EBA32D498FC}"/>
              </a:ext>
            </a:extLst>
          </p:cNvPr>
          <p:cNvSpPr>
            <a:spLocks noGrp="1"/>
          </p:cNvSpPr>
          <p:nvPr>
            <p:ph type="title"/>
          </p:nvPr>
        </p:nvSpPr>
        <p:spPr>
          <a:xfrm>
            <a:off x="786713" y="136944"/>
            <a:ext cx="10618574" cy="963147"/>
          </a:xfrm>
        </p:spPr>
        <p:txBody>
          <a:bodyPr>
            <a:normAutofit fontScale="90000"/>
          </a:bodyPr>
          <a:lstStyle/>
          <a:p>
            <a:r>
              <a:rPr lang="fr-FR" dirty="0"/>
              <a:t>Collecte de Données et Méthodologie de Traitement</a:t>
            </a:r>
            <a:endParaRPr lang="fr-BF" dirty="0"/>
          </a:p>
        </p:txBody>
      </p:sp>
      <p:sp>
        <p:nvSpPr>
          <p:cNvPr id="3" name="Espace réservé du contenu 2">
            <a:extLst>
              <a:ext uri="{FF2B5EF4-FFF2-40B4-BE49-F238E27FC236}">
                <a16:creationId xmlns:a16="http://schemas.microsoft.com/office/drawing/2014/main" id="{48901E1C-2683-3F44-D84D-0E454B2E69FE}"/>
              </a:ext>
            </a:extLst>
          </p:cNvPr>
          <p:cNvSpPr>
            <a:spLocks noGrp="1"/>
          </p:cNvSpPr>
          <p:nvPr>
            <p:ph idx="1"/>
          </p:nvPr>
        </p:nvSpPr>
        <p:spPr>
          <a:xfrm>
            <a:off x="1141413" y="963147"/>
            <a:ext cx="10263874" cy="5053913"/>
          </a:xfrm>
        </p:spPr>
        <p:txBody>
          <a:bodyPr>
            <a:noAutofit/>
          </a:bodyPr>
          <a:lstStyle/>
          <a:p>
            <a:r>
              <a:rPr lang="fr-FR" sz="3600" dirty="0"/>
              <a:t>Pour chaque projet, j'ai utilisé des données provenant de sources variées, que j'ai nettoyées et préparées rigoureusement afin d'assurer leur qualité</a:t>
            </a:r>
            <a:endParaRPr lang="fr-BF" sz="3600" dirty="0"/>
          </a:p>
        </p:txBody>
      </p:sp>
    </p:spTree>
    <p:extLst>
      <p:ext uri="{BB962C8B-B14F-4D97-AF65-F5344CB8AC3E}">
        <p14:creationId xmlns:p14="http://schemas.microsoft.com/office/powerpoint/2010/main" val="77830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1150AE-6EDF-D1B1-F53F-34C52AF419A0}"/>
              </a:ext>
            </a:extLst>
          </p:cNvPr>
          <p:cNvSpPr>
            <a:spLocks noGrp="1"/>
          </p:cNvSpPr>
          <p:nvPr>
            <p:ph type="title"/>
          </p:nvPr>
        </p:nvSpPr>
        <p:spPr/>
        <p:txBody>
          <a:bodyPr/>
          <a:lstStyle/>
          <a:p>
            <a:r>
              <a:rPr lang="fr-FR" dirty="0"/>
              <a:t>Visualisation et Outils</a:t>
            </a:r>
            <a:endParaRPr lang="fr-BF" dirty="0"/>
          </a:p>
        </p:txBody>
      </p:sp>
      <p:sp>
        <p:nvSpPr>
          <p:cNvPr id="3" name="Espace réservé du contenu 2">
            <a:extLst>
              <a:ext uri="{FF2B5EF4-FFF2-40B4-BE49-F238E27FC236}">
                <a16:creationId xmlns:a16="http://schemas.microsoft.com/office/drawing/2014/main" id="{BAB59FA2-FE7D-284A-AC91-3B46A9AF9D01}"/>
              </a:ext>
            </a:extLst>
          </p:cNvPr>
          <p:cNvSpPr>
            <a:spLocks noGrp="1"/>
          </p:cNvSpPr>
          <p:nvPr>
            <p:ph idx="1"/>
          </p:nvPr>
        </p:nvSpPr>
        <p:spPr>
          <a:xfrm>
            <a:off x="1141412" y="2249486"/>
            <a:ext cx="9905999" cy="3989995"/>
          </a:xfrm>
        </p:spPr>
        <p:txBody>
          <a:bodyPr>
            <a:normAutofit fontScale="77500" lnSpcReduction="20000"/>
          </a:bodyPr>
          <a:lstStyle/>
          <a:p>
            <a:endParaRPr lang="fr-FR" dirty="0"/>
          </a:p>
          <a:p>
            <a:r>
              <a:rPr lang="fr-FR" b="1" dirty="0"/>
              <a:t>Visualisations Clés :</a:t>
            </a:r>
            <a:endParaRPr lang="fr-FR" dirty="0"/>
          </a:p>
          <a:p>
            <a:pPr marL="0" indent="0">
              <a:buNone/>
            </a:pPr>
            <a:r>
              <a:rPr lang="fr-FR" b="1" dirty="0"/>
              <a:t>Histogrammes et Diagrammes en Boîte :</a:t>
            </a:r>
            <a:r>
              <a:rPr lang="fr-FR" dirty="0"/>
              <a:t> Pour comprendre la distribution des variables.</a:t>
            </a:r>
          </a:p>
          <a:p>
            <a:pPr marL="0" indent="0">
              <a:buNone/>
            </a:pPr>
            <a:r>
              <a:rPr lang="fr-FR" b="1" dirty="0"/>
              <a:t>Diagrammes de Dispersion :</a:t>
            </a:r>
            <a:r>
              <a:rPr lang="fr-FR" dirty="0"/>
              <a:t> Pour explorer les relations entre différentes variables.</a:t>
            </a:r>
          </a:p>
          <a:p>
            <a:pPr marL="0" indent="0">
              <a:buNone/>
            </a:pPr>
            <a:r>
              <a:rPr lang="fr-FR" b="1" dirty="0"/>
              <a:t>Cartes Interactives avec </a:t>
            </a:r>
            <a:r>
              <a:rPr lang="fr-FR" b="1" dirty="0" err="1"/>
              <a:t>Folium</a:t>
            </a:r>
            <a:r>
              <a:rPr lang="fr-FR" b="1" dirty="0"/>
              <a:t> :</a:t>
            </a:r>
            <a:r>
              <a:rPr lang="fr-FR" dirty="0"/>
              <a:t> Pour visualiser les données géographiques de manière dynamique.</a:t>
            </a:r>
          </a:p>
          <a:p>
            <a:r>
              <a:rPr lang="fr-FR" b="1" dirty="0"/>
              <a:t>Outils Utilisés :</a:t>
            </a:r>
            <a:endParaRPr lang="fr-FR" dirty="0"/>
          </a:p>
          <a:p>
            <a:pPr marL="0" indent="0">
              <a:buNone/>
            </a:pPr>
            <a:r>
              <a:rPr lang="fr-FR" b="1" dirty="0"/>
              <a:t>Python :</a:t>
            </a:r>
            <a:r>
              <a:rPr lang="fr-FR" dirty="0"/>
              <a:t> Pour la manipulation et l'analyse des données.</a:t>
            </a:r>
          </a:p>
          <a:p>
            <a:pPr>
              <a:buFont typeface="Arial" panose="020B0604020202020204" pitchFamily="34" charset="0"/>
              <a:buChar char="•"/>
            </a:pPr>
            <a:r>
              <a:rPr lang="fr-FR" b="1" dirty="0"/>
              <a:t>IBM Watson Studio :</a:t>
            </a:r>
            <a:r>
              <a:rPr lang="fr-FR" dirty="0"/>
              <a:t> Pour l'intégration de l'analyse de données et de la modélisation prédictive.</a:t>
            </a:r>
          </a:p>
          <a:p>
            <a:pPr>
              <a:buFont typeface="Arial" panose="020B0604020202020204" pitchFamily="34" charset="0"/>
              <a:buChar char="•"/>
            </a:pPr>
            <a:r>
              <a:rPr lang="fr-FR" b="1" dirty="0" err="1"/>
              <a:t>Plotly</a:t>
            </a:r>
            <a:r>
              <a:rPr lang="fr-FR" b="1" dirty="0"/>
              <a:t> et </a:t>
            </a:r>
            <a:r>
              <a:rPr lang="fr-FR" b="1" dirty="0" err="1"/>
              <a:t>Folium</a:t>
            </a:r>
            <a:r>
              <a:rPr lang="fr-FR" b="1" dirty="0"/>
              <a:t> :</a:t>
            </a:r>
            <a:r>
              <a:rPr lang="fr-FR" dirty="0"/>
              <a:t> Pour des visualisations interactives et cartographiques.</a:t>
            </a:r>
          </a:p>
          <a:p>
            <a:pPr marL="0" indent="0">
              <a:buNone/>
            </a:pPr>
            <a:endParaRPr lang="fr-BF" dirty="0"/>
          </a:p>
        </p:txBody>
      </p:sp>
    </p:spTree>
    <p:extLst>
      <p:ext uri="{BB962C8B-B14F-4D97-AF65-F5344CB8AC3E}">
        <p14:creationId xmlns:p14="http://schemas.microsoft.com/office/powerpoint/2010/main" val="301082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A541D-6A42-C22C-8DCD-01C793B69C82}"/>
              </a:ext>
            </a:extLst>
          </p:cNvPr>
          <p:cNvSpPr>
            <a:spLocks noGrp="1"/>
          </p:cNvSpPr>
          <p:nvPr>
            <p:ph type="title"/>
          </p:nvPr>
        </p:nvSpPr>
        <p:spPr>
          <a:xfrm>
            <a:off x="881921" y="327514"/>
            <a:ext cx="9905998" cy="1478570"/>
          </a:xfrm>
        </p:spPr>
        <p:txBody>
          <a:bodyPr>
            <a:normAutofit/>
          </a:bodyPr>
          <a:lstStyle/>
          <a:p>
            <a:r>
              <a:rPr lang="fr-FR" sz="2800" dirty="0"/>
              <a:t>Méthodologie de l'EDA et Analyse Visuelle Interactive et Méthodologie de l'Analyse Prédictive</a:t>
            </a:r>
            <a:endParaRPr lang="fr-BF" sz="2800" dirty="0"/>
          </a:p>
        </p:txBody>
      </p:sp>
      <p:sp>
        <p:nvSpPr>
          <p:cNvPr id="3" name="Espace réservé du contenu 2">
            <a:extLst>
              <a:ext uri="{FF2B5EF4-FFF2-40B4-BE49-F238E27FC236}">
                <a16:creationId xmlns:a16="http://schemas.microsoft.com/office/drawing/2014/main" id="{D7DBD3D1-C927-A5EA-6EB2-12D2DF2C4CDA}"/>
              </a:ext>
            </a:extLst>
          </p:cNvPr>
          <p:cNvSpPr>
            <a:spLocks noGrp="1"/>
          </p:cNvSpPr>
          <p:nvPr>
            <p:ph idx="1"/>
          </p:nvPr>
        </p:nvSpPr>
        <p:spPr/>
        <p:txBody>
          <a:bodyPr>
            <a:normAutofit/>
          </a:bodyPr>
          <a:lstStyle/>
          <a:p>
            <a:r>
              <a:rPr lang="fr-FR" dirty="0"/>
              <a:t>L'analyse exploratoire des données a été réalisée en utilisant des techniques avancées de visualisation avec des outils comme </a:t>
            </a:r>
            <a:r>
              <a:rPr lang="fr-FR" dirty="0" err="1"/>
              <a:t>Matplotlib</a:t>
            </a:r>
            <a:r>
              <a:rPr lang="fr-FR" dirty="0"/>
              <a:t> et </a:t>
            </a:r>
            <a:r>
              <a:rPr lang="fr-FR" dirty="0" err="1"/>
              <a:t>Plotly</a:t>
            </a:r>
            <a:r>
              <a:rPr lang="fr-FR" dirty="0"/>
              <a:t>, permettant une exploration</a:t>
            </a:r>
          </a:p>
          <a:p>
            <a:r>
              <a:rPr lang="fr-FR" dirty="0"/>
              <a:t>J'ai appliqué des méthodes de modélisation prédictive telles que la régression logistique et les arbres de décision pour prévoir des résultats basés sur les données historiques, évaluant la performance des modèles avec des métriques de précision.</a:t>
            </a:r>
            <a:endParaRPr lang="fr-BF" dirty="0"/>
          </a:p>
        </p:txBody>
      </p:sp>
    </p:spTree>
    <p:extLst>
      <p:ext uri="{BB962C8B-B14F-4D97-AF65-F5344CB8AC3E}">
        <p14:creationId xmlns:p14="http://schemas.microsoft.com/office/powerpoint/2010/main" val="34075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2A6CD8-7AAF-1DBD-800F-17B6330B3DBA}"/>
              </a:ext>
            </a:extLst>
          </p:cNvPr>
          <p:cNvSpPr>
            <a:spLocks noGrp="1"/>
          </p:cNvSpPr>
          <p:nvPr>
            <p:ph type="title"/>
          </p:nvPr>
        </p:nvSpPr>
        <p:spPr/>
        <p:txBody>
          <a:bodyPr/>
          <a:lstStyle/>
          <a:p>
            <a:r>
              <a:rPr lang="fr-FR" dirty="0"/>
              <a:t>Analyse Exploratoire des Données avec Résultats de Visualisation</a:t>
            </a:r>
            <a:endParaRPr lang="fr-BF" dirty="0"/>
          </a:p>
        </p:txBody>
      </p:sp>
      <p:sp>
        <p:nvSpPr>
          <p:cNvPr id="3" name="Espace réservé du contenu 2">
            <a:extLst>
              <a:ext uri="{FF2B5EF4-FFF2-40B4-BE49-F238E27FC236}">
                <a16:creationId xmlns:a16="http://schemas.microsoft.com/office/drawing/2014/main" id="{CC90DC25-27C7-DCAF-A853-7770AAC541D9}"/>
              </a:ext>
            </a:extLst>
          </p:cNvPr>
          <p:cNvSpPr>
            <a:spLocks noGrp="1"/>
          </p:cNvSpPr>
          <p:nvPr>
            <p:ph idx="1"/>
          </p:nvPr>
        </p:nvSpPr>
        <p:spPr/>
        <p:txBody>
          <a:bodyPr>
            <a:normAutofit/>
          </a:bodyPr>
          <a:lstStyle/>
          <a:p>
            <a:r>
              <a:rPr lang="fr-FR" dirty="0"/>
              <a:t>Les résultats de l'EDA ont révélé des insights cruciaux sur les comportements des utilisateurs, les tendances de marché et les corrélations entre différentes variables, présentés à travers des visualisations dynamiques.</a:t>
            </a:r>
            <a:endParaRPr lang="fr-BF" dirty="0"/>
          </a:p>
        </p:txBody>
      </p:sp>
    </p:spTree>
    <p:extLst>
      <p:ext uri="{BB962C8B-B14F-4D97-AF65-F5344CB8AC3E}">
        <p14:creationId xmlns:p14="http://schemas.microsoft.com/office/powerpoint/2010/main" val="352278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D38B3F-32E1-FFE7-5F10-D6E6AB309F24}"/>
              </a:ext>
            </a:extLst>
          </p:cNvPr>
          <p:cNvSpPr>
            <a:spLocks noGrp="1"/>
          </p:cNvSpPr>
          <p:nvPr>
            <p:ph type="title"/>
          </p:nvPr>
        </p:nvSpPr>
        <p:spPr/>
        <p:txBody>
          <a:bodyPr/>
          <a:lstStyle/>
          <a:p>
            <a:r>
              <a:rPr lang="fr-FR" dirty="0"/>
              <a:t>EDA avec Résultats SQL et Résultats de la Carte Interactive avec </a:t>
            </a:r>
            <a:r>
              <a:rPr lang="fr-FR" dirty="0" err="1"/>
              <a:t>Folium</a:t>
            </a:r>
            <a:endParaRPr lang="fr-BF" dirty="0"/>
          </a:p>
        </p:txBody>
      </p:sp>
      <p:sp>
        <p:nvSpPr>
          <p:cNvPr id="3" name="Espace réservé du contenu 2">
            <a:extLst>
              <a:ext uri="{FF2B5EF4-FFF2-40B4-BE49-F238E27FC236}">
                <a16:creationId xmlns:a16="http://schemas.microsoft.com/office/drawing/2014/main" id="{E59E1228-1FC9-71F0-5717-7DF825B0FD9F}"/>
              </a:ext>
            </a:extLst>
          </p:cNvPr>
          <p:cNvSpPr>
            <a:spLocks noGrp="1"/>
          </p:cNvSpPr>
          <p:nvPr>
            <p:ph idx="1"/>
          </p:nvPr>
        </p:nvSpPr>
        <p:spPr/>
        <p:txBody>
          <a:bodyPr/>
          <a:lstStyle/>
          <a:p>
            <a:r>
              <a:rPr lang="fr-FR" dirty="0"/>
              <a:t>En utilisant des requêtes SQL, j'ai exploré les données de manière plus approfondie, identifiant des modèles et des statistiques clés qui ont enrichi notre compréhension des données à un niveau plus.</a:t>
            </a:r>
          </a:p>
          <a:p>
            <a:r>
              <a:rPr lang="fr-FR" dirty="0"/>
              <a:t>Les données géographiques ont été explorées et visualisées à l'aide de </a:t>
            </a:r>
            <a:r>
              <a:rPr lang="fr-FR" dirty="0" err="1"/>
              <a:t>Folium</a:t>
            </a:r>
            <a:r>
              <a:rPr lang="fr-FR" dirty="0"/>
              <a:t>, offrant des cartes interactives qui ont permis de mieux comprendre les distributions.</a:t>
            </a:r>
            <a:endParaRPr lang="fr-BF" dirty="0"/>
          </a:p>
        </p:txBody>
      </p:sp>
    </p:spTree>
    <p:extLst>
      <p:ext uri="{BB962C8B-B14F-4D97-AF65-F5344CB8AC3E}">
        <p14:creationId xmlns:p14="http://schemas.microsoft.com/office/powerpoint/2010/main" val="323472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009E6-4C8E-86CF-3AC4-85A3B6118F95}"/>
              </a:ext>
            </a:extLst>
          </p:cNvPr>
          <p:cNvSpPr>
            <a:spLocks noGrp="1"/>
          </p:cNvSpPr>
          <p:nvPr>
            <p:ph type="title"/>
          </p:nvPr>
        </p:nvSpPr>
        <p:spPr/>
        <p:txBody>
          <a:bodyPr/>
          <a:lstStyle/>
          <a:p>
            <a:r>
              <a:rPr lang="fr-FR" dirty="0"/>
              <a:t>Résultats du Tableau de Bord </a:t>
            </a:r>
            <a:r>
              <a:rPr lang="fr-FR" dirty="0" err="1"/>
              <a:t>Plotly</a:t>
            </a:r>
            <a:r>
              <a:rPr lang="fr-FR" dirty="0"/>
              <a:t> Dash</a:t>
            </a:r>
            <a:endParaRPr lang="fr-BF" dirty="0"/>
          </a:p>
        </p:txBody>
      </p:sp>
      <p:sp>
        <p:nvSpPr>
          <p:cNvPr id="3" name="Espace réservé du contenu 2">
            <a:extLst>
              <a:ext uri="{FF2B5EF4-FFF2-40B4-BE49-F238E27FC236}">
                <a16:creationId xmlns:a16="http://schemas.microsoft.com/office/drawing/2014/main" id="{519625B0-6FCA-57BB-B9D3-F7ADB57F3C54}"/>
              </a:ext>
            </a:extLst>
          </p:cNvPr>
          <p:cNvSpPr>
            <a:spLocks noGrp="1"/>
          </p:cNvSpPr>
          <p:nvPr>
            <p:ph idx="1"/>
          </p:nvPr>
        </p:nvSpPr>
        <p:spPr/>
        <p:txBody>
          <a:bodyPr/>
          <a:lstStyle/>
          <a:p>
            <a:r>
              <a:rPr lang="fr-FR" dirty="0"/>
              <a:t>Un tableau de bord interactif a été développé avec </a:t>
            </a:r>
            <a:r>
              <a:rPr lang="fr-FR" dirty="0" err="1"/>
              <a:t>Plotly</a:t>
            </a:r>
            <a:r>
              <a:rPr lang="fr-FR" dirty="0"/>
              <a:t> Dash pour présenter dynamiquement les insights clés et les résultats des modèles prédictifs, offrant une expérience utilisateur riche et immersive.</a:t>
            </a:r>
            <a:endParaRPr lang="fr-BF" dirty="0"/>
          </a:p>
        </p:txBody>
      </p:sp>
    </p:spTree>
    <p:extLst>
      <p:ext uri="{BB962C8B-B14F-4D97-AF65-F5344CB8AC3E}">
        <p14:creationId xmlns:p14="http://schemas.microsoft.com/office/powerpoint/2010/main" val="40725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C4B28-48E6-3EE0-4275-656CA457CA1D}"/>
              </a:ext>
            </a:extLst>
          </p:cNvPr>
          <p:cNvSpPr>
            <a:spLocks noGrp="1"/>
          </p:cNvSpPr>
          <p:nvPr>
            <p:ph type="title"/>
          </p:nvPr>
        </p:nvSpPr>
        <p:spPr/>
        <p:txBody>
          <a:bodyPr/>
          <a:lstStyle/>
          <a:p>
            <a:r>
              <a:rPr lang="fr-FR" dirty="0"/>
              <a:t>Résultats de l'Analyse Prédictive (Classification)</a:t>
            </a:r>
            <a:endParaRPr lang="fr-BF" dirty="0"/>
          </a:p>
        </p:txBody>
      </p:sp>
      <p:sp>
        <p:nvSpPr>
          <p:cNvPr id="3" name="Espace réservé du contenu 2">
            <a:extLst>
              <a:ext uri="{FF2B5EF4-FFF2-40B4-BE49-F238E27FC236}">
                <a16:creationId xmlns:a16="http://schemas.microsoft.com/office/drawing/2014/main" id="{6B130B3A-AA69-4BCE-E8F5-3B0893EDE56B}"/>
              </a:ext>
            </a:extLst>
          </p:cNvPr>
          <p:cNvSpPr>
            <a:spLocks noGrp="1"/>
          </p:cNvSpPr>
          <p:nvPr>
            <p:ph idx="1"/>
          </p:nvPr>
        </p:nvSpPr>
        <p:spPr/>
        <p:txBody>
          <a:bodyPr/>
          <a:lstStyle/>
          <a:p>
            <a:r>
              <a:rPr lang="fr-FR" dirty="0"/>
              <a:t>Les modèles de classification ont été évalués et leurs performances ont été démontrées à travers des matrices de confusion et des courbes ROC, illustrant l'efficacité de nos prédictions.</a:t>
            </a:r>
          </a:p>
          <a:p>
            <a:endParaRPr lang="fr-BF" dirty="0"/>
          </a:p>
        </p:txBody>
      </p:sp>
    </p:spTree>
    <p:extLst>
      <p:ext uri="{BB962C8B-B14F-4D97-AF65-F5344CB8AC3E}">
        <p14:creationId xmlns:p14="http://schemas.microsoft.com/office/powerpoint/2010/main" val="2766837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46</TotalTime>
  <Words>657</Words>
  <Application>Microsoft Macintosh PowerPoint</Application>
  <PresentationFormat>Grand écran</PresentationFormat>
  <Paragraphs>37</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Tw Cen MT</vt:lpstr>
      <vt:lpstr>Circuit</vt:lpstr>
      <vt:lpstr>Introduction</vt:lpstr>
      <vt:lpstr>Présentation </vt:lpstr>
      <vt:lpstr>Collecte de Données et Méthodologie de Traitement</vt:lpstr>
      <vt:lpstr>Visualisation et Outils</vt:lpstr>
      <vt:lpstr>Méthodologie de l'EDA et Analyse Visuelle Interactive et Méthodologie de l'Analyse Prédictive</vt:lpstr>
      <vt:lpstr>Analyse Exploratoire des Données avec Résultats de Visualisation</vt:lpstr>
      <vt:lpstr>EDA avec Résultats SQL et Résultats de la Carte Interactive avec Folium</vt:lpstr>
      <vt:lpstr>Résultats du Tableau de Bord Plotly Dash</vt:lpstr>
      <vt:lpstr>Résultats de l'Analyse Prédictive (Classification)</vt:lpstr>
      <vt:lpstr>Conclusion, Créativité et Innovation</vt:lpstr>
      <vt:lpstr>Prochaines Étapes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cheick Yamba</dc:creator>
  <cp:lastModifiedBy>cheick Yamba</cp:lastModifiedBy>
  <cp:revision>1</cp:revision>
  <dcterms:created xsi:type="dcterms:W3CDTF">2024-06-20T11:51:29Z</dcterms:created>
  <dcterms:modified xsi:type="dcterms:W3CDTF">2024-06-20T12:37:29Z</dcterms:modified>
</cp:coreProperties>
</file>