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51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63662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YAMINI P</a:t>
            </a:r>
          </a:p>
          <a:p>
            <a:r>
              <a:rPr lang="en-US" sz="2400" dirty="0"/>
              <a:t>REGISTER NO: 322200091</a:t>
            </a:r>
          </a:p>
          <a:p>
            <a:r>
              <a:rPr lang="en-US" sz="2400" dirty="0"/>
              <a:t>DEPARTMENT: </a:t>
            </a:r>
            <a:r>
              <a:rPr lang="en-US" sz="2400" dirty="0" err="1"/>
              <a:t>B.Com</a:t>
            </a:r>
            <a:r>
              <a:rPr lang="en-US" sz="2400" dirty="0"/>
              <a:t> </a:t>
            </a:r>
            <a:r>
              <a:rPr lang="en-US" sz="2400" dirty="0" err="1"/>
              <a:t>HONOURS</a:t>
            </a:r>
            <a:endParaRPr lang="en-US" sz="2400" dirty="0"/>
          </a:p>
          <a:p>
            <a:r>
              <a:rPr lang="en-US" sz="2400" dirty="0"/>
              <a:t>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B592DEE-347C-7EEC-5B4A-649181340C23}"/>
              </a:ext>
            </a:extLst>
          </p:cNvPr>
          <p:cNvSpPr txBox="1"/>
          <p:nvPr/>
        </p:nvSpPr>
        <p:spPr>
          <a:xfrm>
            <a:off x="739775" y="1524000"/>
            <a:ext cx="8613776" cy="4893647"/>
          </a:xfrm>
          <a:prstGeom prst="rect">
            <a:avLst/>
          </a:prstGeom>
          <a:noFill/>
        </p:spPr>
        <p:txBody>
          <a:bodyPr wrap="square">
            <a:spAutoFit/>
          </a:bodyPr>
          <a:lstStyle/>
          <a:p>
            <a:pPr marL="457200" indent="-457200">
              <a:buFont typeface="+mj-lt"/>
              <a:buAutoNum type="arabicPeriod"/>
            </a:pPr>
            <a:r>
              <a:rPr lang="en-US" sz="2400" b="1" dirty="0">
                <a:latin typeface="Bahnschrift Light" panose="020B0502040204020203" pitchFamily="34" charset="0"/>
              </a:rPr>
              <a:t>D</a:t>
            </a:r>
            <a:r>
              <a:rPr lang="en-IN" sz="2400" b="1" dirty="0" err="1">
                <a:latin typeface="Bahnschrift Light" panose="020B0502040204020203" pitchFamily="34" charset="0"/>
              </a:rPr>
              <a:t>ata</a:t>
            </a:r>
            <a:r>
              <a:rPr lang="en-IN" sz="2400" b="1" dirty="0">
                <a:latin typeface="Bahnschrift Light" panose="020B0502040204020203" pitchFamily="34" charset="0"/>
              </a:rPr>
              <a:t> collection: </a:t>
            </a:r>
            <a:r>
              <a:rPr lang="en-IN" sz="2400" dirty="0">
                <a:latin typeface="Bahnschrift Light" panose="020B0502040204020203" pitchFamily="34" charset="0"/>
              </a:rPr>
              <a:t>The data has been collected from </a:t>
            </a:r>
            <a:r>
              <a:rPr lang="en-IN" sz="2400" dirty="0" err="1">
                <a:latin typeface="Bahnschrift Light" panose="020B0502040204020203" pitchFamily="34" charset="0"/>
              </a:rPr>
              <a:t>Edunut</a:t>
            </a:r>
            <a:r>
              <a:rPr lang="en-IN" sz="2400" dirty="0">
                <a:latin typeface="Bahnschrift Light" panose="020B0502040204020203" pitchFamily="34" charset="0"/>
              </a:rPr>
              <a:t> dash board.</a:t>
            </a:r>
          </a:p>
          <a:p>
            <a:pPr marL="457200" indent="-457200">
              <a:buFont typeface="+mj-lt"/>
              <a:buAutoNum type="arabicPeriod"/>
            </a:pPr>
            <a:r>
              <a:rPr lang="en-IN" sz="2400" b="1" dirty="0">
                <a:latin typeface="Bahnschrift Light" panose="020B0502040204020203" pitchFamily="34" charset="0"/>
              </a:rPr>
              <a:t>Feature collection: T</a:t>
            </a:r>
            <a:r>
              <a:rPr lang="en-IN" sz="2400" dirty="0">
                <a:latin typeface="Bahnschrift Light" panose="020B0502040204020203" pitchFamily="34" charset="0"/>
              </a:rPr>
              <a:t>he listed 10 features were taken for the analysis of data.</a:t>
            </a:r>
          </a:p>
          <a:p>
            <a:pPr marL="457200" indent="-457200">
              <a:buFont typeface="+mj-lt"/>
              <a:buAutoNum type="arabicPeriod"/>
            </a:pPr>
            <a:r>
              <a:rPr lang="en-IN" sz="2400" b="1" dirty="0">
                <a:latin typeface="Bahnschrift Light" panose="020B0502040204020203" pitchFamily="34" charset="0"/>
              </a:rPr>
              <a:t>Data cleaning: </a:t>
            </a:r>
            <a:r>
              <a:rPr lang="en-IN" sz="2400" dirty="0">
                <a:latin typeface="Bahnschrift Light" panose="020B0502040204020203" pitchFamily="34" charset="0"/>
              </a:rPr>
              <a:t>Identifying the missing values and filtering of those missing values.</a:t>
            </a:r>
          </a:p>
          <a:p>
            <a:pPr marL="457200" indent="-457200">
              <a:buFont typeface="+mj-lt"/>
              <a:buAutoNum type="arabicPeriod"/>
            </a:pPr>
            <a:r>
              <a:rPr lang="en-IN" sz="2400" b="1" dirty="0">
                <a:latin typeface="Bahnschrift Light" panose="020B0502040204020203" pitchFamily="34" charset="0"/>
              </a:rPr>
              <a:t>Calculation of performance level: </a:t>
            </a:r>
            <a:r>
              <a:rPr lang="en-IN" sz="2400" dirty="0">
                <a:latin typeface="Bahnschrift Light" panose="020B0502040204020203" pitchFamily="34" charset="0"/>
              </a:rPr>
              <a:t>By considering the current employee rating, I found the performance level using the formula.</a:t>
            </a:r>
          </a:p>
          <a:p>
            <a:pPr marL="457200" indent="-457200">
              <a:buFont typeface="+mj-lt"/>
              <a:buAutoNum type="arabicPeriod"/>
            </a:pPr>
            <a:r>
              <a:rPr lang="en-IN" sz="2400" b="1" dirty="0">
                <a:latin typeface="Bahnschrift Light" panose="020B0502040204020203" pitchFamily="34" charset="0"/>
              </a:rPr>
              <a:t>Summary of pivot level: </a:t>
            </a:r>
            <a:r>
              <a:rPr lang="en-IN" sz="2400" dirty="0">
                <a:latin typeface="Bahnschrift Light" panose="020B0502040204020203" pitchFamily="34" charset="0"/>
              </a:rPr>
              <a:t>Segregating of certain features to rows, column, headings and so on.</a:t>
            </a:r>
          </a:p>
          <a:p>
            <a:pPr marL="457200" indent="-457200">
              <a:buFont typeface="+mj-lt"/>
              <a:buAutoNum type="arabicPeriod"/>
            </a:pPr>
            <a:r>
              <a:rPr lang="en-IN" sz="2400" b="1" dirty="0">
                <a:latin typeface="Bahnschrift Light" panose="020B0502040204020203" pitchFamily="34" charset="0"/>
              </a:rPr>
              <a:t>Visualization: </a:t>
            </a:r>
            <a:r>
              <a:rPr lang="en-IN" sz="2400" dirty="0">
                <a:latin typeface="Bahnschrift Light" panose="020B0502040204020203" pitchFamily="34" charset="0"/>
              </a:rPr>
              <a:t>Once completed with pivot table, create the graph for precise visualisation.</a:t>
            </a:r>
            <a:endParaRPr lang="en-IN" sz="2400" b="1" dirty="0">
              <a:latin typeface="Bahnschrift Light"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457200"/>
            <a:ext cx="10681335" cy="830997"/>
          </a:xfrm>
        </p:spPr>
        <p:txBody>
          <a:bodyPr/>
          <a:lstStyle/>
          <a:p>
            <a:r>
              <a:rPr lang="en-US" sz="5400" dirty="0">
                <a:latin typeface="Sitka Small Semibold" pitchFamily="2" charset="0"/>
                <a:cs typeface="Times New Roman" panose="02020603050405020304" pitchFamily="18" charset="0"/>
              </a:rPr>
              <a:t>CONCLUSION</a:t>
            </a:r>
            <a:endParaRPr lang="en-IN" sz="5400" dirty="0">
              <a:latin typeface="Sitka Small Semibold"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81AD8C44-C8C1-DC48-B434-87DCEF4D57C4}"/>
              </a:ext>
            </a:extLst>
          </p:cNvPr>
          <p:cNvSpPr txBox="1"/>
          <p:nvPr/>
        </p:nvSpPr>
        <p:spPr>
          <a:xfrm>
            <a:off x="755332" y="1600200"/>
            <a:ext cx="8845868" cy="4524315"/>
          </a:xfrm>
          <a:prstGeom prst="rect">
            <a:avLst/>
          </a:prstGeom>
          <a:noFill/>
        </p:spPr>
        <p:txBody>
          <a:bodyPr wrap="square">
            <a:spAutoFit/>
          </a:bodyPr>
          <a:lstStyle/>
          <a:p>
            <a:pPr marL="400050" indent="-400050">
              <a:buFont typeface="+mj-lt"/>
              <a:buAutoNum type="romanUcPeriod"/>
            </a:pPr>
            <a:r>
              <a:rPr lang="en-US" sz="2400" dirty="0">
                <a:latin typeface="Bahnschrift Light" panose="020B0502040204020203" pitchFamily="34" charset="0"/>
                <a:cs typeface="Times New Roman" panose="02020603050405020304" pitchFamily="18" charset="0"/>
              </a:rPr>
              <a:t>The conclusion of Employee Performance Analysis was ascertained by comparing the performance of employee and found that there is high level of average working employees.</a:t>
            </a:r>
          </a:p>
          <a:p>
            <a:pPr marL="400050" indent="-400050">
              <a:buFont typeface="+mj-lt"/>
              <a:buAutoNum type="romanUcPeriod"/>
            </a:pPr>
            <a:r>
              <a:rPr lang="en-US" sz="2400" dirty="0">
                <a:latin typeface="Bahnschrift Light" panose="020B0502040204020203" pitchFamily="34" charset="0"/>
                <a:cs typeface="Times New Roman" panose="02020603050405020304" pitchFamily="18" charset="0"/>
              </a:rPr>
              <a:t>To mitigate this, the effective motivation towards the higher authority is to be provided to the employees.</a:t>
            </a:r>
          </a:p>
          <a:p>
            <a:pPr marL="400050" indent="-400050">
              <a:buFont typeface="+mj-lt"/>
              <a:buAutoNum type="romanUcPeriod"/>
            </a:pPr>
            <a:r>
              <a:rPr lang="en-US" sz="2400" dirty="0">
                <a:latin typeface="Bahnschrift Light" panose="020B0502040204020203" pitchFamily="34" charset="0"/>
                <a:cs typeface="Times New Roman" panose="02020603050405020304" pitchFamily="18" charset="0"/>
              </a:rPr>
              <a:t>It may be a monetary or non monetary appreciation but it deliberately increases the interest of employees in work place.</a:t>
            </a:r>
          </a:p>
          <a:p>
            <a:pPr marL="400050" indent="-400050">
              <a:buFont typeface="+mj-lt"/>
              <a:buAutoNum type="romanUcPeriod"/>
            </a:pPr>
            <a:r>
              <a:rPr lang="en-US" sz="2400" dirty="0">
                <a:latin typeface="Bahnschrift Light" panose="020B0502040204020203" pitchFamily="34" charset="0"/>
                <a:cs typeface="Times New Roman" panose="02020603050405020304" pitchFamily="18" charset="0"/>
              </a:rPr>
              <a:t>There should be transparent in the treatment of the employees.</a:t>
            </a:r>
          </a:p>
          <a:p>
            <a:pPr marL="400050" indent="-400050">
              <a:buFont typeface="+mj-lt"/>
              <a:buAutoNum type="romanUcPeriod"/>
            </a:pPr>
            <a:r>
              <a:rPr lang="en-US" sz="2400" dirty="0">
                <a:latin typeface="Bahnschrift Light" panose="020B0502040204020203" pitchFamily="34" charset="0"/>
                <a:cs typeface="Times New Roman" panose="02020603050405020304" pitchFamily="18" charset="0"/>
              </a:rPr>
              <a:t>The employees also try to work for the company’s welfare for their fair remuneration.</a:t>
            </a:r>
            <a:endParaRPr lang="en-IN" sz="2400" dirty="0">
              <a:latin typeface="Bahnschrift Light" panose="020B0502040204020203"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1"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Sitka Small Semibold" pitchFamily="2" charset="0"/>
              </a:rPr>
              <a:t>P</a:t>
            </a:r>
            <a:r>
              <a:rPr sz="4250" spc="15" dirty="0">
                <a:latin typeface="Sitka Small Semibold" pitchFamily="2" charset="0"/>
              </a:rPr>
              <a:t>ROB</a:t>
            </a:r>
            <a:r>
              <a:rPr sz="4250" spc="55" dirty="0">
                <a:latin typeface="Sitka Small Semibold" pitchFamily="2" charset="0"/>
              </a:rPr>
              <a:t>L</a:t>
            </a:r>
            <a:r>
              <a:rPr sz="4250" spc="-20" dirty="0">
                <a:latin typeface="Sitka Small Semibold" pitchFamily="2" charset="0"/>
              </a:rPr>
              <a:t>E</a:t>
            </a:r>
            <a:r>
              <a:rPr sz="4250" spc="20" dirty="0">
                <a:latin typeface="Sitka Small Semibold" pitchFamily="2" charset="0"/>
              </a:rPr>
              <a:t>M</a:t>
            </a:r>
            <a:r>
              <a:rPr sz="4250" dirty="0">
                <a:latin typeface="Sitka Small Semibold" pitchFamily="2" charset="0"/>
              </a:rPr>
              <a:t>	</a:t>
            </a:r>
            <a:r>
              <a:rPr sz="4250" spc="10" dirty="0">
                <a:latin typeface="Sitka Small Semibold" pitchFamily="2" charset="0"/>
              </a:rPr>
              <a:t>S</a:t>
            </a:r>
            <a:r>
              <a:rPr sz="4250" spc="-370" dirty="0">
                <a:latin typeface="Sitka Small Semibold" pitchFamily="2" charset="0"/>
              </a:rPr>
              <a:t>T</a:t>
            </a:r>
            <a:r>
              <a:rPr sz="4250" spc="-375" dirty="0">
                <a:latin typeface="Sitka Small Semibold" pitchFamily="2" charset="0"/>
              </a:rPr>
              <a:t>A</a:t>
            </a:r>
            <a:r>
              <a:rPr sz="4250" spc="15" dirty="0">
                <a:latin typeface="Sitka Small Semibold" pitchFamily="2" charset="0"/>
              </a:rPr>
              <a:t>T</a:t>
            </a:r>
            <a:r>
              <a:rPr sz="4250" spc="-10" dirty="0">
                <a:latin typeface="Sitka Small Semibold" pitchFamily="2" charset="0"/>
              </a:rPr>
              <a:t>E</a:t>
            </a:r>
            <a:r>
              <a:rPr sz="4250" spc="-20" dirty="0">
                <a:latin typeface="Sitka Small Semibold" pitchFamily="2" charset="0"/>
              </a:rPr>
              <a:t>ME</a:t>
            </a:r>
            <a:r>
              <a:rPr sz="4250" spc="10" dirty="0">
                <a:latin typeface="Sitka Small Semibold" pitchFamily="2" charset="0"/>
              </a:rPr>
              <a:t>NT</a:t>
            </a:r>
            <a:endParaRPr sz="4250" dirty="0">
              <a:latin typeface="Sitka Small Semibold" pitchFamily="2"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B22137FF-B027-4942-F392-23DF8910FDB2}"/>
              </a:ext>
            </a:extLst>
          </p:cNvPr>
          <p:cNvSpPr txBox="1"/>
          <p:nvPr/>
        </p:nvSpPr>
        <p:spPr>
          <a:xfrm>
            <a:off x="657987" y="1537252"/>
            <a:ext cx="7315199" cy="4893647"/>
          </a:xfrm>
          <a:prstGeom prst="rect">
            <a:avLst/>
          </a:prstGeom>
          <a:noFill/>
        </p:spPr>
        <p:txBody>
          <a:bodyPr wrap="square">
            <a:spAutoFit/>
          </a:bodyPr>
          <a:lstStyle/>
          <a:p>
            <a:pPr marL="285750" indent="-285750" algn="just">
              <a:buFont typeface="Arial" panose="020B0604020202020204" pitchFamily="34" charset="0"/>
              <a:buChar char="•"/>
            </a:pPr>
            <a:r>
              <a:rPr lang="en-IN" sz="2400" b="1" dirty="0">
                <a:latin typeface="Bahnschrift Light" panose="020B0502040204020203" pitchFamily="34" charset="0"/>
              </a:rPr>
              <a:t>Lack of data-driven insights</a:t>
            </a:r>
            <a:r>
              <a:rPr lang="en-IN" sz="2400" dirty="0">
                <a:latin typeface="Bahnschrift Light" panose="020B0502040204020203" pitchFamily="34" charset="0"/>
              </a:rPr>
              <a:t>: Analytics are not being leveraged to track performance, identify trends, or inform talent management decisions.</a:t>
            </a:r>
          </a:p>
          <a:p>
            <a:pPr marL="285750" indent="-285750" algn="just">
              <a:buFont typeface="Arial" panose="020B0604020202020204" pitchFamily="34" charset="0"/>
              <a:buChar char="•"/>
            </a:pPr>
            <a:r>
              <a:rPr lang="en-IN" sz="2400" b="1" dirty="0">
                <a:latin typeface="Bahnschrift Light" panose="020B0502040204020203" pitchFamily="34" charset="0"/>
              </a:rPr>
              <a:t>Insufficient feedback and communication</a:t>
            </a:r>
            <a:r>
              <a:rPr lang="en-IN" sz="2400" dirty="0">
                <a:latin typeface="Bahnschrift Light" panose="020B0502040204020203" pitchFamily="34" charset="0"/>
              </a:rPr>
              <a:t>: Managers and employees lack regular, constructive feedback and coaching.</a:t>
            </a:r>
          </a:p>
          <a:p>
            <a:pPr marL="285750" indent="-285750" algn="just">
              <a:buFont typeface="Arial" panose="020B0604020202020204" pitchFamily="34" charset="0"/>
              <a:buChar char="•"/>
            </a:pPr>
            <a:r>
              <a:rPr lang="en-IN" sz="2400" b="1" dirty="0">
                <a:latin typeface="Bahnschrift Light" panose="020B0502040204020203" pitchFamily="34" charset="0"/>
              </a:rPr>
              <a:t>Inefficient performance management processes</a:t>
            </a:r>
            <a:r>
              <a:rPr lang="en-IN" sz="2400" dirty="0">
                <a:latin typeface="Bahnschrift Light" panose="020B0502040204020203" pitchFamily="34" charset="0"/>
              </a:rPr>
              <a:t>: Current processes are time-consuming, cumbersome, and fail to drive business outcomes.</a:t>
            </a:r>
          </a:p>
          <a:p>
            <a:pPr marL="285750" indent="-285750" algn="just">
              <a:buFont typeface="Arial" panose="020B0604020202020204" pitchFamily="34" charset="0"/>
              <a:buChar char="•"/>
            </a:pPr>
            <a:r>
              <a:rPr lang="en-IN" sz="2400" b="1" dirty="0">
                <a:latin typeface="Bahnschrift Light" panose="020B0502040204020203" pitchFamily="34" charset="0"/>
              </a:rPr>
              <a:t>Limited employee engagement and retention</a:t>
            </a:r>
            <a:r>
              <a:rPr lang="en-IN" sz="2400" dirty="0">
                <a:latin typeface="Bahnschrift Light" panose="020B0502040204020203" pitchFamily="34" charset="0"/>
              </a:rPr>
              <a:t>: Poor performance management practices lead to disengagement, turnover, and recruitment challenges.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17183"/>
            <a:ext cx="5929312"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Sitka Small Semibold" pitchFamily="2" charset="0"/>
              </a:rPr>
              <a:t>PROJECT	</a:t>
            </a:r>
            <a:r>
              <a:rPr sz="4250" spc="-20" dirty="0">
                <a:latin typeface="Sitka Small Semibold" pitchFamily="2" charset="0"/>
              </a:rPr>
              <a:t>OVERVIEW</a:t>
            </a:r>
            <a:endParaRPr sz="4250" dirty="0">
              <a:latin typeface="Sitka Small Semibold"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1CD2AC9-32FF-D98F-BB70-68613873149D}"/>
              </a:ext>
            </a:extLst>
          </p:cNvPr>
          <p:cNvSpPr txBox="1"/>
          <p:nvPr/>
        </p:nvSpPr>
        <p:spPr>
          <a:xfrm>
            <a:off x="589632" y="1304508"/>
            <a:ext cx="8416256" cy="5262979"/>
          </a:xfrm>
          <a:prstGeom prst="rect">
            <a:avLst/>
          </a:prstGeom>
          <a:noFill/>
        </p:spPr>
        <p:txBody>
          <a:bodyPr wrap="square">
            <a:spAutoFit/>
          </a:bodyPr>
          <a:lstStyle/>
          <a:p>
            <a:r>
              <a:rPr lang="en-IN" sz="2400" dirty="0">
                <a:latin typeface="Bahnschrift Light" panose="020B0502040204020203" pitchFamily="34" charset="0"/>
              </a:rPr>
              <a:t>Employee performance analysis is a systematic process of evaluating an employee's job performance and contributions to the organization. It involves assessing their strengths, weaknesses, and areas for improvement to enhance their productivity, engagement, and overall performance. The analysis typically considers:</a:t>
            </a:r>
          </a:p>
          <a:p>
            <a:pPr marL="457200" indent="-457200">
              <a:buAutoNum type="arabicPeriod"/>
            </a:pPr>
            <a:r>
              <a:rPr lang="en-IN" sz="2400" dirty="0">
                <a:latin typeface="Bahnschrift Light" panose="020B0502040204020203" pitchFamily="34" charset="0"/>
              </a:rPr>
              <a:t>Job description and expectations</a:t>
            </a:r>
          </a:p>
          <a:p>
            <a:pPr marL="457200" indent="-457200">
              <a:buAutoNum type="arabicPeriod"/>
            </a:pPr>
            <a:r>
              <a:rPr lang="en-IN" sz="2400" dirty="0">
                <a:latin typeface="Bahnschrift Light" panose="020B0502040204020203" pitchFamily="34" charset="0"/>
              </a:rPr>
              <a:t>Performance metrics and standards</a:t>
            </a:r>
          </a:p>
          <a:p>
            <a:pPr marL="457200" indent="-457200">
              <a:buAutoNum type="arabicPeriod"/>
            </a:pPr>
            <a:r>
              <a:rPr lang="en-IN" sz="2400" dirty="0">
                <a:latin typeface="Bahnschrift Light" panose="020B0502040204020203" pitchFamily="34" charset="0"/>
              </a:rPr>
              <a:t>Achievement of goals and objectives</a:t>
            </a:r>
          </a:p>
          <a:p>
            <a:pPr marL="457200" indent="-457200">
              <a:buFont typeface="+mj-lt"/>
              <a:buAutoNum type="arabicPeriod"/>
            </a:pPr>
            <a:r>
              <a:rPr lang="en-IN" sz="2400" dirty="0">
                <a:latin typeface="Bahnschrift Light" panose="020B0502040204020203" pitchFamily="34" charset="0"/>
              </a:rPr>
              <a:t>Quality of work and accomplishments</a:t>
            </a:r>
          </a:p>
          <a:p>
            <a:pPr marL="457200" indent="-457200">
              <a:buFont typeface="+mj-lt"/>
              <a:buAutoNum type="arabicPeriod"/>
            </a:pPr>
            <a:r>
              <a:rPr lang="en-IN" sz="2400" dirty="0">
                <a:latin typeface="Bahnschrift Light" panose="020B0502040204020203" pitchFamily="34" charset="0"/>
              </a:rPr>
              <a:t>Collaboration and teamwork</a:t>
            </a:r>
          </a:p>
          <a:p>
            <a:pPr marL="457200" indent="-457200">
              <a:buFont typeface="+mj-lt"/>
              <a:buAutoNum type="arabicPeriod"/>
            </a:pPr>
            <a:r>
              <a:rPr lang="en-IN" sz="2400" dirty="0">
                <a:latin typeface="Bahnschrift Light" panose="020B0502040204020203" pitchFamily="34" charset="0"/>
              </a:rPr>
              <a:t>Communication and interpersonal skills</a:t>
            </a:r>
          </a:p>
          <a:p>
            <a:pPr marL="457200" indent="-457200">
              <a:buFont typeface="+mj-lt"/>
              <a:buAutoNum type="arabicPeriod"/>
            </a:pPr>
            <a:r>
              <a:rPr lang="en-IN" sz="2400" dirty="0">
                <a:latin typeface="Bahnschrift Light" panose="020B0502040204020203" pitchFamily="34" charset="0"/>
              </a:rPr>
              <a:t>Adaptability and responsiveness to change</a:t>
            </a:r>
          </a:p>
          <a:p>
            <a:pPr marL="457200" indent="-457200">
              <a:buFont typeface="+mj-lt"/>
              <a:buAutoNum type="arabicPeriod"/>
            </a:pPr>
            <a:r>
              <a:rPr lang="en-IN" sz="2400" dirty="0">
                <a:latin typeface="Bahnschrift Light" panose="020B0502040204020203" pitchFamily="34" charset="0"/>
              </a:rPr>
              <a:t>Leadership and initiative (if applicable)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09052" y="246378"/>
            <a:ext cx="62013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Sitka Small Semibold" pitchFamily="2" charset="0"/>
              </a:rPr>
              <a:t>W</a:t>
            </a:r>
            <a:r>
              <a:rPr sz="3200" spc="-20" dirty="0">
                <a:latin typeface="Sitka Small Semibold" pitchFamily="2" charset="0"/>
              </a:rPr>
              <a:t>H</a:t>
            </a:r>
            <a:r>
              <a:rPr sz="3200" spc="20" dirty="0">
                <a:latin typeface="Sitka Small Semibold" pitchFamily="2" charset="0"/>
              </a:rPr>
              <a:t>O</a:t>
            </a:r>
            <a:r>
              <a:rPr sz="3200" spc="-235" dirty="0">
                <a:latin typeface="Sitka Small Semibold" pitchFamily="2" charset="0"/>
              </a:rPr>
              <a:t> </a:t>
            </a:r>
            <a:r>
              <a:rPr sz="3200" spc="-10" dirty="0">
                <a:latin typeface="Sitka Small Semibold" pitchFamily="2" charset="0"/>
              </a:rPr>
              <a:t>AR</a:t>
            </a:r>
            <a:r>
              <a:rPr sz="3200" spc="15" dirty="0">
                <a:latin typeface="Sitka Small Semibold" pitchFamily="2" charset="0"/>
              </a:rPr>
              <a:t>E</a:t>
            </a:r>
            <a:r>
              <a:rPr sz="3200" spc="-35" dirty="0">
                <a:latin typeface="Sitka Small Semibold" pitchFamily="2" charset="0"/>
              </a:rPr>
              <a:t> </a:t>
            </a:r>
            <a:r>
              <a:rPr sz="3200" spc="-10" dirty="0">
                <a:latin typeface="Sitka Small Semibold" pitchFamily="2" charset="0"/>
              </a:rPr>
              <a:t>T</a:t>
            </a:r>
            <a:r>
              <a:rPr sz="3200" spc="-15" dirty="0">
                <a:latin typeface="Sitka Small Semibold" pitchFamily="2" charset="0"/>
              </a:rPr>
              <a:t>H</a:t>
            </a:r>
            <a:r>
              <a:rPr sz="3200" spc="15" dirty="0">
                <a:latin typeface="Sitka Small Semibold" pitchFamily="2" charset="0"/>
              </a:rPr>
              <a:t>E</a:t>
            </a:r>
            <a:r>
              <a:rPr sz="3200" spc="-35" dirty="0">
                <a:latin typeface="Sitka Small Semibold" pitchFamily="2" charset="0"/>
              </a:rPr>
              <a:t> </a:t>
            </a:r>
            <a:r>
              <a:rPr sz="3200" spc="-20" dirty="0">
                <a:latin typeface="Sitka Small Semibold" pitchFamily="2" charset="0"/>
              </a:rPr>
              <a:t>E</a:t>
            </a:r>
            <a:r>
              <a:rPr sz="3200" spc="30" dirty="0">
                <a:latin typeface="Sitka Small Semibold" pitchFamily="2" charset="0"/>
              </a:rPr>
              <a:t>N</a:t>
            </a:r>
            <a:r>
              <a:rPr sz="3200" spc="15" dirty="0">
                <a:latin typeface="Sitka Small Semibold" pitchFamily="2" charset="0"/>
              </a:rPr>
              <a:t>D</a:t>
            </a:r>
            <a:r>
              <a:rPr sz="3200" spc="-45" dirty="0">
                <a:latin typeface="Sitka Small Semibold" pitchFamily="2" charset="0"/>
              </a:rPr>
              <a:t> </a:t>
            </a:r>
            <a:r>
              <a:rPr sz="3200" dirty="0">
                <a:latin typeface="Sitka Small Semibold" pitchFamily="2" charset="0"/>
              </a:rPr>
              <a:t>U</a:t>
            </a:r>
            <a:r>
              <a:rPr sz="3200" spc="10" dirty="0">
                <a:latin typeface="Sitka Small Semibold" pitchFamily="2" charset="0"/>
              </a:rPr>
              <a:t>S</a:t>
            </a:r>
            <a:r>
              <a:rPr sz="3200" spc="-25" dirty="0">
                <a:latin typeface="Sitka Small Semibold" pitchFamily="2" charset="0"/>
              </a:rPr>
              <a:t>E</a:t>
            </a:r>
            <a:r>
              <a:rPr sz="3200" spc="-10" dirty="0">
                <a:latin typeface="Sitka Small Semibold" pitchFamily="2" charset="0"/>
              </a:rPr>
              <a:t>R</a:t>
            </a:r>
            <a:r>
              <a:rPr sz="3200" spc="5" dirty="0">
                <a:latin typeface="Sitka Small Semibold" pitchFamily="2" charset="0"/>
              </a:rPr>
              <a:t>S?</a:t>
            </a:r>
            <a:endParaRPr sz="3200" dirty="0">
              <a:latin typeface="Sitka Small Semibold"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B4CE89D-0412-6AE4-926E-1BA1B007BD50}"/>
              </a:ext>
            </a:extLst>
          </p:cNvPr>
          <p:cNvSpPr txBox="1"/>
          <p:nvPr/>
        </p:nvSpPr>
        <p:spPr>
          <a:xfrm>
            <a:off x="672370" y="936911"/>
            <a:ext cx="8901875" cy="5632311"/>
          </a:xfrm>
          <a:prstGeom prst="rect">
            <a:avLst/>
          </a:prstGeom>
          <a:noFill/>
        </p:spPr>
        <p:txBody>
          <a:bodyPr wrap="square">
            <a:spAutoFit/>
          </a:bodyPr>
          <a:lstStyle/>
          <a:p>
            <a:pPr marL="342900" indent="-342900" algn="just">
              <a:buAutoNum type="arabicPeriod"/>
            </a:pPr>
            <a:r>
              <a:rPr lang="en-IN" sz="2000" b="1" dirty="0">
                <a:latin typeface="Bahnschrift Light" panose="020B0502040204020203" pitchFamily="34" charset="0"/>
              </a:rPr>
              <a:t>Employees</a:t>
            </a:r>
            <a:r>
              <a:rPr lang="en-IN" sz="2000" dirty="0">
                <a:latin typeface="Bahnschrift Light" panose="020B0502040204020203" pitchFamily="34" charset="0"/>
              </a:rPr>
              <a:t>: The individuals being evaluated, who use feedback and results to improve their performance and career development.</a:t>
            </a:r>
          </a:p>
          <a:p>
            <a:pPr marL="342900" indent="-342900" algn="just">
              <a:buAutoNum type="arabicPeriod"/>
            </a:pPr>
            <a:r>
              <a:rPr lang="en-IN" sz="2000" b="1" dirty="0">
                <a:latin typeface="Bahnschrift Light" panose="020B0502040204020203" pitchFamily="34" charset="0"/>
              </a:rPr>
              <a:t>Managers and Supervisors</a:t>
            </a:r>
            <a:r>
              <a:rPr lang="en-IN" sz="2000" dirty="0">
                <a:latin typeface="Bahnschrift Light" panose="020B0502040204020203" pitchFamily="34" charset="0"/>
              </a:rPr>
              <a:t>: Those responsible for conducting evaluations, providing feedback, and guiding employee growth.</a:t>
            </a:r>
          </a:p>
          <a:p>
            <a:pPr marL="342900" indent="-342900" algn="just">
              <a:buAutoNum type="arabicPeriod"/>
            </a:pPr>
            <a:r>
              <a:rPr lang="en-IN" sz="2000" b="1" dirty="0">
                <a:latin typeface="Bahnschrift Light" panose="020B0502040204020203" pitchFamily="34" charset="0"/>
              </a:rPr>
              <a:t>HR Professionals</a:t>
            </a:r>
            <a:r>
              <a:rPr lang="en-IN" sz="2000" dirty="0">
                <a:latin typeface="Bahnschrift Light" panose="020B0502040204020203" pitchFamily="34" charset="0"/>
              </a:rPr>
              <a:t>: Handle performance management systems, provide training, and ensure compliance with company policies.</a:t>
            </a:r>
          </a:p>
          <a:p>
            <a:pPr marL="342900" indent="-342900" algn="just">
              <a:buAutoNum type="arabicPeriod"/>
            </a:pPr>
            <a:r>
              <a:rPr lang="en-IN" sz="2000" b="1" dirty="0">
                <a:latin typeface="Bahnschrift Light" panose="020B0502040204020203" pitchFamily="34" charset="0"/>
              </a:rPr>
              <a:t>Leaders and Executives</a:t>
            </a:r>
            <a:r>
              <a:rPr lang="en-IN" sz="2000" dirty="0">
                <a:latin typeface="Bahnschrift Light" panose="020B0502040204020203" pitchFamily="34" charset="0"/>
              </a:rPr>
              <a:t>: Use performance data to inform strategic decisions, resource allocation, and talent management.</a:t>
            </a:r>
          </a:p>
          <a:p>
            <a:pPr marL="342900" indent="-342900" algn="just">
              <a:buAutoNum type="arabicPeriod"/>
            </a:pPr>
            <a:r>
              <a:rPr lang="en-IN" sz="2000" b="1" dirty="0">
                <a:latin typeface="Bahnschrift Light" panose="020B0502040204020203" pitchFamily="34" charset="0"/>
              </a:rPr>
              <a:t>Training and Development Teams</a:t>
            </a:r>
            <a:r>
              <a:rPr lang="en-IN" sz="2000" dirty="0">
                <a:latin typeface="Bahnschrift Light" panose="020B0502040204020203" pitchFamily="34" charset="0"/>
              </a:rPr>
              <a:t>: Identify skill gaps and create targeted training programs.</a:t>
            </a:r>
          </a:p>
          <a:p>
            <a:pPr marL="342900" indent="-342900" algn="just">
              <a:buAutoNum type="arabicPeriod"/>
            </a:pPr>
            <a:r>
              <a:rPr lang="en-IN" sz="2000" b="1" dirty="0">
                <a:latin typeface="Bahnschrift Light" panose="020B0502040204020203" pitchFamily="34" charset="0"/>
              </a:rPr>
              <a:t>Compensation and Benefits Teams</a:t>
            </a:r>
            <a:r>
              <a:rPr lang="en-IN" sz="2000" dirty="0">
                <a:latin typeface="Bahnschrift Light" panose="020B0502040204020203" pitchFamily="34" charset="0"/>
              </a:rPr>
              <a:t>: Use performance data to determine salary increases, bonuses, and benefits.</a:t>
            </a:r>
          </a:p>
          <a:p>
            <a:pPr marL="342900" indent="-342900" algn="just">
              <a:buAutoNum type="arabicPeriod"/>
            </a:pPr>
            <a:r>
              <a:rPr lang="en-IN" sz="2000" b="1" dirty="0">
                <a:latin typeface="Bahnschrift Light" panose="020B0502040204020203" pitchFamily="34" charset="0"/>
              </a:rPr>
              <a:t>Succession Planning Teams</a:t>
            </a:r>
            <a:r>
              <a:rPr lang="en-IN" sz="2000" dirty="0">
                <a:latin typeface="Bahnschrift Light" panose="020B0502040204020203" pitchFamily="34" charset="0"/>
              </a:rPr>
              <a:t>: Identify high-potential employees for leadership development and advancement.</a:t>
            </a:r>
          </a:p>
          <a:p>
            <a:pPr marL="342900" indent="-342900" algn="just">
              <a:buAutoNum type="arabicPeriod"/>
            </a:pPr>
            <a:r>
              <a:rPr lang="en-IN" sz="2000" b="1" dirty="0">
                <a:latin typeface="Bahnschrift Light" panose="020B0502040204020203" pitchFamily="34" charset="0"/>
              </a:rPr>
              <a:t>Team Members and Colleagues</a:t>
            </a:r>
            <a:r>
              <a:rPr lang="en-IN" sz="2000" dirty="0">
                <a:latin typeface="Bahnschrift Light" panose="020B0502040204020203" pitchFamily="34" charset="0"/>
              </a:rPr>
              <a:t>: May provide feedback and insights as part of 360-degree evaluations.</a:t>
            </a:r>
          </a:p>
          <a:p>
            <a:pPr marL="342900" indent="-342900" algn="just">
              <a:buAutoNum type="arabicPeriod"/>
            </a:pPr>
            <a:r>
              <a:rPr lang="en-IN" sz="2000" b="1" dirty="0">
                <a:latin typeface="Bahnschrift Light" panose="020B0502040204020203" pitchFamily="34" charset="0"/>
              </a:rPr>
              <a:t>External Stakeholders</a:t>
            </a:r>
            <a:r>
              <a:rPr lang="en-IN" sz="2000" dirty="0">
                <a:latin typeface="Bahnschrift Light" panose="020B0502040204020203" pitchFamily="34" charset="0"/>
              </a:rPr>
              <a:t>: Such as customers, vendors, or partners, who may provide feedback on employee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22019" y="406106"/>
            <a:ext cx="11082528" cy="567463"/>
          </a:xfrm>
          <a:prstGeom prst="rect">
            <a:avLst/>
          </a:prstGeom>
        </p:spPr>
        <p:txBody>
          <a:bodyPr vert="horz" wrap="square" lIns="0" tIns="13335" rIns="0" bIns="0" rtlCol="0">
            <a:spAutoFit/>
          </a:bodyPr>
          <a:lstStyle/>
          <a:p>
            <a:pPr marL="12700">
              <a:lnSpc>
                <a:spcPct val="100000"/>
              </a:lnSpc>
              <a:spcBef>
                <a:spcPts val="105"/>
              </a:spcBef>
            </a:pPr>
            <a:r>
              <a:rPr lang="en-US" sz="3600" spc="10" dirty="0">
                <a:latin typeface="Sitka Small Semibold" pitchFamily="2" charset="0"/>
              </a:rPr>
              <a:t>O</a:t>
            </a:r>
            <a:r>
              <a:rPr lang="en-US" sz="3600" spc="25" dirty="0">
                <a:latin typeface="Sitka Small Semibold" pitchFamily="2" charset="0"/>
              </a:rPr>
              <a:t>U</a:t>
            </a:r>
            <a:r>
              <a:rPr lang="en-US" sz="3600" dirty="0">
                <a:latin typeface="Sitka Small Semibold" pitchFamily="2" charset="0"/>
              </a:rPr>
              <a:t>R</a:t>
            </a:r>
            <a:r>
              <a:rPr lang="en-US" sz="3600" spc="5" dirty="0">
                <a:latin typeface="Sitka Small Semibold" pitchFamily="2" charset="0"/>
              </a:rPr>
              <a:t> </a:t>
            </a:r>
            <a:r>
              <a:rPr lang="en-US" sz="3600" spc="25" dirty="0">
                <a:latin typeface="Sitka Small Semibold" pitchFamily="2" charset="0"/>
              </a:rPr>
              <a:t>S</a:t>
            </a:r>
            <a:r>
              <a:rPr lang="en-US" sz="3600" spc="10" dirty="0">
                <a:latin typeface="Sitka Small Semibold" pitchFamily="2" charset="0"/>
              </a:rPr>
              <a:t>O</a:t>
            </a:r>
            <a:r>
              <a:rPr lang="en-US" sz="3600" spc="25" dirty="0">
                <a:latin typeface="Sitka Small Semibold" pitchFamily="2" charset="0"/>
              </a:rPr>
              <a:t>LU</a:t>
            </a:r>
            <a:r>
              <a:rPr lang="en-US" sz="3600" spc="-35" dirty="0">
                <a:latin typeface="Sitka Small Semibold" pitchFamily="2" charset="0"/>
              </a:rPr>
              <a:t>T</a:t>
            </a:r>
            <a:r>
              <a:rPr lang="en-US" sz="3600" spc="-30" dirty="0">
                <a:latin typeface="Sitka Small Semibold" pitchFamily="2" charset="0"/>
              </a:rPr>
              <a:t>I</a:t>
            </a:r>
            <a:r>
              <a:rPr lang="en-US" sz="3600" spc="10" dirty="0">
                <a:latin typeface="Sitka Small Semibold" pitchFamily="2" charset="0"/>
              </a:rPr>
              <a:t>O</a:t>
            </a:r>
            <a:r>
              <a:rPr lang="en-US" sz="3600" dirty="0">
                <a:latin typeface="Sitka Small Semibold" pitchFamily="2" charset="0"/>
              </a:rPr>
              <a:t>N</a:t>
            </a:r>
            <a:r>
              <a:rPr lang="en-US" sz="3600" spc="-345" dirty="0">
                <a:latin typeface="Sitka Small Semibold" pitchFamily="2" charset="0"/>
              </a:rPr>
              <a:t> </a:t>
            </a:r>
            <a:r>
              <a:rPr lang="en-US" sz="3600" spc="-35" dirty="0">
                <a:latin typeface="Sitka Small Semibold" pitchFamily="2" charset="0"/>
              </a:rPr>
              <a:t>A</a:t>
            </a:r>
            <a:r>
              <a:rPr lang="en-US" sz="3600" spc="-5" dirty="0">
                <a:latin typeface="Sitka Small Semibold" pitchFamily="2" charset="0"/>
              </a:rPr>
              <a:t>N</a:t>
            </a:r>
            <a:r>
              <a:rPr lang="en-US" sz="3600" dirty="0">
                <a:latin typeface="Sitka Small Semibold" pitchFamily="2" charset="0"/>
              </a:rPr>
              <a:t>D</a:t>
            </a:r>
            <a:r>
              <a:rPr lang="en-US" sz="3600" spc="35" dirty="0">
                <a:latin typeface="Sitka Small Semibold" pitchFamily="2" charset="0"/>
              </a:rPr>
              <a:t> </a:t>
            </a:r>
            <a:r>
              <a:rPr lang="en-US" sz="3600" spc="-30" dirty="0">
                <a:latin typeface="Sitka Small Semibold" pitchFamily="2" charset="0"/>
              </a:rPr>
              <a:t>I</a:t>
            </a:r>
            <a:r>
              <a:rPr lang="en-US" sz="3600" spc="-35" dirty="0">
                <a:latin typeface="Sitka Small Semibold" pitchFamily="2" charset="0"/>
              </a:rPr>
              <a:t>T</a:t>
            </a:r>
            <a:r>
              <a:rPr lang="en-US" sz="3600" dirty="0">
                <a:latin typeface="Sitka Small Semibold" pitchFamily="2" charset="0"/>
              </a:rPr>
              <a:t>S</a:t>
            </a:r>
            <a:r>
              <a:rPr lang="en-US" sz="3600" spc="60" dirty="0">
                <a:latin typeface="Sitka Small Semibold" pitchFamily="2" charset="0"/>
              </a:rPr>
              <a:t> </a:t>
            </a:r>
            <a:r>
              <a:rPr lang="en-US" sz="3600" spc="-295" dirty="0">
                <a:latin typeface="Sitka Small Semibold" pitchFamily="2" charset="0"/>
              </a:rPr>
              <a:t>V</a:t>
            </a:r>
            <a:r>
              <a:rPr lang="en-US" sz="3600" spc="-35" dirty="0">
                <a:latin typeface="Sitka Small Semibold" pitchFamily="2" charset="0"/>
              </a:rPr>
              <a:t>A</a:t>
            </a:r>
            <a:r>
              <a:rPr lang="en-US" sz="3600" spc="25" dirty="0">
                <a:latin typeface="Sitka Small Semibold" pitchFamily="2" charset="0"/>
              </a:rPr>
              <a:t>LU</a:t>
            </a:r>
            <a:r>
              <a:rPr lang="en-US" sz="3600" dirty="0">
                <a:latin typeface="Sitka Small Semibold" pitchFamily="2" charset="0"/>
              </a:rPr>
              <a:t>E</a:t>
            </a:r>
            <a:r>
              <a:rPr lang="en-US" sz="3600" spc="-65" dirty="0">
                <a:latin typeface="Sitka Small Semibold" pitchFamily="2" charset="0"/>
              </a:rPr>
              <a:t> </a:t>
            </a:r>
            <a:r>
              <a:rPr lang="en-US" sz="3600" spc="-15" dirty="0">
                <a:latin typeface="Sitka Small Semibold" pitchFamily="2" charset="0"/>
              </a:rPr>
              <a:t>P</a:t>
            </a:r>
            <a:r>
              <a:rPr lang="en-US" sz="3600" spc="-30" dirty="0">
                <a:latin typeface="Sitka Small Semibold" pitchFamily="2" charset="0"/>
              </a:rPr>
              <a:t>R</a:t>
            </a:r>
            <a:r>
              <a:rPr lang="en-US" sz="3600" spc="10" dirty="0">
                <a:latin typeface="Sitka Small Semibold" pitchFamily="2" charset="0"/>
              </a:rPr>
              <a:t>O</a:t>
            </a:r>
            <a:r>
              <a:rPr lang="en-US" sz="3600" spc="-15" dirty="0">
                <a:latin typeface="Sitka Small Semibold" pitchFamily="2" charset="0"/>
              </a:rPr>
              <a:t>P</a:t>
            </a:r>
            <a:r>
              <a:rPr lang="en-US" sz="3600" spc="10" dirty="0">
                <a:latin typeface="Sitka Small Semibold" pitchFamily="2" charset="0"/>
              </a:rPr>
              <a:t>O</a:t>
            </a:r>
            <a:r>
              <a:rPr lang="en-US" sz="3600" spc="25" dirty="0">
                <a:latin typeface="Sitka Small Semibold" pitchFamily="2" charset="0"/>
              </a:rPr>
              <a:t>S</a:t>
            </a:r>
            <a:r>
              <a:rPr lang="en-US" sz="3600" spc="-30" dirty="0">
                <a:latin typeface="Sitka Small Semibold" pitchFamily="2" charset="0"/>
              </a:rPr>
              <a:t>I</a:t>
            </a:r>
            <a:r>
              <a:rPr lang="en-US" sz="3600" spc="-35" dirty="0">
                <a:latin typeface="Sitka Small Semibold" pitchFamily="2" charset="0"/>
              </a:rPr>
              <a:t>T</a:t>
            </a:r>
            <a:r>
              <a:rPr lang="en-US" sz="3600" spc="-30" dirty="0">
                <a:latin typeface="Sitka Small Semibold" pitchFamily="2" charset="0"/>
              </a:rPr>
              <a:t>I</a:t>
            </a:r>
            <a:r>
              <a:rPr lang="en-US" sz="3600" spc="10" dirty="0">
                <a:latin typeface="Sitka Small Semibold" pitchFamily="2" charset="0"/>
              </a:rPr>
              <a:t>O</a:t>
            </a:r>
            <a:r>
              <a:rPr lang="en-US" sz="3600" dirty="0">
                <a:latin typeface="Sitka Small Semibold" pitchFamily="2" charset="0"/>
              </a:rPr>
              <a:t>N</a:t>
            </a:r>
            <a:endParaRPr sz="3600" dirty="0">
              <a:latin typeface="Sitka Small Semibold" pitchFamily="2"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FDC0E8-014F-8C80-90AA-18C4A163A241}"/>
              </a:ext>
            </a:extLst>
          </p:cNvPr>
          <p:cNvSpPr txBox="1"/>
          <p:nvPr/>
        </p:nvSpPr>
        <p:spPr>
          <a:xfrm>
            <a:off x="422019" y="1295400"/>
            <a:ext cx="9788781" cy="4893647"/>
          </a:xfrm>
          <a:prstGeom prst="rect">
            <a:avLst/>
          </a:prstGeom>
          <a:noFill/>
        </p:spPr>
        <p:txBody>
          <a:bodyPr wrap="square">
            <a:spAutoFit/>
          </a:bodyPr>
          <a:lstStyle/>
          <a:p>
            <a:r>
              <a:rPr lang="en-IN" sz="2400" b="1" dirty="0">
                <a:latin typeface="Bahnschrift Light" panose="020B0502040204020203" pitchFamily="34" charset="0"/>
              </a:rPr>
              <a:t>Solution</a:t>
            </a:r>
            <a:r>
              <a:rPr lang="en-IN" sz="2400" dirty="0">
                <a:latin typeface="Bahnschrift Light" panose="020B0502040204020203" pitchFamily="34" charset="0"/>
              </a:rPr>
              <a:t>: </a:t>
            </a:r>
            <a:r>
              <a:rPr lang="en-IN" sz="2400" i="1" dirty="0">
                <a:latin typeface="Bahnschrift Light" panose="020B0502040204020203" pitchFamily="34" charset="0"/>
              </a:rPr>
              <a:t>"</a:t>
            </a:r>
            <a:r>
              <a:rPr lang="en-IN" sz="2400" i="1" dirty="0" err="1">
                <a:latin typeface="Bahnschrift Light" panose="020B0502040204020203" pitchFamily="34" charset="0"/>
              </a:rPr>
              <a:t>PerformPlus</a:t>
            </a:r>
            <a:r>
              <a:rPr lang="en-IN" sz="2400" i="1" dirty="0">
                <a:latin typeface="Bahnschrift Light" panose="020B0502040204020203" pitchFamily="34" charset="0"/>
              </a:rPr>
              <a:t>" </a:t>
            </a:r>
            <a:r>
              <a:rPr lang="en-IN" sz="2400" dirty="0">
                <a:latin typeface="Bahnschrift Light" panose="020B0502040204020203" pitchFamily="34" charset="0"/>
              </a:rPr>
              <a:t>- </a:t>
            </a:r>
            <a:r>
              <a:rPr lang="en-IN" sz="2400" i="1" dirty="0">
                <a:latin typeface="Bahnschrift Light" panose="020B0502040204020203" pitchFamily="34" charset="0"/>
              </a:rPr>
              <a:t>A Comprehensive Employee Performance Analysis </a:t>
            </a:r>
            <a:r>
              <a:rPr lang="en-IN" sz="2400" b="1" dirty="0" err="1">
                <a:latin typeface="Bahnschrift Light" panose="020B0502040204020203" pitchFamily="34" charset="0"/>
              </a:rPr>
              <a:t>PlatformValue</a:t>
            </a:r>
            <a:r>
              <a:rPr lang="en-IN" sz="2400" b="1" dirty="0">
                <a:latin typeface="Bahnschrift Light" panose="020B0502040204020203" pitchFamily="34" charset="0"/>
              </a:rPr>
              <a:t> Proposition</a:t>
            </a:r>
            <a:r>
              <a:rPr lang="en-IN" sz="2400" dirty="0">
                <a:latin typeface="Bahnschrift Light" panose="020B0502040204020203" pitchFamily="34" charset="0"/>
              </a:rPr>
              <a:t>:"</a:t>
            </a:r>
            <a:r>
              <a:rPr lang="en-IN" sz="2400" dirty="0" err="1">
                <a:latin typeface="Bahnschrift Light" panose="020B0502040204020203" pitchFamily="34" charset="0"/>
              </a:rPr>
              <a:t>PerformPlus</a:t>
            </a:r>
            <a:r>
              <a:rPr lang="en-IN" sz="2400" dirty="0">
                <a:latin typeface="Bahnschrift Light" panose="020B0502040204020203" pitchFamily="34" charset="0"/>
              </a:rPr>
              <a:t>" streamlines employee performance analysis, empowering organizations to:</a:t>
            </a:r>
          </a:p>
          <a:p>
            <a:pPr marL="342900" indent="-342900">
              <a:buAutoNum type="arabicPeriod"/>
            </a:pPr>
            <a:r>
              <a:rPr lang="en-IN" sz="2400" b="1" dirty="0">
                <a:latin typeface="Bahnschrift Light" panose="020B0502040204020203" pitchFamily="34" charset="0"/>
              </a:rPr>
              <a:t>Boost Productivity</a:t>
            </a:r>
            <a:r>
              <a:rPr lang="en-IN" sz="2400" dirty="0">
                <a:latin typeface="Bahnschrift Light" panose="020B0502040204020203" pitchFamily="34" charset="0"/>
              </a:rPr>
              <a:t>: Set clear goals, track progress, and provide timely feedback to enhance employee performance.</a:t>
            </a:r>
          </a:p>
          <a:p>
            <a:pPr marL="342900" indent="-342900">
              <a:buAutoNum type="arabicPeriod"/>
            </a:pPr>
            <a:r>
              <a:rPr lang="en-IN" sz="2400" b="1" dirty="0">
                <a:latin typeface="Bahnschrift Light" panose="020B0502040204020203" pitchFamily="34" charset="0"/>
              </a:rPr>
              <a:t>Unleash Potential</a:t>
            </a:r>
            <a:r>
              <a:rPr lang="en-IN" sz="2400" dirty="0">
                <a:latin typeface="Bahnschrift Light" panose="020B0502040204020203" pitchFamily="34" charset="0"/>
              </a:rPr>
              <a:t>: Identify strengths, weaknesses, and development needs to create personalized growth plans.</a:t>
            </a:r>
          </a:p>
          <a:p>
            <a:pPr marL="342900" indent="-342900">
              <a:buAutoNum type="arabicPeriod"/>
            </a:pPr>
            <a:r>
              <a:rPr lang="en-IN" sz="2400" b="1" dirty="0">
                <a:latin typeface="Bahnschrift Light" panose="020B0502040204020203" pitchFamily="34" charset="0"/>
              </a:rPr>
              <a:t>Foster Fairness</a:t>
            </a:r>
            <a:r>
              <a:rPr lang="en-IN" sz="2400" dirty="0">
                <a:latin typeface="Bahnschrift Light" panose="020B0502040204020203" pitchFamily="34" charset="0"/>
              </a:rPr>
              <a:t>: Use data-driven insights to reduce bias and ensure equitable evaluations and promotions.</a:t>
            </a:r>
          </a:p>
          <a:p>
            <a:pPr marL="342900" indent="-342900">
              <a:buAutoNum type="arabicPeriod"/>
            </a:pPr>
            <a:r>
              <a:rPr lang="en-IN" sz="2400" b="1" dirty="0">
                <a:latin typeface="Bahnschrift Light" panose="020B0502040204020203" pitchFamily="34" charset="0"/>
              </a:rPr>
              <a:t>Enhance Engagement</a:t>
            </a:r>
            <a:r>
              <a:rPr lang="en-IN" sz="2400" dirty="0">
                <a:latin typeface="Bahnschrift Light" panose="020B0502040204020203" pitchFamily="34" charset="0"/>
              </a:rPr>
              <a:t>: Encourage open communication, recognition, and rewards to boost employee satisfaction.</a:t>
            </a:r>
          </a:p>
          <a:p>
            <a:pPr marL="342900" indent="-342900">
              <a:buAutoNum type="arabicPeriod"/>
            </a:pPr>
            <a:r>
              <a:rPr lang="en-IN" sz="2400" b="1" dirty="0">
                <a:latin typeface="Bahnschrift Light" panose="020B0502040204020203" pitchFamily="34" charset="0"/>
              </a:rPr>
              <a:t>Inform Strategic Decisions</a:t>
            </a:r>
            <a:r>
              <a:rPr lang="en-IN" sz="2400" dirty="0">
                <a:latin typeface="Bahnschrift Light" panose="020B0502040204020203" pitchFamily="34" charset="0"/>
              </a:rPr>
              <a:t>: Leverage performance data to guide talent management, succession planning, and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33561" y="457200"/>
            <a:ext cx="10681335" cy="758190"/>
          </a:xfrm>
        </p:spPr>
        <p:txBody>
          <a:bodyPr/>
          <a:lstStyle/>
          <a:p>
            <a:r>
              <a:rPr lang="en-IN" dirty="0">
                <a:latin typeface="Sitka Small Semibold" pitchFamily="2" charset="0"/>
              </a:rPr>
              <a:t>Dataset Description</a:t>
            </a:r>
          </a:p>
        </p:txBody>
      </p:sp>
      <p:sp>
        <p:nvSpPr>
          <p:cNvPr id="3" name="Title 1">
            <a:extLst>
              <a:ext uri="{FF2B5EF4-FFF2-40B4-BE49-F238E27FC236}">
                <a16:creationId xmlns:a16="http://schemas.microsoft.com/office/drawing/2014/main" id="{D60DE6C1-E13C-23A3-936D-C29E72B51034}"/>
              </a:ext>
            </a:extLst>
          </p:cNvPr>
          <p:cNvSpPr txBox="1">
            <a:spLocks/>
          </p:cNvSpPr>
          <p:nvPr/>
        </p:nvSpPr>
        <p:spPr>
          <a:xfrm>
            <a:off x="755332" y="1676400"/>
            <a:ext cx="7779068" cy="4062651"/>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sz="2400" b="0" kern="0" dirty="0">
                <a:latin typeface="Bahnschrift Light" panose="020B0502040204020203" pitchFamily="34" charset="0"/>
              </a:rPr>
              <a:t>Employee data set consist of</a:t>
            </a:r>
          </a:p>
          <a:p>
            <a:pPr marL="914400" indent="-914400">
              <a:buFont typeface="+mj-lt"/>
              <a:buAutoNum type="arabicPeriod"/>
            </a:pPr>
            <a:r>
              <a:rPr lang="en-US" sz="2400" b="0" kern="0" dirty="0">
                <a:latin typeface="Bahnschrift Light" panose="020B0502040204020203" pitchFamily="34" charset="0"/>
              </a:rPr>
              <a:t>Employee ID </a:t>
            </a:r>
          </a:p>
          <a:p>
            <a:pPr marL="914400" indent="-914400">
              <a:buFont typeface="+mj-lt"/>
              <a:buAutoNum type="arabicPeriod"/>
            </a:pPr>
            <a:r>
              <a:rPr lang="en-US" sz="2400" b="0" kern="0" dirty="0">
                <a:latin typeface="Bahnschrift Light" panose="020B0502040204020203" pitchFamily="34" charset="0"/>
              </a:rPr>
              <a:t>First name and last name</a:t>
            </a:r>
          </a:p>
          <a:p>
            <a:pPr marL="914400" indent="-914400">
              <a:buFont typeface="+mj-lt"/>
              <a:buAutoNum type="arabicPeriod"/>
            </a:pPr>
            <a:r>
              <a:rPr lang="en-US" sz="2400" b="0" kern="0" dirty="0">
                <a:latin typeface="Bahnschrift Light" panose="020B0502040204020203" pitchFamily="34" charset="0"/>
              </a:rPr>
              <a:t>Starting and ending date of employee</a:t>
            </a:r>
          </a:p>
          <a:p>
            <a:pPr marL="914400" indent="-914400">
              <a:buFont typeface="+mj-lt"/>
              <a:buAutoNum type="arabicPeriod"/>
            </a:pPr>
            <a:r>
              <a:rPr lang="en-US" sz="2400" b="0" kern="0" dirty="0">
                <a:latin typeface="Bahnschrift Light" panose="020B0502040204020203" pitchFamily="34" charset="0"/>
              </a:rPr>
              <a:t>Title </a:t>
            </a:r>
          </a:p>
          <a:p>
            <a:pPr marL="914400" indent="-914400">
              <a:buFont typeface="+mj-lt"/>
              <a:buAutoNum type="arabicPeriod"/>
            </a:pPr>
            <a:r>
              <a:rPr lang="en-US" sz="2400" b="0" kern="0" dirty="0">
                <a:latin typeface="Bahnschrift Light" panose="020B0502040204020203" pitchFamily="34" charset="0"/>
              </a:rPr>
              <a:t>Email ID</a:t>
            </a:r>
          </a:p>
          <a:p>
            <a:pPr marL="914400" indent="-914400">
              <a:buFont typeface="+mj-lt"/>
              <a:buAutoNum type="arabicPeriod"/>
            </a:pPr>
            <a:r>
              <a:rPr lang="en-US" sz="2400" b="0" kern="0" dirty="0">
                <a:latin typeface="Bahnschrift Light" panose="020B0502040204020203" pitchFamily="34" charset="0"/>
              </a:rPr>
              <a:t>Employee type and employee classification type</a:t>
            </a:r>
          </a:p>
          <a:p>
            <a:pPr marL="914400" indent="-914400">
              <a:buFont typeface="+mj-lt"/>
              <a:buAutoNum type="arabicPeriod"/>
            </a:pPr>
            <a:r>
              <a:rPr lang="en-US" sz="2400" b="0" kern="0" dirty="0">
                <a:latin typeface="Bahnschrift Light" panose="020B0502040204020203" pitchFamily="34" charset="0"/>
              </a:rPr>
              <a:t>Department</a:t>
            </a:r>
          </a:p>
          <a:p>
            <a:pPr marL="914400" indent="-914400">
              <a:buFont typeface="+mj-lt"/>
              <a:buAutoNum type="arabicPeriod"/>
            </a:pPr>
            <a:r>
              <a:rPr lang="en-US" sz="2400" b="0" kern="0" dirty="0">
                <a:latin typeface="Bahnschrift Light" panose="020B0502040204020203" pitchFamily="34" charset="0"/>
              </a:rPr>
              <a:t>Termination type and description</a:t>
            </a:r>
          </a:p>
          <a:p>
            <a:pPr marL="914400" indent="-914400">
              <a:buFont typeface="+mj-lt"/>
              <a:buAutoNum type="arabicPeriod"/>
            </a:pPr>
            <a:r>
              <a:rPr lang="en-US" sz="2400" b="0" kern="0" dirty="0">
                <a:latin typeface="Bahnschrift Light" panose="020B0502040204020203" pitchFamily="34" charset="0"/>
              </a:rPr>
              <a:t>Job function and location</a:t>
            </a:r>
          </a:p>
          <a:p>
            <a:pPr marL="914400" indent="-914400">
              <a:buFont typeface="+mj-lt"/>
              <a:buAutoNum type="arabicPeriod"/>
            </a:pPr>
            <a:r>
              <a:rPr lang="en-US" sz="2400" b="0" kern="0" dirty="0">
                <a:latin typeface="Bahnschrift Light" panose="020B0502040204020203" pitchFamily="34" charset="0"/>
              </a:rPr>
              <a:t>Current employee rating</a:t>
            </a:r>
            <a:endParaRPr lang="en-IN" sz="2400" b="0" kern="0" dirty="0">
              <a:latin typeface="Bahnschrift Light" panose="020B0502040204020203"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07097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Sitka Small Semibold" pitchFamily="2" charset="0"/>
              </a:rPr>
              <a:t>THE</a:t>
            </a:r>
            <a:r>
              <a:rPr sz="4250" spc="20" dirty="0">
                <a:latin typeface="Sitka Small Semibold" pitchFamily="2" charset="0"/>
              </a:rPr>
              <a:t> </a:t>
            </a:r>
            <a:r>
              <a:rPr lang="en-US" sz="4250" spc="20" dirty="0">
                <a:latin typeface="Sitka Small Semibold" pitchFamily="2" charset="0"/>
              </a:rPr>
              <a:t>"</a:t>
            </a:r>
            <a:r>
              <a:rPr sz="4250" spc="10" dirty="0">
                <a:latin typeface="Sitka Small Semibold" pitchFamily="2" charset="0"/>
              </a:rPr>
              <a:t>WOW</a:t>
            </a:r>
            <a:r>
              <a:rPr lang="en-US" sz="4250" spc="10" dirty="0">
                <a:latin typeface="Sitka Small Semibold" pitchFamily="2" charset="0"/>
              </a:rPr>
              <a:t>"</a:t>
            </a:r>
            <a:r>
              <a:rPr sz="4250" spc="85" dirty="0">
                <a:latin typeface="Sitka Small Semibold" pitchFamily="2" charset="0"/>
              </a:rPr>
              <a:t> </a:t>
            </a:r>
            <a:r>
              <a:rPr sz="4250" spc="10" dirty="0">
                <a:latin typeface="Sitka Small Semibold" pitchFamily="2" charset="0"/>
              </a:rPr>
              <a:t>IN</a:t>
            </a:r>
            <a:r>
              <a:rPr sz="4250" spc="-5" dirty="0">
                <a:latin typeface="Sitka Small Semibold" pitchFamily="2" charset="0"/>
              </a:rPr>
              <a:t> </a:t>
            </a:r>
            <a:r>
              <a:rPr sz="4250" spc="15" dirty="0">
                <a:latin typeface="Sitka Small Semibold" pitchFamily="2" charset="0"/>
              </a:rPr>
              <a:t>OUR</a:t>
            </a:r>
            <a:r>
              <a:rPr sz="4250" spc="-10" dirty="0">
                <a:latin typeface="Sitka Small Semibold" pitchFamily="2" charset="0"/>
              </a:rPr>
              <a:t> </a:t>
            </a:r>
            <a:r>
              <a:rPr sz="4250" spc="20" dirty="0">
                <a:latin typeface="Sitka Small Semibold" pitchFamily="2" charset="0"/>
              </a:rPr>
              <a:t>SOLUTION</a:t>
            </a:r>
            <a:endParaRPr sz="4250" dirty="0">
              <a:latin typeface="Sitka Small Semibold"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933E827-ED02-B095-B203-F1BB5A68BBDF}"/>
              </a:ext>
            </a:extLst>
          </p:cNvPr>
          <p:cNvSpPr txBox="1"/>
          <p:nvPr/>
        </p:nvSpPr>
        <p:spPr>
          <a:xfrm>
            <a:off x="2526030" y="1831478"/>
            <a:ext cx="7000875" cy="4154984"/>
          </a:xfrm>
          <a:prstGeom prst="rect">
            <a:avLst/>
          </a:prstGeom>
          <a:noFill/>
        </p:spPr>
        <p:txBody>
          <a:bodyPr wrap="square">
            <a:spAutoFit/>
          </a:bodyPr>
          <a:lstStyle/>
          <a:p>
            <a:pPr algn="just"/>
            <a:r>
              <a:rPr lang="en-IN" sz="4400" dirty="0">
                <a:latin typeface="Bahnschrift Light" panose="020B0502040204020203" pitchFamily="34" charset="0"/>
              </a:rPr>
              <a:t>Formula to compute Performance level:</a:t>
            </a:r>
          </a:p>
          <a:p>
            <a:pPr algn="just"/>
            <a:endParaRPr lang="en-IN" sz="4400" dirty="0">
              <a:latin typeface="Bahnschrift Light" panose="020B0502040204020203" pitchFamily="34" charset="0"/>
            </a:endParaRPr>
          </a:p>
          <a:p>
            <a:pPr algn="just"/>
            <a:r>
              <a:rPr lang="en-IN" sz="4400" dirty="0">
                <a:latin typeface="Bahnschrift Light" panose="020B0502040204020203" pitchFamily="34" charset="0"/>
              </a:rPr>
              <a:t> =IFS(</a:t>
            </a:r>
            <a:r>
              <a:rPr lang="en-IN" sz="4400" dirty="0" err="1">
                <a:latin typeface="Bahnschrift Light" panose="020B0502040204020203" pitchFamily="34" charset="0"/>
              </a:rPr>
              <a:t>Z8</a:t>
            </a:r>
            <a:r>
              <a:rPr lang="en-IN" sz="4400" dirty="0">
                <a:latin typeface="Bahnschrift Light" panose="020B0502040204020203" pitchFamily="34" charset="0"/>
              </a:rPr>
              <a:t>&gt;=</a:t>
            </a:r>
            <a:r>
              <a:rPr lang="en-IN" sz="4400" dirty="0" err="1">
                <a:latin typeface="Bahnschrift Light" panose="020B0502040204020203" pitchFamily="34" charset="0"/>
              </a:rPr>
              <a:t>5,"VERY</a:t>
            </a:r>
            <a:r>
              <a:rPr lang="en-IN" sz="4400" dirty="0">
                <a:latin typeface="Bahnschrift Light" panose="020B0502040204020203" pitchFamily="34" charset="0"/>
              </a:rPr>
              <a:t> HIGH",</a:t>
            </a:r>
            <a:r>
              <a:rPr lang="en-IN" sz="4400" dirty="0" err="1">
                <a:latin typeface="Bahnschrift Light" panose="020B0502040204020203" pitchFamily="34" charset="0"/>
              </a:rPr>
              <a:t>Z8</a:t>
            </a:r>
            <a:r>
              <a:rPr lang="en-IN" sz="4400" dirty="0">
                <a:latin typeface="Bahnschrift Light" panose="020B0502040204020203" pitchFamily="34" charset="0"/>
              </a:rPr>
              <a:t>&gt;=4,"HIGH",</a:t>
            </a:r>
            <a:r>
              <a:rPr lang="en-IN" sz="4400" dirty="0" err="1">
                <a:latin typeface="Bahnschrift Light" panose="020B0502040204020203" pitchFamily="34" charset="0"/>
              </a:rPr>
              <a:t>Z8</a:t>
            </a:r>
            <a:r>
              <a:rPr lang="en-IN" sz="4400" dirty="0">
                <a:latin typeface="Bahnschrift Light" panose="020B0502040204020203" pitchFamily="34" charset="0"/>
              </a:rPr>
              <a:t>&gt;=</a:t>
            </a:r>
            <a:r>
              <a:rPr lang="en-IN" sz="4400" dirty="0" err="1">
                <a:latin typeface="Bahnschrift Light" panose="020B0502040204020203" pitchFamily="34" charset="0"/>
              </a:rPr>
              <a:t>3,"MED",TRUE,"LOW</a:t>
            </a:r>
            <a:r>
              <a:rPr lang="en-IN" sz="4400" dirty="0">
                <a:latin typeface="Bahnschrift Light" panose="020B0502040204020203"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797</Words>
  <Application>Microsoft Office PowerPoint</Application>
  <PresentationFormat>Widescreen</PresentationFormat>
  <Paragraphs>95</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Light</vt:lpstr>
      <vt:lpstr>Calibri</vt:lpstr>
      <vt:lpstr>Roboto</vt:lpstr>
      <vt:lpstr>Sitka Small Semibold</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YAMINI P</cp:lastModifiedBy>
  <cp:revision>14</cp:revision>
  <dcterms:created xsi:type="dcterms:W3CDTF">2024-03-29T15:07:22Z</dcterms:created>
  <dcterms:modified xsi:type="dcterms:W3CDTF">2024-08-29T19:42:18Z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