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7" d="100"/>
          <a:sy n="67" d="100"/>
        </p:scale>
        <p:origin x="64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AF77-5A1A-7331-8393-359A15939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54E398-F374-EC26-0110-7D7695B2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62C43B-6BD2-6A9E-5786-2309B6974409}"/>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79DC4FCF-3541-755B-161D-948AA9C14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5919F-7C57-AF4B-2248-DF7B732CF579}"/>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9622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19AC-F407-1E6E-C5BA-94C2C3F900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41D97-D98B-F9AC-9FFF-9C29EC5C0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1959F-2C18-9A4E-2C0D-E3E273F58D05}"/>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7EE4F67E-31B9-1B7C-FBED-813012B02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9031B8-823C-5DAF-4B9F-E93A7403BC2A}"/>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45008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368F6-C489-60CE-6066-820D9DFE5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30DE9-0167-D6A6-278E-5E8101908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C01C7-181B-8AD5-6F32-F536DE415DD5}"/>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86B32A46-71DD-FF3A-177E-0947B4461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8B4D5-0828-49E2-6072-C974E913D6A8}"/>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29451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B658-0014-FCE4-EB69-6516E98EB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81A39-B17C-30E8-A27A-8ED481FAAB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D26DA-A6FE-B3DC-9304-B282E63E338A}"/>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C6152BE9-85B4-70B8-31F3-F54DDE0F8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7A8C9-BB5A-6745-97C2-75A627C9774B}"/>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20390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1980-ABAC-EC45-58A5-3B4898609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42E9ED-9CFE-9152-666D-37FC097BA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A8761-D51C-055B-B4E6-68864AD41569}"/>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70FE5EF8-5CF3-73EC-78C9-73135DFB0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11870-5D9E-B679-F05D-2EFE1F6EDBDA}"/>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406509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1197-C642-82FC-EFFB-9D9FB4F27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741CE-240F-C0A7-3B11-398EE338C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60CC94-B861-A69F-DEC9-15386B68D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F1BEEB-AF2A-61F1-33DC-F84BBD697A8A}"/>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6" name="Footer Placeholder 5">
            <a:extLst>
              <a:ext uri="{FF2B5EF4-FFF2-40B4-BE49-F238E27FC236}">
                <a16:creationId xmlns:a16="http://schemas.microsoft.com/office/drawing/2014/main" id="{0B46DF11-7CB7-8D5A-B6D0-0E2CA2769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83B8A-AFB8-BE18-E73B-E59D77896706}"/>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318281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016E-B311-BEB5-26B1-5B8A72B53A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5679E-2BA9-8AD2-1F45-AE1232A1CD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72C81B-371B-0534-2E4D-BA6B2B76A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C9B7EF-787B-17E4-0096-5892F6532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9FA40-B162-B0B1-B12F-91FD16C10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204C30-1600-6649-CAD4-99CA451D5FE6}"/>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8" name="Footer Placeholder 7">
            <a:extLst>
              <a:ext uri="{FF2B5EF4-FFF2-40B4-BE49-F238E27FC236}">
                <a16:creationId xmlns:a16="http://schemas.microsoft.com/office/drawing/2014/main" id="{1470C9CA-2BE5-7DD4-373B-6D97CE1E5D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78E5D2-EFD8-6E69-AF72-5D10218AAEE1}"/>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1342735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0E0-D48E-6DB4-D12E-1B8EB36FB4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CE1F13-90B4-C423-47B9-2FE8593BE57A}"/>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4" name="Footer Placeholder 3">
            <a:extLst>
              <a:ext uri="{FF2B5EF4-FFF2-40B4-BE49-F238E27FC236}">
                <a16:creationId xmlns:a16="http://schemas.microsoft.com/office/drawing/2014/main" id="{B0D56408-42C4-D038-BE65-16903BED1B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F7CCD9-75D9-1A2B-7C6E-4582F0BEB70F}"/>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413078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8887EC-3BCB-DE29-6DA3-12D8960450E9}"/>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3" name="Footer Placeholder 2">
            <a:extLst>
              <a:ext uri="{FF2B5EF4-FFF2-40B4-BE49-F238E27FC236}">
                <a16:creationId xmlns:a16="http://schemas.microsoft.com/office/drawing/2014/main" id="{D8E95AFE-1140-8733-089C-6737DA8E8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D7789A-E6E4-3472-2DBD-6EB655F4283B}"/>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258483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BBA8-AB52-EC22-3C69-1E6B3F063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4729C-7B89-52B9-E08B-29F7DA689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15F63D-A126-3F4B-2570-3CE0E5AA8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60B3F-DF7A-BA44-DB8A-22A286057A7B}"/>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6" name="Footer Placeholder 5">
            <a:extLst>
              <a:ext uri="{FF2B5EF4-FFF2-40B4-BE49-F238E27FC236}">
                <a16:creationId xmlns:a16="http://schemas.microsoft.com/office/drawing/2014/main" id="{6479D76A-6A45-C2A6-161C-AA673096A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E14372-2BF3-8AB5-BCF8-9C319648D9D5}"/>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28584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C73B-1D4F-0378-97CD-C79FA81D3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29CFFC-2EC2-078B-6720-193701C8F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50FD7D-1BEE-7A32-AD65-1DD9D2505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FF23B-CFA9-6FDA-02CB-6FFA7BB67ADE}"/>
              </a:ext>
            </a:extLst>
          </p:cNvPr>
          <p:cNvSpPr>
            <a:spLocks noGrp="1"/>
          </p:cNvSpPr>
          <p:nvPr>
            <p:ph type="dt" sz="half" idx="10"/>
          </p:nvPr>
        </p:nvSpPr>
        <p:spPr/>
        <p:txBody>
          <a:bodyPr/>
          <a:lstStyle/>
          <a:p>
            <a:fld id="{EC416E91-073D-45D2-B3B9-195CD7D79FAE}" type="datetimeFigureOut">
              <a:rPr lang="en-IN" smtClean="0"/>
              <a:t>08-05-2024</a:t>
            </a:fld>
            <a:endParaRPr lang="en-IN"/>
          </a:p>
        </p:txBody>
      </p:sp>
      <p:sp>
        <p:nvSpPr>
          <p:cNvPr id="6" name="Footer Placeholder 5">
            <a:extLst>
              <a:ext uri="{FF2B5EF4-FFF2-40B4-BE49-F238E27FC236}">
                <a16:creationId xmlns:a16="http://schemas.microsoft.com/office/drawing/2014/main" id="{667EE075-FCCB-3D87-3DCD-D9E347881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0D174F-1817-0FB0-C429-C4448A03D5F0}"/>
              </a:ext>
            </a:extLst>
          </p:cNvPr>
          <p:cNvSpPr>
            <a:spLocks noGrp="1"/>
          </p:cNvSpPr>
          <p:nvPr>
            <p:ph type="sldNum" sz="quarter" idx="12"/>
          </p:nvPr>
        </p:nvSpPr>
        <p:spPr/>
        <p:txBody>
          <a:bodyPr/>
          <a:lstStyle/>
          <a:p>
            <a:fld id="{23FC2BF4-6F6C-44E0-AA03-74238EE706B5}" type="slidenum">
              <a:rPr lang="en-IN" smtClean="0"/>
              <a:t>‹#›</a:t>
            </a:fld>
            <a:endParaRPr lang="en-IN"/>
          </a:p>
        </p:txBody>
      </p:sp>
    </p:spTree>
    <p:extLst>
      <p:ext uri="{BB962C8B-B14F-4D97-AF65-F5344CB8AC3E}">
        <p14:creationId xmlns:p14="http://schemas.microsoft.com/office/powerpoint/2010/main" val="404392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3C314-EAB9-32B3-6346-992A0924A3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6ADA72-1092-A45F-D3A0-8BB989AB9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49087-3D22-DFDB-2264-8287D1BAF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16E91-073D-45D2-B3B9-195CD7D79FAE}" type="datetimeFigureOut">
              <a:rPr lang="en-IN" smtClean="0"/>
              <a:t>08-05-2024</a:t>
            </a:fld>
            <a:endParaRPr lang="en-IN"/>
          </a:p>
        </p:txBody>
      </p:sp>
      <p:sp>
        <p:nvSpPr>
          <p:cNvPr id="5" name="Footer Placeholder 4">
            <a:extLst>
              <a:ext uri="{FF2B5EF4-FFF2-40B4-BE49-F238E27FC236}">
                <a16:creationId xmlns:a16="http://schemas.microsoft.com/office/drawing/2014/main" id="{0AF4376D-6526-4FB9-5885-95CAE0889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3B00E5-9DF0-016A-DA92-AD5B9DFFA2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C2BF4-6F6C-44E0-AA03-74238EE706B5}" type="slidenum">
              <a:rPr lang="en-IN" smtClean="0"/>
              <a:t>‹#›</a:t>
            </a:fld>
            <a:endParaRPr lang="en-IN"/>
          </a:p>
        </p:txBody>
      </p:sp>
    </p:spTree>
    <p:extLst>
      <p:ext uri="{BB962C8B-B14F-4D97-AF65-F5344CB8AC3E}">
        <p14:creationId xmlns:p14="http://schemas.microsoft.com/office/powerpoint/2010/main" val="24409270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640F-F21C-7FC4-9917-D1E0A98034B8}"/>
              </a:ext>
            </a:extLst>
          </p:cNvPr>
          <p:cNvSpPr>
            <a:spLocks noGrp="1"/>
          </p:cNvSpPr>
          <p:nvPr>
            <p:ph type="ctrTitle"/>
          </p:nvPr>
        </p:nvSpPr>
        <p:spPr>
          <a:xfrm>
            <a:off x="5375155" y="1391543"/>
            <a:ext cx="5496233" cy="3038376"/>
          </a:xfrm>
        </p:spPr>
        <p:txBody>
          <a:bodyPr>
            <a:normAutofit fontScale="90000"/>
          </a:bodyPr>
          <a:lstStyle/>
          <a:p>
            <a:br>
              <a:rPr lang="en-IN" dirty="0"/>
            </a:br>
            <a:r>
              <a:rPr lang="en-IN" sz="5300" dirty="0">
                <a:latin typeface="Times New Roman" panose="02020603050405020304" pitchFamily="18" charset="0"/>
                <a:cs typeface="Times New Roman" panose="02020603050405020304" pitchFamily="18" charset="0"/>
              </a:rPr>
              <a:t>HEART DISEASE </a:t>
            </a:r>
            <a:br>
              <a:rPr lang="en-IN" sz="5300" dirty="0">
                <a:latin typeface="Times New Roman" panose="02020603050405020304" pitchFamily="18" charset="0"/>
                <a:cs typeface="Times New Roman" panose="02020603050405020304" pitchFamily="18" charset="0"/>
              </a:rPr>
            </a:br>
            <a:r>
              <a:rPr lang="en-IN" sz="5300" dirty="0">
                <a:latin typeface="Times New Roman" panose="02020603050405020304" pitchFamily="18" charset="0"/>
                <a:cs typeface="Times New Roman" panose="02020603050405020304" pitchFamily="18" charset="0"/>
              </a:rPr>
              <a:t>ANALYSIS USING PYTHON</a:t>
            </a:r>
          </a:p>
        </p:txBody>
      </p:sp>
      <p:pic>
        <p:nvPicPr>
          <p:cNvPr id="5" name="Picture 4">
            <a:extLst>
              <a:ext uri="{FF2B5EF4-FFF2-40B4-BE49-F238E27FC236}">
                <a16:creationId xmlns:a16="http://schemas.microsoft.com/office/drawing/2014/main" id="{DEE20FD8-2AA2-34F9-DBA8-4DB933A1FF25}"/>
              </a:ext>
            </a:extLst>
          </p:cNvPr>
          <p:cNvPicPr>
            <a:picLocks noChangeAspect="1"/>
          </p:cNvPicPr>
          <p:nvPr/>
        </p:nvPicPr>
        <p:blipFill>
          <a:blip r:embed="rId2"/>
          <a:stretch>
            <a:fillRect/>
          </a:stretch>
        </p:blipFill>
        <p:spPr>
          <a:xfrm>
            <a:off x="270079" y="609600"/>
            <a:ext cx="4678005" cy="5879689"/>
          </a:xfrm>
          <a:prstGeom prst="rect">
            <a:avLst/>
          </a:prstGeom>
        </p:spPr>
      </p:pic>
    </p:spTree>
    <p:extLst>
      <p:ext uri="{BB962C8B-B14F-4D97-AF65-F5344CB8AC3E}">
        <p14:creationId xmlns:p14="http://schemas.microsoft.com/office/powerpoint/2010/main" val="172379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C9F3-EAD7-D546-0DC7-6B0D1E3F79F6}"/>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5D0D4B3-738F-BA4E-E28C-0A8EBF19A469}"/>
              </a:ext>
            </a:extLst>
          </p:cNvPr>
          <p:cNvSpPr>
            <a:spLocks noGrp="1"/>
          </p:cNvSpPr>
          <p:nvPr>
            <p:ph idx="1"/>
          </p:nvPr>
        </p:nvSpPr>
        <p:spPr>
          <a:xfrm>
            <a:off x="3775587" y="1825625"/>
            <a:ext cx="7578212" cy="4351338"/>
          </a:xfrm>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Our endeavor to analyze heart disease data using Python for data analysis and visualization has provided valuable insights and contributed to the advancement of cardiovascular healthcare. Through rigorous data exploration and visualization, we gained a comprehensive understanding of the underlying patterns and relationships within the dataset. This exploration illuminated key risk factors and biomarkers associated with heart disease, empowering healthcare practitioners with actionable insights for early detection and intervention.</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utilization of Python libraries such as Pandas, NumPy, Matplotlib, and Seaborn facilitated efficient data manipulation and visualization, enabling us to extract meaningful insights from complex datasets. Leveraging these libraries, we identified significant correlations between demographic factors, clinical indicators, and the prevalence of heart disease, thereby aiding in the development of targeted intervention strategies.</a:t>
            </a:r>
            <a:endParaRPr lang="en-US" sz="200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B5E12490-37B2-773D-FDB4-E6E15C768EAB}"/>
              </a:ext>
            </a:extLst>
          </p:cNvPr>
          <p:cNvPicPr>
            <a:picLocks noChangeAspect="1"/>
          </p:cNvPicPr>
          <p:nvPr/>
        </p:nvPicPr>
        <p:blipFill>
          <a:blip r:embed="rId2"/>
          <a:stretch>
            <a:fillRect/>
          </a:stretch>
        </p:blipFill>
        <p:spPr>
          <a:xfrm>
            <a:off x="468721" y="1705331"/>
            <a:ext cx="3334011" cy="4351339"/>
          </a:xfrm>
          <a:prstGeom prst="rect">
            <a:avLst/>
          </a:prstGeom>
        </p:spPr>
      </p:pic>
    </p:spTree>
    <p:extLst>
      <p:ext uri="{BB962C8B-B14F-4D97-AF65-F5344CB8AC3E}">
        <p14:creationId xmlns:p14="http://schemas.microsoft.com/office/powerpoint/2010/main" val="267653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24F0-33BA-D5FE-5A15-0DA204B654F4}"/>
              </a:ext>
            </a:extLst>
          </p:cNvPr>
          <p:cNvSpPr>
            <a:spLocks noGrp="1"/>
          </p:cNvSpPr>
          <p:nvPr>
            <p:ph type="ctrTitle"/>
          </p:nvPr>
        </p:nvSpPr>
        <p:spPr>
          <a:xfrm>
            <a:off x="2812026" y="925128"/>
            <a:ext cx="9144000" cy="735934"/>
          </a:xfrm>
        </p:spPr>
        <p:txBody>
          <a:bodyPr>
            <a:noAutofit/>
          </a:bodyPr>
          <a:lstStyle/>
          <a:p>
            <a:r>
              <a:rPr lang="en-IN" sz="4800" dirty="0">
                <a:latin typeface="Times New Roman" panose="02020603050405020304" pitchFamily="18" charset="0"/>
                <a:cs typeface="Times New Roman" panose="02020603050405020304" pitchFamily="18" charset="0"/>
              </a:rPr>
              <a:t>PROBLEM STATEMENT</a:t>
            </a:r>
          </a:p>
        </p:txBody>
      </p:sp>
      <p:sp>
        <p:nvSpPr>
          <p:cNvPr id="3" name="Subtitle 2">
            <a:extLst>
              <a:ext uri="{FF2B5EF4-FFF2-40B4-BE49-F238E27FC236}">
                <a16:creationId xmlns:a16="http://schemas.microsoft.com/office/drawing/2014/main" id="{61C3E005-28CF-44E5-3593-5A7AB28110C8}"/>
              </a:ext>
            </a:extLst>
          </p:cNvPr>
          <p:cNvSpPr>
            <a:spLocks noGrp="1"/>
          </p:cNvSpPr>
          <p:nvPr>
            <p:ph type="subTitle" idx="1"/>
          </p:nvPr>
        </p:nvSpPr>
        <p:spPr>
          <a:xfrm>
            <a:off x="4506738" y="2225292"/>
            <a:ext cx="6695706" cy="2651507"/>
          </a:xfrm>
        </p:spPr>
        <p:txBody>
          <a:bodyPr>
            <a:normAutofit fontScale="85000" lnSpcReduction="10000"/>
          </a:bodyPr>
          <a:lstStyle/>
          <a:p>
            <a:pPr algn="l">
              <a:lnSpc>
                <a:spcPct val="150000"/>
              </a:lnSpc>
            </a:pPr>
            <a:r>
              <a:rPr lang="en-US" sz="2000" dirty="0">
                <a:effectLst/>
                <a:latin typeface="Times New Roman" panose="02020603050405020304" pitchFamily="18" charset="0"/>
                <a:ea typeface="Calibri" panose="020F0502020204030204" pitchFamily="34" charset="0"/>
              </a:rPr>
              <a:t>Heart disease is a leading cause of death worldwide, and early detection is crucial for effective treatment and prevention. In this project, we aim to analyze data related to heart disease to identify patterns and risk factors associated with the disease. The primary objective is to develop a predictive model that can accurately classify individuals as either having heart disease or being healthy based on various clinical and demographic factors.</a:t>
            </a:r>
            <a:endParaRPr lang="en-US" sz="2000" dirty="0">
              <a:effectLst/>
              <a:latin typeface="Calibri" panose="020F0502020204030204" pitchFamily="34" charset="0"/>
            </a:endParaRPr>
          </a:p>
        </p:txBody>
      </p:sp>
      <p:pic>
        <p:nvPicPr>
          <p:cNvPr id="5" name="Picture 4">
            <a:extLst>
              <a:ext uri="{FF2B5EF4-FFF2-40B4-BE49-F238E27FC236}">
                <a16:creationId xmlns:a16="http://schemas.microsoft.com/office/drawing/2014/main" id="{8D711703-1D78-91FE-CEF8-5CDB2CFAEA3B}"/>
              </a:ext>
            </a:extLst>
          </p:cNvPr>
          <p:cNvPicPr>
            <a:picLocks noChangeAspect="1"/>
          </p:cNvPicPr>
          <p:nvPr/>
        </p:nvPicPr>
        <p:blipFill>
          <a:blip r:embed="rId2"/>
          <a:stretch>
            <a:fillRect/>
          </a:stretch>
        </p:blipFill>
        <p:spPr>
          <a:xfrm>
            <a:off x="533707" y="1293095"/>
            <a:ext cx="3219450" cy="3819525"/>
          </a:xfrm>
          <a:prstGeom prst="rect">
            <a:avLst/>
          </a:prstGeom>
        </p:spPr>
      </p:pic>
    </p:spTree>
    <p:extLst>
      <p:ext uri="{BB962C8B-B14F-4D97-AF65-F5344CB8AC3E}">
        <p14:creationId xmlns:p14="http://schemas.microsoft.com/office/powerpoint/2010/main" val="192297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6580-109E-6CC6-6E6B-4C1C0D267F19}"/>
              </a:ext>
            </a:extLst>
          </p:cNvPr>
          <p:cNvSpPr>
            <a:spLocks noGrp="1"/>
          </p:cNvSpPr>
          <p:nvPr>
            <p:ph type="title"/>
          </p:nvPr>
        </p:nvSpPr>
        <p:spPr>
          <a:xfrm>
            <a:off x="4373880" y="196374"/>
            <a:ext cx="4686300" cy="975995"/>
          </a:xfrm>
        </p:spPr>
        <p:txBody>
          <a:bodyPr/>
          <a:lstStyle/>
          <a:p>
            <a:r>
              <a:rPr lang="en-IN" dirty="0"/>
              <a:t>       </a:t>
            </a:r>
            <a:r>
              <a:rPr lang="en-IN" dirty="0">
                <a:latin typeface="Times New Roman" panose="02020603050405020304" pitchFamily="18" charset="0"/>
                <a:cs typeface="Times New Roman" panose="02020603050405020304" pitchFamily="18" charset="0"/>
              </a:rPr>
              <a:t>ABSTRACT</a:t>
            </a:r>
          </a:p>
        </p:txBody>
      </p:sp>
      <p:pic>
        <p:nvPicPr>
          <p:cNvPr id="5" name="Content Placeholder 4">
            <a:extLst>
              <a:ext uri="{FF2B5EF4-FFF2-40B4-BE49-F238E27FC236}">
                <a16:creationId xmlns:a16="http://schemas.microsoft.com/office/drawing/2014/main" id="{951FDEC5-8B56-A123-3E8C-B2ECE7F9E349}"/>
              </a:ext>
            </a:extLst>
          </p:cNvPr>
          <p:cNvPicPr>
            <a:picLocks noGrp="1" noChangeAspect="1"/>
          </p:cNvPicPr>
          <p:nvPr>
            <p:ph idx="1"/>
          </p:nvPr>
        </p:nvPicPr>
        <p:blipFill>
          <a:blip r:embed="rId2"/>
          <a:stretch>
            <a:fillRect/>
          </a:stretch>
        </p:blipFill>
        <p:spPr>
          <a:xfrm>
            <a:off x="731996" y="655320"/>
            <a:ext cx="3116104" cy="5030311"/>
          </a:xfrm>
        </p:spPr>
      </p:pic>
      <p:sp>
        <p:nvSpPr>
          <p:cNvPr id="7" name="TextBox 6">
            <a:extLst>
              <a:ext uri="{FF2B5EF4-FFF2-40B4-BE49-F238E27FC236}">
                <a16:creationId xmlns:a16="http://schemas.microsoft.com/office/drawing/2014/main" id="{A5D071CC-1F6D-EB25-F80C-7F84EF62AB21}"/>
              </a:ext>
            </a:extLst>
          </p:cNvPr>
          <p:cNvSpPr txBox="1"/>
          <p:nvPr/>
        </p:nvSpPr>
        <p:spPr>
          <a:xfrm>
            <a:off x="4137660" y="1096726"/>
            <a:ext cx="6408420" cy="4664547"/>
          </a:xfrm>
          <a:prstGeom prst="rect">
            <a:avLst/>
          </a:prstGeom>
          <a:noFill/>
        </p:spPr>
        <p:txBody>
          <a:bodyPr wrap="square">
            <a:spAutoFit/>
          </a:bodyPr>
          <a:lstStyle/>
          <a:p>
            <a:pPr>
              <a:lnSpc>
                <a:spcPct val="150000"/>
              </a:lnSpc>
              <a:spcAft>
                <a:spcPts val="800"/>
              </a:spcAft>
            </a:pPr>
            <a:r>
              <a:rPr lang="en-US" sz="1400" dirty="0">
                <a:effectLst/>
                <a:latin typeface="Times New Roman" panose="02020603050405020304" pitchFamily="18" charset="0"/>
                <a:ea typeface="Calibri" panose="020F0502020204030204" pitchFamily="34" charset="0"/>
              </a:rPr>
              <a:t>Heart disease is a prevalent and life-threatening condition worldwide, demanding effective diagnostic methods for timely intervention. This project delves into heart disease analysis using Python, focusing on data exploration, feature engineering, and predictive modeling. By harnessing a comprehensive dataset encompassing vital clinical parameters and demographic factors, we endeavor to construct a predictive framework capable of discerning between individuals with and without heart disease. Our methodology integrates Python libraries such as Pandas, NumPy, Matplotlib, Seaborn, and Scikit-learn, facilitating robust data manipulation, visualization, and machine learning model development. Through meticulous analysis, our study sheds light on key determinants of heart disease and underscores the potential of computational approaches in revolutionizing cardiovascular healthcare. This endeavor underscores the significance of data-driven insights in mitigating the burden of heart disease and advancing personalized treatment strategies for improved patient outcomes</a:t>
            </a:r>
            <a:r>
              <a:rPr lang="en-US" sz="1800" dirty="0">
                <a:effectLst/>
                <a:latin typeface="Times New Roman" panose="02020603050405020304" pitchFamily="18" charset="0"/>
                <a:ea typeface="Calibri" panose="020F0502020204030204" pitchFamily="34" charset="0"/>
              </a:rPr>
              <a:t>.</a:t>
            </a:r>
            <a:endParaRPr lang="en-US" sz="1400" dirty="0">
              <a:effectLst/>
              <a:latin typeface="Calibri" panose="020F0502020204030204" pitchFamily="34" charset="0"/>
            </a:endParaRPr>
          </a:p>
        </p:txBody>
      </p:sp>
    </p:spTree>
    <p:extLst>
      <p:ext uri="{BB962C8B-B14F-4D97-AF65-F5344CB8AC3E}">
        <p14:creationId xmlns:p14="http://schemas.microsoft.com/office/powerpoint/2010/main" val="353641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FFAB-DCE3-62A3-F015-47B62790240C}"/>
              </a:ext>
            </a:extLst>
          </p:cNvPr>
          <p:cNvSpPr>
            <a:spLocks noGrp="1"/>
          </p:cNvSpPr>
          <p:nvPr>
            <p:ph type="title"/>
          </p:nvPr>
        </p:nvSpPr>
        <p:spPr/>
        <p:txBody>
          <a:bodyPr>
            <a:normAutofit/>
          </a:bodyPr>
          <a:lstStyle/>
          <a:p>
            <a:r>
              <a:rPr lang="en-IN" dirty="0">
                <a:latin typeface="Calibri" panose="020F0502020204030204" pitchFamily="34" charset="0"/>
              </a:rPr>
              <a:t>                          </a:t>
            </a:r>
            <a:r>
              <a:rPr lang="en-IN" dirty="0">
                <a:latin typeface="Times New Roman" panose="02020603050405020304" pitchFamily="18" charset="0"/>
                <a:cs typeface="Times New Roman" panose="02020603050405020304" pitchFamily="18" charset="0"/>
              </a:rPr>
              <a:t>LIBRARIES</a:t>
            </a:r>
          </a:p>
        </p:txBody>
      </p:sp>
      <p:sp>
        <p:nvSpPr>
          <p:cNvPr id="3" name="Content Placeholder 2">
            <a:extLst>
              <a:ext uri="{FF2B5EF4-FFF2-40B4-BE49-F238E27FC236}">
                <a16:creationId xmlns:a16="http://schemas.microsoft.com/office/drawing/2014/main" id="{B86BE637-8B24-42A2-D200-D72635E780EC}"/>
              </a:ext>
            </a:extLst>
          </p:cNvPr>
          <p:cNvSpPr>
            <a:spLocks noGrp="1"/>
          </p:cNvSpPr>
          <p:nvPr>
            <p:ph idx="1"/>
          </p:nvPr>
        </p:nvSpPr>
        <p:spPr/>
        <p:txBody>
          <a:bodyPr/>
          <a:lstStyle/>
          <a:p>
            <a:pPr>
              <a:buFont typeface="Wingdings" panose="05000000000000000000" pitchFamily="2" charset="2"/>
              <a:buChar char="Ø"/>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Pandas: For data manipulation and preprocessing.</a:t>
            </a:r>
          </a:p>
          <a:p>
            <a:pPr algn="l">
              <a:buFont typeface="Wingdings" panose="05000000000000000000" pitchFamily="2" charset="2"/>
              <a:buChar char="Ø"/>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NumPy: For numerical computations and array operations.</a:t>
            </a:r>
          </a:p>
          <a:p>
            <a:pPr algn="l">
              <a:buFont typeface="Wingdings" panose="05000000000000000000" pitchFamily="2" charset="2"/>
              <a:buChar char="Ø"/>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Matplotlib and Seaborn: For data visualization.</a:t>
            </a:r>
          </a:p>
          <a:p>
            <a:pPr algn="l">
              <a:buFont typeface="Wingdings" panose="05000000000000000000" pitchFamily="2" charset="2"/>
              <a:buChar char="Ø"/>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Scikit-learn: For machine learning model development and       evaluation.</a:t>
            </a:r>
          </a:p>
          <a:p>
            <a:pPr algn="l">
              <a:buFont typeface="Wingdings" panose="05000000000000000000" pitchFamily="2" charset="2"/>
              <a:buChar char="Ø"/>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Google </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Colab</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For interactive development and documentation.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06790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23C-512E-076D-707A-BA490FAA4B2C}"/>
              </a:ext>
            </a:extLst>
          </p:cNvPr>
          <p:cNvSpPr>
            <a:spLocks noGrp="1"/>
          </p:cNvSpPr>
          <p:nvPr>
            <p:ph type="title"/>
          </p:nvPr>
        </p:nvSpPr>
        <p:spPr>
          <a:xfrm>
            <a:off x="1859280" y="0"/>
            <a:ext cx="10515600" cy="1166495"/>
          </a:xfrm>
        </p:spPr>
        <p:txBody>
          <a:bodyPr/>
          <a:lstStyle/>
          <a:p>
            <a:r>
              <a:rPr lang="en-IN" dirty="0"/>
              <a:t>                               </a:t>
            </a:r>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161846C9-4F02-BFDA-4517-23753EDADD68}"/>
              </a:ext>
            </a:extLst>
          </p:cNvPr>
          <p:cNvSpPr>
            <a:spLocks noGrp="1"/>
          </p:cNvSpPr>
          <p:nvPr>
            <p:ph idx="1"/>
          </p:nvPr>
        </p:nvSpPr>
        <p:spPr>
          <a:xfrm>
            <a:off x="4282440" y="1094105"/>
            <a:ext cx="7597140" cy="4859020"/>
          </a:xfrm>
        </p:spPr>
        <p:txBody>
          <a:bodyPr/>
          <a:lstStyle/>
          <a:p>
            <a:pPr marL="0" indent="0">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data analysis and visualization efforts provided valuable insights into heart disease patterns and risk factors. Through comprehensive exploratory data analysis (EDA), we uncovered notable trends and relationships within the dataset. Visualizations such as histograms, box plots, and correlation matrices enabled us to gain a deeper understanding of the distribution and interplay of clinical and demographic variables in relation to heart disease. Furthermore, visualization techniques facilitated the identification of potential outliers and missing data, guiding our data preprocessing efforts. These visual insights laid the foundation for subsequent machine learning model development, enhancing our ability to construct accurate predictive models for heart disease detection and risk assessment.</a:t>
            </a:r>
            <a:endParaRPr lang="en-US" sz="2000" dirty="0">
              <a:effectLst/>
              <a:latin typeface="Times New Roman" panose="02020603050405020304" pitchFamily="18" charset="0"/>
              <a:cs typeface="Times New Roman" panose="02020603050405020304" pitchFamily="18" charset="0"/>
            </a:endParaRPr>
          </a:p>
          <a:p>
            <a:endParaRPr lang="en-IN" dirty="0"/>
          </a:p>
        </p:txBody>
      </p:sp>
      <p:pic>
        <p:nvPicPr>
          <p:cNvPr id="1028" name="Picture 4">
            <a:extLst>
              <a:ext uri="{FF2B5EF4-FFF2-40B4-BE49-F238E27FC236}">
                <a16:creationId xmlns:a16="http://schemas.microsoft.com/office/drawing/2014/main" id="{C3FFCBBE-0DC9-79D1-9EDE-4B19523E4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02" y="904875"/>
            <a:ext cx="4058938"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7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851B0F-4A24-2CD1-3F1A-CB51CCC7D651}"/>
              </a:ext>
            </a:extLst>
          </p:cNvPr>
          <p:cNvPicPr>
            <a:picLocks noChangeAspect="1"/>
          </p:cNvPicPr>
          <p:nvPr/>
        </p:nvPicPr>
        <p:blipFill>
          <a:blip r:embed="rId2"/>
          <a:stretch>
            <a:fillRect/>
          </a:stretch>
        </p:blipFill>
        <p:spPr>
          <a:xfrm>
            <a:off x="245806" y="767280"/>
            <a:ext cx="11150123" cy="5073082"/>
          </a:xfrm>
          <a:prstGeom prst="rect">
            <a:avLst/>
          </a:prstGeom>
        </p:spPr>
      </p:pic>
    </p:spTree>
    <p:extLst>
      <p:ext uri="{BB962C8B-B14F-4D97-AF65-F5344CB8AC3E}">
        <p14:creationId xmlns:p14="http://schemas.microsoft.com/office/powerpoint/2010/main" val="50933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graph of age and chol&#10;&#10;Description automatically generated with medium confidence">
            <a:extLst>
              <a:ext uri="{FF2B5EF4-FFF2-40B4-BE49-F238E27FC236}">
                <a16:creationId xmlns:a16="http://schemas.microsoft.com/office/drawing/2014/main" id="{FE382196-C802-E54D-506A-DBDCB224CA59}"/>
              </a:ext>
            </a:extLst>
          </p:cNvPr>
          <p:cNvPicPr>
            <a:picLocks noChangeAspect="1"/>
          </p:cNvPicPr>
          <p:nvPr/>
        </p:nvPicPr>
        <p:blipFill>
          <a:blip r:embed="rId2"/>
          <a:stretch>
            <a:fillRect/>
          </a:stretch>
        </p:blipFill>
        <p:spPr>
          <a:xfrm>
            <a:off x="412954" y="227328"/>
            <a:ext cx="11552903" cy="6508588"/>
          </a:xfrm>
          <a:prstGeom prst="rect">
            <a:avLst/>
          </a:prstGeom>
        </p:spPr>
      </p:pic>
    </p:spTree>
    <p:extLst>
      <p:ext uri="{BB962C8B-B14F-4D97-AF65-F5344CB8AC3E}">
        <p14:creationId xmlns:p14="http://schemas.microsoft.com/office/powerpoint/2010/main" val="395792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F1443-3AA0-8112-F8E3-1CE98E93F814}"/>
              </a:ext>
            </a:extLst>
          </p:cNvPr>
          <p:cNvPicPr>
            <a:picLocks noChangeAspect="1"/>
          </p:cNvPicPr>
          <p:nvPr/>
        </p:nvPicPr>
        <p:blipFill>
          <a:blip r:embed="rId2"/>
          <a:stretch>
            <a:fillRect/>
          </a:stretch>
        </p:blipFill>
        <p:spPr>
          <a:xfrm>
            <a:off x="432619" y="1"/>
            <a:ext cx="11105023" cy="6558116"/>
          </a:xfrm>
          <a:prstGeom prst="rect">
            <a:avLst/>
          </a:prstGeom>
        </p:spPr>
      </p:pic>
    </p:spTree>
    <p:extLst>
      <p:ext uri="{BB962C8B-B14F-4D97-AF65-F5344CB8AC3E}">
        <p14:creationId xmlns:p14="http://schemas.microsoft.com/office/powerpoint/2010/main" val="397526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02D82D-C0EA-C72D-04A1-5686FD7776D7}"/>
              </a:ext>
            </a:extLst>
          </p:cNvPr>
          <p:cNvPicPr>
            <a:picLocks noChangeAspect="1"/>
          </p:cNvPicPr>
          <p:nvPr/>
        </p:nvPicPr>
        <p:blipFill>
          <a:blip r:embed="rId2"/>
          <a:stretch>
            <a:fillRect/>
          </a:stretch>
        </p:blipFill>
        <p:spPr>
          <a:xfrm>
            <a:off x="412955" y="206478"/>
            <a:ext cx="10569678" cy="5987846"/>
          </a:xfrm>
          <a:prstGeom prst="rect">
            <a:avLst/>
          </a:prstGeom>
        </p:spPr>
      </p:pic>
    </p:spTree>
    <p:extLst>
      <p:ext uri="{BB962C8B-B14F-4D97-AF65-F5344CB8AC3E}">
        <p14:creationId xmlns:p14="http://schemas.microsoft.com/office/powerpoint/2010/main" val="230647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550</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 HEART DISEASE  ANALYSIS USING PYTHON</vt:lpstr>
      <vt:lpstr>PROBLEM STATEMENT</vt:lpstr>
      <vt:lpstr>       ABSTRACT</vt:lpstr>
      <vt:lpstr>                          LIBRARIES</vt:lpstr>
      <vt:lpstr>                               RESULTS</vt:lpstr>
      <vt:lpstr>PowerPoint Presentation</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 </dc:title>
  <dc:creator>Varsha M</dc:creator>
  <cp:lastModifiedBy>Abhinaya Gaddampally</cp:lastModifiedBy>
  <cp:revision>2</cp:revision>
  <dcterms:created xsi:type="dcterms:W3CDTF">2024-04-30T02:35:42Z</dcterms:created>
  <dcterms:modified xsi:type="dcterms:W3CDTF">2024-05-08T14:55:00Z</dcterms:modified>
</cp:coreProperties>
</file>