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76" r:id="rId7"/>
    <p:sldId id="277" r:id="rId8"/>
    <p:sldId id="260" r:id="rId9"/>
    <p:sldId id="261" r:id="rId10"/>
    <p:sldId id="262" r:id="rId11"/>
    <p:sldId id="263" r:id="rId12"/>
    <p:sldId id="264" r:id="rId13"/>
    <p:sldId id="265" r:id="rId14"/>
    <p:sldId id="274" r:id="rId15"/>
    <p:sldId id="275" r:id="rId16"/>
    <p:sldId id="278" r:id="rId17"/>
    <p:sldId id="273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3248280"/>
            <a:ext cx="852012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3248280"/>
            <a:ext cx="415764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3248280"/>
            <a:ext cx="415764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274320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2834280"/>
            <a:ext cx="274320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2834280"/>
            <a:ext cx="274320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3248280"/>
            <a:ext cx="274320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3248280"/>
            <a:ext cx="274320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3248280"/>
            <a:ext cx="274320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79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79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79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11760" y="3248280"/>
            <a:ext cx="415764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79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7840" y="3248280"/>
            <a:ext cx="415764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11760" y="3248280"/>
            <a:ext cx="852012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11760" y="3248280"/>
            <a:ext cx="852012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11760" y="3248280"/>
            <a:ext cx="415764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7840" y="3248280"/>
            <a:ext cx="415764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274320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192480" y="2834280"/>
            <a:ext cx="274320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73200" y="2834280"/>
            <a:ext cx="274320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11760" y="3248280"/>
            <a:ext cx="274320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192480" y="3248280"/>
            <a:ext cx="274320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73200" y="3248280"/>
            <a:ext cx="274320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79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79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79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3248280"/>
            <a:ext cx="415764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79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3248280"/>
            <a:ext cx="415764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3248280"/>
            <a:ext cx="852012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/>
          </a:bodyPr>
          <a:lstStyle/>
          <a:p>
            <a:r>
              <a:rPr lang="en-IN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tIns="91440" bIns="91440">
            <a:normAutofit fontScale="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84280" y="3286080"/>
            <a:ext cx="336600" cy="316620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DA96C9C-524A-4139-B484-E08C41FBBD69}" type="slidenum">
              <a:rPr lang="en-US" sz="1000" b="0" strike="noStrike" spc="-1">
                <a:solidFill>
                  <a:srgbClr val="585858"/>
                </a:solidFill>
                <a:latin typeface="Nunito"/>
                <a:ea typeface="Nuni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1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40" name="CustomShape 2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3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CustomShape 3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3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tIns="91440" bIns="91440">
            <a:normAutofit/>
          </a:bodyPr>
          <a:lstStyle/>
          <a:p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</p:spPr>
        <p:txBody>
          <a:bodyPr tIns="91440" bIns="9144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3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3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BDD851A-D89A-4ADB-A50B-D064459745E4}" type="slidenum">
              <a:rPr lang="en-US" sz="900" b="0" strike="noStrike" spc="-1">
                <a:solidFill>
                  <a:srgbClr val="424242"/>
                </a:solidFill>
                <a:latin typeface="Nunito"/>
                <a:ea typeface="Nunito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 rot="10800000" flipH="1">
            <a:off x="0" y="360"/>
            <a:ext cx="9162720" cy="514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9594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537839" y="1895040"/>
            <a:ext cx="7342439" cy="137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r>
              <a:rPr lang="en-US" sz="3200" b="1" dirty="0"/>
              <a:t>Week 3 Welcome – Presentation Design</a:t>
            </a:r>
          </a:p>
        </p:txBody>
      </p:sp>
      <p:sp>
        <p:nvSpPr>
          <p:cNvPr id="83" name="CustomShape 3"/>
          <p:cNvSpPr/>
          <p:nvPr/>
        </p:nvSpPr>
        <p:spPr>
          <a:xfrm>
            <a:off x="537840" y="3315600"/>
            <a:ext cx="5550120" cy="52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FFFFFF"/>
                </a:solidFill>
                <a:latin typeface="Open Sans Light"/>
                <a:ea typeface="Open Sans Light"/>
              </a:rPr>
              <a:t>Data </a:t>
            </a:r>
            <a:r>
              <a:rPr lang="en-US" sz="2000" spc="-1" dirty="0" smtClean="0">
                <a:solidFill>
                  <a:srgbClr val="FFFFFF"/>
                </a:solidFill>
                <a:latin typeface="Open Sans Light"/>
                <a:ea typeface="Open Sans Light"/>
              </a:rPr>
              <a:t>Visualization</a:t>
            </a:r>
            <a:r>
              <a:rPr lang="en-US" sz="2000" b="0" strike="noStrike" spc="-1" dirty="0" smtClean="0">
                <a:solidFill>
                  <a:srgbClr val="FFFFFF"/>
                </a:solidFill>
                <a:latin typeface="Open Sans Light"/>
                <a:ea typeface="Open Sans Light"/>
              </a:rPr>
              <a:t> </a:t>
            </a:r>
            <a:r>
              <a:rPr lang="en-US" sz="2000" b="0" strike="noStrike" spc="-1" dirty="0">
                <a:solidFill>
                  <a:srgbClr val="FFFFFF"/>
                </a:solidFill>
                <a:latin typeface="Open Sans Light"/>
                <a:ea typeface="Open Sans Light"/>
              </a:rPr>
              <a:t>approach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537840" y="3666600"/>
            <a:ext cx="624924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2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3578" y="1037690"/>
            <a:ext cx="371924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rgbClr val="FF0000"/>
                </a:solidFill>
                <a:latin typeface="Algerian" panose="04020705040A02060702" pitchFamily="82" charset="0"/>
              </a:rPr>
              <a:t>Excelerate</a:t>
            </a:r>
            <a:r>
              <a:rPr lang="en-IN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 internship-2023</a:t>
            </a:r>
            <a:endParaRPr lang="en-US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000" b="1" dirty="0">
                <a:solidFill>
                  <a:srgbClr val="FFFF00"/>
                </a:solidFill>
              </a:rPr>
              <a:t>Click-Through Rate (CTR) Analysis</a:t>
            </a:r>
            <a:endParaRPr lang="en-IN" sz="20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205200" y="2164680"/>
            <a:ext cx="413424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4"/>
          <p:cNvSpPr/>
          <p:nvPr/>
        </p:nvSpPr>
        <p:spPr>
          <a:xfrm>
            <a:off x="6597573" y="820080"/>
            <a:ext cx="2527726" cy="3877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800" b="0" strike="noStrike" spc="-1" dirty="0">
              <a:latin typeface="Arial"/>
            </a:endParaRPr>
          </a:p>
          <a:p>
            <a:r>
              <a:rPr lang="en-US" sz="1400" b="1" dirty="0"/>
              <a:t>Line Chart for CTR Trend Over Time (if applicable):</a:t>
            </a:r>
            <a:r>
              <a:rPr lang="en-US" sz="1400" dirty="0"/>
              <a:t> </a:t>
            </a:r>
            <a:endParaRPr lang="en-US" sz="1400" dirty="0" smtClean="0"/>
          </a:p>
          <a:p>
            <a:endParaRPr lang="en-US" sz="14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Bahnschrift" panose="020B0502040204020203" pitchFamily="34" charset="0"/>
              </a:rPr>
              <a:t>A </a:t>
            </a:r>
            <a:r>
              <a:rPr lang="en-US" sz="1200" dirty="0">
                <a:latin typeface="Bahnschrift" panose="020B0502040204020203" pitchFamily="34" charset="0"/>
              </a:rPr>
              <a:t>line chart will showcase the trend of the Click-Through Rate (CTR) over time. </a:t>
            </a:r>
            <a:endParaRPr lang="en-US" sz="1200" dirty="0" smtClean="0">
              <a:latin typeface="Bahnschrift" panose="020B05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dirty="0" smtClean="0">
              <a:latin typeface="Bahnschrift" panose="020B05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Bahnschrift" panose="020B0502040204020203" pitchFamily="34" charset="0"/>
              </a:rPr>
              <a:t>The </a:t>
            </a:r>
            <a:r>
              <a:rPr lang="en-US" sz="1200" dirty="0">
                <a:latin typeface="Bahnschrift" panose="020B0502040204020203" pitchFamily="34" charset="0"/>
              </a:rPr>
              <a:t>x-axis represents the time periods (e.g., days, weeks, or months), and the y-axis represents the CTR percentage. </a:t>
            </a:r>
            <a:endParaRPr lang="en-US" sz="1200" dirty="0" smtClean="0">
              <a:latin typeface="Bahnschrift" panose="020B05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dirty="0">
              <a:latin typeface="Bahnschrift" panose="020B05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Bahnschrift" panose="020B0502040204020203" pitchFamily="34" charset="0"/>
              </a:rPr>
              <a:t>This </a:t>
            </a:r>
            <a:r>
              <a:rPr lang="en-US" sz="1200" dirty="0">
                <a:latin typeface="Bahnschrift" panose="020B0502040204020203" pitchFamily="34" charset="0"/>
              </a:rPr>
              <a:t>visualization will help us identify any patterns or fluctuations in CTR performance throughout the campaign duration.</a:t>
            </a:r>
          </a:p>
          <a:p>
            <a:pPr marL="89280">
              <a:lnSpc>
                <a:spcPct val="100000"/>
              </a:lnSpc>
              <a:tabLst>
                <a:tab pos="0" algn="l"/>
              </a:tabLst>
            </a:pPr>
            <a:endParaRPr lang="en-IN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9" y="935661"/>
            <a:ext cx="6392373" cy="40781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000" b="1" dirty="0">
                <a:solidFill>
                  <a:srgbClr val="FFFF00"/>
                </a:solidFill>
              </a:rPr>
              <a:t>Unique Clicks and Unique Link Clicks Analysis</a:t>
            </a:r>
            <a:endParaRPr lang="en-IN" sz="20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205200" y="2164680"/>
            <a:ext cx="413424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4"/>
          <p:cNvSpPr/>
          <p:nvPr/>
        </p:nvSpPr>
        <p:spPr>
          <a:xfrm>
            <a:off x="205200" y="1013400"/>
            <a:ext cx="3010612" cy="2923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600" b="1" dirty="0"/>
              <a:t>Campaign:</a:t>
            </a:r>
            <a:r>
              <a:rPr lang="en-US" sz="1600" dirty="0"/>
              <a:t> </a:t>
            </a:r>
            <a:endParaRPr lang="en-US" sz="1600" dirty="0" smtClean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0" algn="l"/>
              </a:tabLst>
            </a:pPr>
            <a:endParaRPr lang="en-US" sz="1400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0" algn="l"/>
              </a:tabLst>
            </a:pPr>
            <a:r>
              <a:rPr lang="en-US" sz="1400" dirty="0" smtClean="0"/>
              <a:t>It </a:t>
            </a:r>
            <a:r>
              <a:rPr lang="en-US" sz="1400" dirty="0"/>
              <a:t>will have two bars per campaign, one representing Unique Clicks and the other representing Unique Link Clicks. </a:t>
            </a:r>
            <a:endParaRPr lang="en-US" sz="1400" dirty="0" smtClean="0"/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dirty="0" smtClean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0" algn="l"/>
              </a:tabLst>
            </a:pPr>
            <a:r>
              <a:rPr lang="en-US" sz="1400" dirty="0" smtClean="0"/>
              <a:t>This </a:t>
            </a:r>
            <a:r>
              <a:rPr lang="en-US" sz="1400" dirty="0"/>
              <a:t>visualization will help us understand the engagement levels for the campaign content and the effectiveness of the shared links.</a:t>
            </a:r>
            <a:endParaRPr lang="en-IN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200" y="93539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700" y="935398"/>
            <a:ext cx="5938464" cy="37273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000" b="1" dirty="0">
                <a:solidFill>
                  <a:srgbClr val="FFFF00"/>
                </a:solidFill>
              </a:rPr>
              <a:t>Cost Analysis</a:t>
            </a:r>
            <a:endParaRPr lang="en-IN" sz="20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205200" y="1083240"/>
            <a:ext cx="856512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4"/>
          <p:cNvSpPr/>
          <p:nvPr/>
        </p:nvSpPr>
        <p:spPr>
          <a:xfrm>
            <a:off x="243027" y="1112290"/>
            <a:ext cx="2423823" cy="42279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v"/>
              <a:tabLst>
                <a:tab pos="0" algn="l"/>
              </a:tabLst>
            </a:pPr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available, a </a:t>
            </a:r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chart </a:t>
            </a:r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can showcase the trend of the Cost per Result (CPR) over time. </a:t>
            </a:r>
            <a:endParaRPr lang="en-US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v"/>
              <a:tabLst>
                <a:tab pos="0" algn="l"/>
              </a:tabLst>
            </a:pPr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x-axis represents the time periods, and the y-axis represents the CPR value. </a:t>
            </a:r>
            <a:endParaRPr lang="en-US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v"/>
              <a:tabLst>
                <a:tab pos="0" algn="l"/>
              </a:tabLst>
            </a:pPr>
            <a:endParaRPr lang="en-US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v"/>
              <a:tabLst>
                <a:tab pos="0" algn="l"/>
              </a:tabLst>
            </a:pPr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This </a:t>
            </a:r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chart will help us assess the cost-effectiveness of the campaigns throughout their duration.</a:t>
            </a:r>
            <a:r>
              <a:rPr lang="en-US" sz="12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endParaRPr lang="en-IN" sz="1200" b="0" strike="noStrike" spc="-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541" y="887298"/>
            <a:ext cx="2816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Line Chart for CPR Trend Over Time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338" y="887298"/>
            <a:ext cx="6065641" cy="39107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000" b="1" dirty="0">
                <a:solidFill>
                  <a:srgbClr val="FFFF00"/>
                </a:solidFill>
              </a:rPr>
              <a:t>Frequency Distribution</a:t>
            </a:r>
            <a:endParaRPr lang="en-IN" sz="20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205200" y="1083240"/>
            <a:ext cx="856512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4"/>
          <p:cNvSpPr/>
          <p:nvPr/>
        </p:nvSpPr>
        <p:spPr>
          <a:xfrm>
            <a:off x="123007" y="1223040"/>
            <a:ext cx="2423823" cy="38039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v"/>
              <a:tabLst>
                <a:tab pos="0" algn="l"/>
              </a:tabLst>
            </a:pPr>
            <a:r>
              <a:rPr lang="en-US" sz="1200" dirty="0" smtClean="0"/>
              <a:t>the </a:t>
            </a:r>
            <a:r>
              <a:rPr lang="en-US" sz="1200" dirty="0"/>
              <a:t>frequency distribution of the number of times each user interacted with the campaign. </a:t>
            </a:r>
            <a:endParaRPr lang="en-US" sz="1200" dirty="0" smtClean="0"/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200" dirty="0" smtClean="0"/>
          </a:p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v"/>
              <a:tabLst>
                <a:tab pos="0" algn="l"/>
              </a:tabLst>
            </a:pPr>
            <a:r>
              <a:rPr lang="en-US" sz="1200" dirty="0" smtClean="0"/>
              <a:t>The </a:t>
            </a:r>
            <a:r>
              <a:rPr lang="en-US" sz="1200" dirty="0"/>
              <a:t>x-axis will show the interaction intervals (e.g., 0-5, 6-10, 11-15, etc.), and the y-axis will display the count of users falling into each interval. </a:t>
            </a:r>
            <a:endParaRPr lang="en-US" sz="1200" dirty="0" smtClean="0"/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200" dirty="0" smtClean="0"/>
          </a:p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v"/>
              <a:tabLst>
                <a:tab pos="0" algn="l"/>
              </a:tabLst>
            </a:pPr>
            <a:r>
              <a:rPr lang="en-US" sz="1200" dirty="0" smtClean="0"/>
              <a:t>This </a:t>
            </a:r>
            <a:r>
              <a:rPr lang="en-US" sz="1200" dirty="0"/>
              <a:t>visualization will provide insights into user engagement patterns.</a:t>
            </a:r>
            <a:endParaRPr lang="en-IN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>
              <a:lnSpc>
                <a:spcPct val="115000"/>
              </a:lnSpc>
              <a:buClr>
                <a:srgbClr val="000000"/>
              </a:buClr>
              <a:tabLst>
                <a:tab pos="0" algn="l"/>
              </a:tabLst>
            </a:pPr>
            <a:r>
              <a:rPr lang="en-US" sz="14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.</a:t>
            </a:r>
            <a:endParaRPr lang="en-IN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541" y="887298"/>
            <a:ext cx="4350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Number </a:t>
            </a:r>
            <a:r>
              <a:rPr lang="en-US" sz="1400" b="1" dirty="0"/>
              <a:t>of User Interactions with the Campaign: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77" y="1255292"/>
            <a:ext cx="5832243" cy="3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0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000" b="1" dirty="0">
                <a:solidFill>
                  <a:srgbClr val="FFFF00"/>
                </a:solidFill>
              </a:rPr>
              <a:t>Frequency Distribution</a:t>
            </a:r>
            <a:endParaRPr lang="en-IN" sz="20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205200" y="1083240"/>
            <a:ext cx="856512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4"/>
          <p:cNvSpPr/>
          <p:nvPr/>
        </p:nvSpPr>
        <p:spPr>
          <a:xfrm>
            <a:off x="205200" y="2521378"/>
            <a:ext cx="2423823" cy="15517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marL="89280">
              <a:lnSpc>
                <a:spcPct val="115000"/>
              </a:lnSpc>
              <a:tabLst>
                <a:tab pos="0" algn="l"/>
              </a:tabLst>
            </a:pPr>
            <a:endParaRPr lang="en-IN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>
              <a:lnSpc>
                <a:spcPct val="115000"/>
              </a:lnSpc>
              <a:buClr>
                <a:srgbClr val="000000"/>
              </a:buClr>
              <a:tabLst>
                <a:tab pos="0" algn="l"/>
              </a:tabLst>
            </a:pPr>
            <a:r>
              <a:rPr lang="en-US" sz="14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.</a:t>
            </a:r>
            <a:endParaRPr lang="en-IN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7" y="875704"/>
            <a:ext cx="6650456" cy="418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7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000" b="1" dirty="0">
                <a:solidFill>
                  <a:srgbClr val="FFFF00"/>
                </a:solidFill>
              </a:rPr>
              <a:t>Key Insights and Recommendations</a:t>
            </a:r>
            <a:endParaRPr lang="en-IN" sz="20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205200" y="1083240"/>
            <a:ext cx="856512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4"/>
          <p:cNvSpPr/>
          <p:nvPr/>
        </p:nvSpPr>
        <p:spPr>
          <a:xfrm>
            <a:off x="205200" y="2521378"/>
            <a:ext cx="2423823" cy="15517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marL="89280">
              <a:lnSpc>
                <a:spcPct val="115000"/>
              </a:lnSpc>
              <a:tabLst>
                <a:tab pos="0" algn="l"/>
              </a:tabLst>
            </a:pPr>
            <a:endParaRPr lang="en-IN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>
              <a:lnSpc>
                <a:spcPct val="115000"/>
              </a:lnSpc>
              <a:buClr>
                <a:srgbClr val="000000"/>
              </a:buClr>
              <a:tabLst>
                <a:tab pos="0" algn="l"/>
              </a:tabLst>
            </a:pPr>
            <a:r>
              <a:rPr lang="en-US" sz="14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.</a:t>
            </a:r>
            <a:endParaRPr lang="en-IN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6998" y="1191802"/>
            <a:ext cx="7623424" cy="34163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Summary of Main Findings from the Analysis: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This </a:t>
            </a:r>
            <a:r>
              <a:rPr lang="en-US" dirty="0"/>
              <a:t>slide will highlight the key insights and findings obtained from the analysis of various metrics and visualizations. It will provide a concise overview of the campaign performance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Actionable Recommendations for Future Campaign Optimization: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The </a:t>
            </a:r>
            <a:r>
              <a:rPr lang="en-US" dirty="0"/>
              <a:t>slide will outline actionable recommendations based on the analysis. It will suggest strategies to optimize future campaigns, improve engagement, and achieve better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15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 rot="10800000" flipH="1">
            <a:off x="0" y="360"/>
            <a:ext cx="9162720" cy="514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9594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2"/>
          <p:cNvSpPr/>
          <p:nvPr/>
        </p:nvSpPr>
        <p:spPr>
          <a:xfrm>
            <a:off x="537840" y="1895040"/>
            <a:ext cx="3952800" cy="72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3500" b="0" strike="noStrike" spc="-1" dirty="0"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370" y="586130"/>
            <a:ext cx="5297310" cy="3976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07408" y="3030876"/>
            <a:ext cx="13664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IN" sz="2800" dirty="0" smtClean="0">
                <a:latin typeface="Brush Script MT" panose="03060802040406070304" pitchFamily="66" charset="0"/>
                <a:cs typeface="Times New Roman" panose="02020603050405020304" pitchFamily="18" charset="0"/>
              </a:rPr>
              <a:t>yamuna</a:t>
            </a:r>
            <a:endParaRPr lang="en-US" sz="2800" dirty="0">
              <a:latin typeface="Brush Script MT" panose="03060802040406070304" pitchFamily="66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FFFF00"/>
                </a:solidFill>
                <a:latin typeface="Arial"/>
                <a:ea typeface="Arial"/>
              </a:rPr>
              <a:t>Agenda</a:t>
            </a:r>
            <a:endParaRPr lang="en-IN" sz="20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2141777" y="1339918"/>
            <a:ext cx="5459040" cy="38076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sz="1600" b="1" dirty="0" smtClean="0"/>
              <a:t>Introduction</a:t>
            </a: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sz="1600" b="1" dirty="0"/>
              <a:t>Campaign </a:t>
            </a:r>
            <a:r>
              <a:rPr lang="en-US" sz="1600" b="1" dirty="0" smtClean="0"/>
              <a:t>Objectives</a:t>
            </a: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sz="1600" b="1" dirty="0"/>
              <a:t>Campaign Metrics </a:t>
            </a:r>
            <a:r>
              <a:rPr lang="en-US" sz="1600" b="1" dirty="0" smtClean="0"/>
              <a:t>Overview</a:t>
            </a: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sz="1600" b="1" dirty="0"/>
              <a:t>Campaign Performance </a:t>
            </a:r>
            <a:r>
              <a:rPr lang="en-US" sz="1600" b="1" dirty="0" smtClean="0"/>
              <a:t>Overview</a:t>
            </a: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sz="1600" b="1" dirty="0"/>
              <a:t>Age and Geography </a:t>
            </a:r>
            <a:r>
              <a:rPr lang="en-US" sz="1600" b="1" dirty="0" smtClean="0"/>
              <a:t>Analysis</a:t>
            </a: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sz="1600" b="1" dirty="0"/>
              <a:t>Click-Through Rate (CTR) </a:t>
            </a:r>
            <a:r>
              <a:rPr lang="en-US" sz="1600" b="1" dirty="0" smtClean="0"/>
              <a:t>Analysis</a:t>
            </a: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sz="1600" b="1" dirty="0"/>
              <a:t>Unique Clicks and Unique Link Clicks </a:t>
            </a:r>
            <a:r>
              <a:rPr lang="en-US" sz="1600" b="1" dirty="0" smtClean="0"/>
              <a:t>Analysis</a:t>
            </a: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sz="1600" b="1" dirty="0"/>
              <a:t>Cost </a:t>
            </a:r>
            <a:r>
              <a:rPr lang="en-US" sz="1600" b="1" dirty="0" smtClean="0"/>
              <a:t>Analysis</a:t>
            </a: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sz="1600" b="1" dirty="0"/>
              <a:t>Frequency </a:t>
            </a:r>
            <a:r>
              <a:rPr lang="en-US" sz="1600" b="1" dirty="0" smtClean="0"/>
              <a:t>Distribution</a:t>
            </a: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sz="1600" b="1" dirty="0"/>
              <a:t>Key Insights and </a:t>
            </a:r>
            <a:r>
              <a:rPr lang="en-US" sz="1600" b="1" dirty="0" smtClean="0"/>
              <a:t>Recommendations</a:t>
            </a: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sz="1600" b="1" dirty="0" smtClean="0"/>
              <a:t>Conclusion</a:t>
            </a: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Wingdings" panose="05000000000000000000" pitchFamily="2" charset="2"/>
              <a:buChar char="v"/>
            </a:pP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FFFF00"/>
                </a:solidFill>
                <a:latin typeface="Arial"/>
                <a:ea typeface="Arial"/>
              </a:rPr>
              <a:t>Introduction</a:t>
            </a:r>
            <a:endParaRPr lang="en-IN" sz="20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56880" y="998202"/>
            <a:ext cx="8565120" cy="91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2000" b="1" dirty="0" smtClean="0"/>
              <a:t> </a:t>
            </a:r>
            <a:r>
              <a:rPr lang="en-US" sz="2000" b="1" dirty="0"/>
              <a:t>Week </a:t>
            </a:r>
            <a:r>
              <a:rPr lang="en-US" sz="2000" b="1" dirty="0" smtClean="0"/>
              <a:t>3- </a:t>
            </a:r>
            <a:r>
              <a:rPr lang="en-US" sz="2000" b="1" dirty="0"/>
              <a:t>Campaign Performance </a:t>
            </a:r>
            <a:r>
              <a:rPr lang="en-US" sz="2000" b="1" dirty="0" smtClean="0"/>
              <a:t>Analysis!</a:t>
            </a:r>
            <a:endParaRPr lang="en-IN" sz="2000" b="1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205200" y="2003399"/>
            <a:ext cx="4134240" cy="30412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100" dirty="0" smtClean="0"/>
              <a:t>.</a:t>
            </a:r>
            <a:endParaRPr lang="en-US" sz="1100" dirty="0"/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IN" sz="1100" b="0" strike="noStrike" spc="-1" dirty="0">
              <a:latin typeface="Arial"/>
            </a:endParaRPr>
          </a:p>
        </p:txBody>
      </p:sp>
      <p:sp>
        <p:nvSpPr>
          <p:cNvPr id="94" name="CustomShape 6"/>
          <p:cNvSpPr/>
          <p:nvPr/>
        </p:nvSpPr>
        <p:spPr>
          <a:xfrm>
            <a:off x="4580100" y="3516935"/>
            <a:ext cx="3803612" cy="1415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5720" rIns="45720">
            <a:spAutoFit/>
          </a:bodyPr>
          <a:lstStyle/>
          <a:p>
            <a:pPr algn="ctr"/>
            <a:endParaRPr lang="en-US" sz="1400" b="1" dirty="0" smtClean="0"/>
          </a:p>
          <a:p>
            <a:pPr algn="ctr"/>
            <a:r>
              <a:rPr lang="en-US" sz="1600" b="1" dirty="0" smtClean="0">
                <a:latin typeface="Berlin Sans FB Demi" panose="020E0802020502020306" pitchFamily="34" charset="0"/>
              </a:rPr>
              <a:t>Presented by:</a:t>
            </a:r>
            <a:endParaRPr lang="en-US" sz="1600" b="1" dirty="0">
              <a:latin typeface="Berlin Sans FB Demi" panose="020E0802020502020306" pitchFamily="34" charset="0"/>
            </a:endParaRPr>
          </a:p>
          <a:p>
            <a:pPr algn="ctr"/>
            <a:endParaRPr lang="en-US" sz="1400" dirty="0" smtClean="0">
              <a:latin typeface="Bernard MT Condensed" panose="02050806060905020404" pitchFamily="18" charset="0"/>
            </a:endParaRPr>
          </a:p>
          <a:p>
            <a:pPr algn="ctr"/>
            <a:r>
              <a:rPr lang="en-US" sz="1400" dirty="0" smtClean="0">
                <a:latin typeface="Algerian" panose="04020705040A02060702" pitchFamily="82" charset="0"/>
              </a:rPr>
              <a:t>YAMUNA V</a:t>
            </a:r>
            <a:endParaRPr lang="en-US" sz="1400" dirty="0">
              <a:latin typeface="Algerian" panose="04020705040A02060702" pitchFamily="82" charset="0"/>
            </a:endParaRPr>
          </a:p>
          <a:p>
            <a:pPr algn="ctr"/>
            <a:r>
              <a:rPr lang="en-US" sz="1400" dirty="0" smtClean="0">
                <a:latin typeface="Algerian" panose="04020705040A02060702" pitchFamily="82" charset="0"/>
              </a:rPr>
              <a:t>August / 2023</a:t>
            </a:r>
            <a:endParaRPr lang="en-US" sz="1400" dirty="0">
              <a:latin typeface="Algerian" panose="04020705040A02060702" pitchFamily="82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4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8" y="2174194"/>
            <a:ext cx="3524036" cy="26854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000" b="1" dirty="0">
                <a:solidFill>
                  <a:srgbClr val="FFFF00"/>
                </a:solidFill>
              </a:rPr>
              <a:t>Superhero U Event</a:t>
            </a:r>
            <a:endParaRPr lang="en-IN" sz="20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205200" y="2164680"/>
            <a:ext cx="413424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5"/>
          <p:cNvSpPr/>
          <p:nvPr/>
        </p:nvSpPr>
        <p:spPr>
          <a:xfrm>
            <a:off x="331919" y="1228678"/>
            <a:ext cx="4293166" cy="28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200" b="1" dirty="0"/>
              <a:t>Brief Explanation of Superhero U Event:</a:t>
            </a:r>
            <a:r>
              <a:rPr lang="en-US" sz="1200" dirty="0"/>
              <a:t> </a:t>
            </a:r>
            <a:endParaRPr lang="en-US" sz="1200" dirty="0" smtClean="0"/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200" dirty="0" smtClean="0"/>
          </a:p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US" sz="1200" dirty="0" smtClean="0"/>
              <a:t>The </a:t>
            </a:r>
            <a:r>
              <a:rPr lang="en-US" sz="1200" dirty="0"/>
              <a:t>Superhero U event is an annual gathering that celebrates superheroes and comic book culture. </a:t>
            </a:r>
            <a:endParaRPr lang="en-US" sz="1200" dirty="0" smtClean="0"/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200" dirty="0" smtClean="0"/>
          </a:p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US" sz="1200" dirty="0" smtClean="0"/>
              <a:t>It </a:t>
            </a:r>
            <a:r>
              <a:rPr lang="en-US" sz="1200" dirty="0"/>
              <a:t>attracts fans, enthusiasts, and </a:t>
            </a:r>
            <a:r>
              <a:rPr lang="en-US" sz="1200" dirty="0" err="1" smtClean="0"/>
              <a:t>cos</a:t>
            </a:r>
            <a:r>
              <a:rPr lang="en-US" sz="1200" dirty="0"/>
              <a:t>-</a:t>
            </a:r>
            <a:r>
              <a:rPr lang="en-US" sz="1200" dirty="0" smtClean="0"/>
              <a:t>players </a:t>
            </a:r>
            <a:r>
              <a:rPr lang="en-US" sz="1200" dirty="0"/>
              <a:t>from around the world. </a:t>
            </a:r>
            <a:endParaRPr lang="en-US" sz="1200" dirty="0" smtClean="0"/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200" dirty="0" smtClean="0"/>
          </a:p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US" sz="1200" dirty="0" smtClean="0"/>
              <a:t>The </a:t>
            </a:r>
            <a:r>
              <a:rPr lang="en-US" sz="1200" dirty="0"/>
              <a:t>event features various activities such as panel discussions, celebrity appearances, </a:t>
            </a:r>
            <a:r>
              <a:rPr lang="en-US" sz="1200" dirty="0" err="1" smtClean="0"/>
              <a:t>cos</a:t>
            </a:r>
            <a:r>
              <a:rPr lang="en-US" sz="1200" dirty="0"/>
              <a:t>-</a:t>
            </a:r>
            <a:r>
              <a:rPr lang="en-US" sz="1200" dirty="0" smtClean="0"/>
              <a:t>play </a:t>
            </a:r>
            <a:r>
              <a:rPr lang="en-US" sz="1200" dirty="0"/>
              <a:t>contests, and exclusive merchandise sales. </a:t>
            </a:r>
            <a:endParaRPr lang="en-US" sz="1200" dirty="0" smtClean="0"/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200" dirty="0" smtClean="0"/>
          </a:p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US" sz="1200" dirty="0" smtClean="0"/>
              <a:t>Superhero </a:t>
            </a:r>
            <a:r>
              <a:rPr lang="en-US" sz="1200" dirty="0"/>
              <a:t>U aims to create an immersive and exciting experience for attendees, fostering a sense of community among superhero enthusiasts.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65113" y="1228678"/>
            <a:ext cx="4005207" cy="24929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Söhne"/>
              </a:rPr>
              <a:t>Purpose and Goals of Superhero U Campaigns:</a:t>
            </a:r>
            <a:r>
              <a:rPr lang="en-US" sz="1200" dirty="0">
                <a:solidFill>
                  <a:srgbClr val="374151"/>
                </a:solidFill>
                <a:latin typeface="Söhne"/>
              </a:rPr>
              <a:t> </a:t>
            </a:r>
            <a:endParaRPr lang="en-US" sz="1200" dirty="0" smtClean="0">
              <a:solidFill>
                <a:srgbClr val="374151"/>
              </a:solidFill>
              <a:latin typeface="Söhne"/>
            </a:endParaRPr>
          </a:p>
          <a:p>
            <a:endParaRPr lang="en-US" sz="1200" dirty="0" smtClean="0">
              <a:solidFill>
                <a:srgbClr val="374151"/>
              </a:solidFill>
              <a:latin typeface="Söhne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Söhne"/>
              </a:rPr>
              <a:t>The </a:t>
            </a:r>
            <a:r>
              <a:rPr lang="en-US" sz="1200" dirty="0">
                <a:latin typeface="Söhne"/>
              </a:rPr>
              <a:t>Marketing team at Superhero U runs advertising campaigns to promote the event and attract a larger audience. </a:t>
            </a:r>
            <a:endParaRPr lang="en-US" sz="1200" dirty="0" smtClean="0">
              <a:latin typeface="Söhne"/>
            </a:endParaRPr>
          </a:p>
          <a:p>
            <a:endParaRPr lang="en-US" sz="1200" dirty="0" smtClean="0">
              <a:latin typeface="Söhne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Söhne"/>
              </a:rPr>
              <a:t>The </a:t>
            </a:r>
            <a:r>
              <a:rPr lang="en-US" sz="1200" dirty="0">
                <a:latin typeface="Söhne"/>
              </a:rPr>
              <a:t>primary purpose of these campaigns is to drive ticket sales, boost event attendance, and enhance the event's overall visibility. </a:t>
            </a:r>
            <a:endParaRPr lang="en-US" sz="1200" dirty="0" smtClean="0">
              <a:latin typeface="Söhne"/>
            </a:endParaRPr>
          </a:p>
          <a:p>
            <a:endParaRPr lang="en-US" sz="1200" dirty="0" smtClean="0">
              <a:latin typeface="Söhne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Söhne"/>
              </a:rPr>
              <a:t>Additionally</a:t>
            </a:r>
            <a:r>
              <a:rPr lang="en-US" sz="1200" dirty="0">
                <a:latin typeface="Söhne"/>
              </a:rPr>
              <a:t>, the campaigns aim to engage potential attendees, generate excitement, and increase brand awareness for Superhero U.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000" b="1" dirty="0">
                <a:solidFill>
                  <a:srgbClr val="FFFF00"/>
                </a:solidFill>
              </a:rPr>
              <a:t>Facebook Ads</a:t>
            </a:r>
            <a:endParaRPr lang="en-IN" sz="20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205200" y="2164680"/>
            <a:ext cx="413424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5"/>
          <p:cNvSpPr/>
          <p:nvPr/>
        </p:nvSpPr>
        <p:spPr>
          <a:xfrm>
            <a:off x="235704" y="857586"/>
            <a:ext cx="8688791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200" b="1" dirty="0"/>
              <a:t>Introduction to Facebook Ads:</a:t>
            </a:r>
            <a:r>
              <a:rPr lang="en-US" sz="1200" dirty="0"/>
              <a:t> Facebook Ads is a powerful digital advertising platform provided by Facebook, which allows businesses and organizations like Superhero U to create and run targeted ad campaigns. Through Facebook Ads, Superhero U can reach a vast and diverse audience based on their interests, demographics, behaviors, and geographic location.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8258" y="1627020"/>
            <a:ext cx="8688791" cy="3416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/>
              <a:t>How Facebook Ads Work for Superhero U:</a:t>
            </a:r>
            <a:r>
              <a:rPr lang="en-US" sz="1200" dirty="0"/>
              <a:t> 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/>
              <a:t>For </a:t>
            </a:r>
            <a:r>
              <a:rPr lang="en-US" sz="1200" dirty="0"/>
              <a:t>Superhero U, Facebook Ads offers several key advantages in promoting the event:</a:t>
            </a:r>
          </a:p>
          <a:p>
            <a:r>
              <a:rPr lang="en-US" sz="1200" b="1" dirty="0"/>
              <a:t>Audience Targeting:</a:t>
            </a:r>
            <a:r>
              <a:rPr lang="en-US" sz="1200" dirty="0"/>
              <a:t> 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/>
              <a:t>Facebook </a:t>
            </a:r>
            <a:r>
              <a:rPr lang="en-US" sz="1200" dirty="0"/>
              <a:t>Ads allows precise targeting, enabling Superhero U to reach people who have shown an interest in superheroes, comic books, conventions, and related topics.</a:t>
            </a:r>
          </a:p>
          <a:p>
            <a:r>
              <a:rPr lang="en-US" sz="1200" b="1" dirty="0"/>
              <a:t>Engaging Ad Formats:</a:t>
            </a:r>
            <a:r>
              <a:rPr lang="en-US" sz="1200" dirty="0"/>
              <a:t> 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/>
              <a:t>Superhero </a:t>
            </a:r>
            <a:r>
              <a:rPr lang="en-US" sz="1200" dirty="0"/>
              <a:t>U can use various ad formats, including image ads, video ads, carousel ads, and event ads, to create engaging content that captures the attention of potential attendees.</a:t>
            </a:r>
          </a:p>
          <a:p>
            <a:r>
              <a:rPr lang="en-US" sz="1200" b="1" dirty="0"/>
              <a:t>Retargeting:</a:t>
            </a:r>
            <a:r>
              <a:rPr lang="en-US" sz="1200" dirty="0"/>
              <a:t> 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/>
              <a:t>With </a:t>
            </a:r>
            <a:r>
              <a:rPr lang="en-US" sz="1200" dirty="0"/>
              <a:t>Facebook's retargeting capabilities, Superhero U can re-engage people who have previously shown interest in the event, encouraging them to complete ticket purchases or take other desired actions.</a:t>
            </a:r>
          </a:p>
          <a:p>
            <a:r>
              <a:rPr lang="en-US" sz="1200" b="1" dirty="0"/>
              <a:t>Budget Control:</a:t>
            </a:r>
            <a:r>
              <a:rPr lang="en-US" sz="1200" dirty="0"/>
              <a:t> 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/>
              <a:t>Superhero </a:t>
            </a:r>
            <a:r>
              <a:rPr lang="en-US" sz="1200" dirty="0"/>
              <a:t>U can set its ad budgets, allowing for flexibility in spending and optimizing the campaign's performance based on the results.</a:t>
            </a:r>
          </a:p>
          <a:p>
            <a:r>
              <a:rPr lang="en-US" sz="1200" b="1" dirty="0"/>
              <a:t>Measurable Results:</a:t>
            </a:r>
            <a:r>
              <a:rPr lang="en-US" sz="1200" dirty="0"/>
              <a:t> 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/>
              <a:t>Facebook </a:t>
            </a:r>
            <a:r>
              <a:rPr lang="en-US" sz="1200" dirty="0"/>
              <a:t>Ads provides comprehensive analytics and performance metrics, enabling Superhero U to track the effectiveness of its campaigns and make data-driven decisions.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98443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US" sz="2000" b="1" dirty="0">
                <a:solidFill>
                  <a:srgbClr val="FFFF00"/>
                </a:solidFill>
              </a:rPr>
              <a:t>Campaign Objectives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IN" sz="2000" b="0" strike="noStrike" spc="-1" dirty="0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205200" y="2164680"/>
            <a:ext cx="413424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Box 2"/>
          <p:cNvSpPr txBox="1"/>
          <p:nvPr/>
        </p:nvSpPr>
        <p:spPr>
          <a:xfrm>
            <a:off x="369586" y="914399"/>
            <a:ext cx="8565120" cy="397031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1</a:t>
            </a:r>
            <a:r>
              <a:rPr lang="en-US" sz="1050" b="1" dirty="0"/>
              <a:t>: Increase Event </a:t>
            </a:r>
            <a:r>
              <a:rPr lang="en-US" sz="1050" b="1" dirty="0" smtClean="0"/>
              <a:t>Attendance</a:t>
            </a:r>
            <a:endParaRPr lang="en-US" sz="1050" dirty="0"/>
          </a:p>
          <a:p>
            <a:pPr marL="2000250" lvl="4" indent="-171450">
              <a:buFont typeface="Wingdings" panose="05000000000000000000" pitchFamily="2" charset="2"/>
              <a:buChar char="Ø"/>
            </a:pPr>
            <a:r>
              <a:rPr lang="en-US" sz="1050" b="1" dirty="0" smtClean="0"/>
              <a:t>Goal:</a:t>
            </a:r>
            <a:r>
              <a:rPr lang="en-US" sz="1050" dirty="0" smtClean="0"/>
              <a:t> To attract a larger audience and increase the overall attendance at the Superhero U event.</a:t>
            </a:r>
          </a:p>
          <a:p>
            <a:pPr marL="2000250" lvl="4" indent="-171450">
              <a:buFont typeface="Wingdings" panose="05000000000000000000" pitchFamily="2" charset="2"/>
              <a:buChar char="Ø"/>
            </a:pPr>
            <a:endParaRPr lang="en-US" sz="1050" dirty="0" smtClean="0"/>
          </a:p>
          <a:p>
            <a:pPr marL="2000250" lvl="4" indent="-171450">
              <a:buFont typeface="Wingdings" panose="05000000000000000000" pitchFamily="2" charset="2"/>
              <a:buChar char="Ø"/>
            </a:pPr>
            <a:r>
              <a:rPr lang="en-US" sz="1050" b="1" dirty="0" smtClean="0"/>
              <a:t>Target</a:t>
            </a:r>
            <a:r>
              <a:rPr lang="en-US" sz="1050" dirty="0" smtClean="0"/>
              <a:t>: Increase event attendance by 20% compared to the previous year.</a:t>
            </a:r>
          </a:p>
          <a:p>
            <a:pPr marL="2457450" lvl="5" indent="-171450" algn="just">
              <a:buFont typeface="Wingdings" panose="05000000000000000000" pitchFamily="2" charset="2"/>
              <a:buChar char="Ø"/>
            </a:pPr>
            <a:endParaRPr lang="en-US" sz="1050" dirty="0" smtClean="0"/>
          </a:p>
          <a:p>
            <a:r>
              <a:rPr lang="en-US" sz="1050" b="1" dirty="0" smtClean="0"/>
              <a:t>2</a:t>
            </a:r>
            <a:r>
              <a:rPr lang="en-US" sz="1050" b="1" dirty="0"/>
              <a:t>: Drive Ticket Sales</a:t>
            </a:r>
            <a:endParaRPr lang="en-US" sz="1050" dirty="0"/>
          </a:p>
          <a:p>
            <a:pPr marL="2000250" lvl="4" indent="-171450">
              <a:buFont typeface="Wingdings" panose="05000000000000000000" pitchFamily="2" charset="2"/>
              <a:buChar char="Ø"/>
            </a:pPr>
            <a:r>
              <a:rPr lang="en-US" sz="1050" b="1" dirty="0"/>
              <a:t>Goal:</a:t>
            </a:r>
            <a:r>
              <a:rPr lang="en-US" sz="1050" dirty="0"/>
              <a:t> To boost ticket sales and encourage early ticket purchases for the event</a:t>
            </a:r>
            <a:r>
              <a:rPr lang="en-US" sz="1050" dirty="0" smtClean="0"/>
              <a:t>.</a:t>
            </a:r>
          </a:p>
          <a:p>
            <a:pPr marL="2000250" lvl="4" indent="-171450">
              <a:buFont typeface="Wingdings" panose="05000000000000000000" pitchFamily="2" charset="2"/>
              <a:buChar char="Ø"/>
            </a:pPr>
            <a:endParaRPr lang="en-US" sz="1050" dirty="0"/>
          </a:p>
          <a:p>
            <a:pPr marL="2000250" lvl="4" indent="-171450">
              <a:buFont typeface="Wingdings" panose="05000000000000000000" pitchFamily="2" charset="2"/>
              <a:buChar char="Ø"/>
            </a:pPr>
            <a:r>
              <a:rPr lang="en-US" sz="1050" b="1" dirty="0"/>
              <a:t>Target:</a:t>
            </a:r>
            <a:r>
              <a:rPr lang="en-US" sz="1050" dirty="0"/>
              <a:t> Achieve a 15% increase in ticket sales compared to the previous year</a:t>
            </a:r>
            <a:r>
              <a:rPr lang="en-US" sz="1050" dirty="0" smtClean="0"/>
              <a:t>.</a:t>
            </a:r>
          </a:p>
          <a:p>
            <a:pPr lvl="1"/>
            <a:endParaRPr lang="en-US" sz="1050" dirty="0"/>
          </a:p>
          <a:p>
            <a:r>
              <a:rPr lang="en-US" sz="1050" b="1" dirty="0" smtClean="0"/>
              <a:t>3</a:t>
            </a:r>
            <a:r>
              <a:rPr lang="en-US" sz="1050" b="1" dirty="0"/>
              <a:t>: Enhance Brand Awareness</a:t>
            </a:r>
            <a:endParaRPr lang="en-US" sz="1050" dirty="0"/>
          </a:p>
          <a:p>
            <a:pPr marL="2000250" lvl="4" indent="-171450">
              <a:buFont typeface="Wingdings" panose="05000000000000000000" pitchFamily="2" charset="2"/>
              <a:buChar char="Ø"/>
            </a:pPr>
            <a:r>
              <a:rPr lang="en-US" sz="1050" b="1" dirty="0" smtClean="0"/>
              <a:t>Goal</a:t>
            </a:r>
            <a:r>
              <a:rPr lang="en-US" sz="1050" b="1" dirty="0"/>
              <a:t>:</a:t>
            </a:r>
            <a:r>
              <a:rPr lang="en-US" sz="1050" dirty="0"/>
              <a:t> To promote active participation in </a:t>
            </a:r>
            <a:r>
              <a:rPr lang="en-US" sz="1050" dirty="0" err="1" smtClean="0"/>
              <a:t>cos</a:t>
            </a:r>
            <a:r>
              <a:rPr lang="en-US" sz="1050" dirty="0" smtClean="0"/>
              <a:t>-play </a:t>
            </a:r>
            <a:r>
              <a:rPr lang="en-US" sz="1050" dirty="0"/>
              <a:t>activities during the event</a:t>
            </a:r>
            <a:r>
              <a:rPr lang="en-US" sz="1050" dirty="0" smtClean="0"/>
              <a:t>.</a:t>
            </a:r>
          </a:p>
          <a:p>
            <a:pPr marL="2000250" lvl="4" indent="-171450">
              <a:buFont typeface="Wingdings" panose="05000000000000000000" pitchFamily="2" charset="2"/>
              <a:buChar char="Ø"/>
            </a:pPr>
            <a:endParaRPr lang="en-US" sz="1050" dirty="0"/>
          </a:p>
          <a:p>
            <a:pPr marL="2000250" lvl="4" indent="-171450">
              <a:buFont typeface="Wingdings" panose="05000000000000000000" pitchFamily="2" charset="2"/>
              <a:buChar char="Ø"/>
            </a:pPr>
            <a:r>
              <a:rPr lang="en-US" sz="1050" b="1" dirty="0"/>
              <a:t>Target</a:t>
            </a:r>
            <a:r>
              <a:rPr lang="en-US" sz="1050" dirty="0"/>
              <a:t>: Increase the number of registered </a:t>
            </a:r>
            <a:r>
              <a:rPr lang="en-US" sz="1050" dirty="0" err="1" smtClean="0"/>
              <a:t>cos</a:t>
            </a:r>
            <a:r>
              <a:rPr lang="en-US" sz="1050" dirty="0" smtClean="0"/>
              <a:t>-players </a:t>
            </a:r>
            <a:r>
              <a:rPr lang="en-US" sz="1050" dirty="0"/>
              <a:t>by 25% from the previous year</a:t>
            </a:r>
            <a:r>
              <a:rPr lang="en-US" sz="1050" dirty="0" smtClean="0"/>
              <a:t>.</a:t>
            </a:r>
          </a:p>
          <a:p>
            <a:pPr lvl="2"/>
            <a:endParaRPr lang="en-US" sz="1050" dirty="0"/>
          </a:p>
          <a:p>
            <a:r>
              <a:rPr lang="en-US" sz="1050" b="1" dirty="0"/>
              <a:t>4</a:t>
            </a:r>
            <a:r>
              <a:rPr lang="en-US" sz="1050" b="1" dirty="0" smtClean="0"/>
              <a:t>: </a:t>
            </a:r>
            <a:r>
              <a:rPr lang="en-US" sz="1050" b="1" dirty="0"/>
              <a:t>Promote Exclusive Merchandise Sales</a:t>
            </a:r>
            <a:endParaRPr lang="en-US" sz="1050" dirty="0"/>
          </a:p>
          <a:p>
            <a:pPr marL="2000250" lvl="4" indent="-171450">
              <a:buFont typeface="Wingdings" panose="05000000000000000000" pitchFamily="2" charset="2"/>
              <a:buChar char="Ø"/>
            </a:pPr>
            <a:r>
              <a:rPr lang="en-US" sz="1050" b="1" dirty="0"/>
              <a:t>Goal:</a:t>
            </a:r>
            <a:r>
              <a:rPr lang="en-US" sz="1050" dirty="0"/>
              <a:t> To drive sales of exclusive event merchandise and souvenirs</a:t>
            </a:r>
            <a:r>
              <a:rPr lang="en-US" sz="1050" dirty="0" smtClean="0"/>
              <a:t>.</a:t>
            </a:r>
          </a:p>
          <a:p>
            <a:pPr marL="2000250" lvl="4" indent="-171450">
              <a:buFont typeface="Wingdings" panose="05000000000000000000" pitchFamily="2" charset="2"/>
              <a:buChar char="Ø"/>
            </a:pPr>
            <a:endParaRPr lang="en-US" sz="1050" dirty="0"/>
          </a:p>
          <a:p>
            <a:pPr marL="2000250" lvl="4" indent="-171450">
              <a:buFont typeface="Wingdings" panose="05000000000000000000" pitchFamily="2" charset="2"/>
              <a:buChar char="Ø"/>
            </a:pPr>
            <a:r>
              <a:rPr lang="en-US" sz="1050" b="1" dirty="0"/>
              <a:t>Target:</a:t>
            </a:r>
            <a:r>
              <a:rPr lang="en-US" sz="1050" dirty="0"/>
              <a:t> Achieve a 10% increase in revenue from merchandise sales compared to the previous year</a:t>
            </a:r>
            <a:r>
              <a:rPr lang="en-US" sz="1050" dirty="0" smtClean="0"/>
              <a:t>.</a:t>
            </a:r>
          </a:p>
          <a:p>
            <a:pPr lvl="4"/>
            <a:endParaRPr lang="en-US" sz="1050" dirty="0"/>
          </a:p>
          <a:p>
            <a:r>
              <a:rPr lang="en-US" sz="1050" b="1" dirty="0"/>
              <a:t>5</a:t>
            </a:r>
            <a:r>
              <a:rPr lang="en-US" sz="1050" b="1" dirty="0" smtClean="0"/>
              <a:t>: </a:t>
            </a:r>
            <a:r>
              <a:rPr lang="en-US" sz="1050" b="1" dirty="0"/>
              <a:t>Expand Sponsorship Opportunities</a:t>
            </a:r>
            <a:endParaRPr lang="en-US" sz="1050" dirty="0"/>
          </a:p>
          <a:p>
            <a:pPr marL="2000250" lvl="4" indent="-171450">
              <a:buFont typeface="Wingdings" panose="05000000000000000000" pitchFamily="2" charset="2"/>
              <a:buChar char="Ø"/>
            </a:pPr>
            <a:r>
              <a:rPr lang="en-US" sz="1050" b="1" dirty="0"/>
              <a:t>Goal:</a:t>
            </a:r>
            <a:r>
              <a:rPr lang="en-US" sz="1050" dirty="0"/>
              <a:t> To attract new sponsors and partnerships to support the event</a:t>
            </a:r>
            <a:r>
              <a:rPr lang="en-US" sz="1050" dirty="0" smtClean="0"/>
              <a:t>.</a:t>
            </a:r>
          </a:p>
          <a:p>
            <a:pPr marL="2000250" lvl="4" indent="-171450">
              <a:buFont typeface="Wingdings" panose="05000000000000000000" pitchFamily="2" charset="2"/>
              <a:buChar char="Ø"/>
            </a:pPr>
            <a:endParaRPr lang="en-US" sz="1050" dirty="0"/>
          </a:p>
          <a:p>
            <a:pPr marL="2000250" lvl="4" indent="-171450">
              <a:buFont typeface="Wingdings" panose="05000000000000000000" pitchFamily="2" charset="2"/>
              <a:buChar char="Ø"/>
            </a:pPr>
            <a:r>
              <a:rPr lang="en-US" sz="1050" b="1" dirty="0"/>
              <a:t>Target:</a:t>
            </a:r>
            <a:r>
              <a:rPr lang="en-US" sz="1050" dirty="0"/>
              <a:t> Secure at least two new major sponsors for the Superhero U event.</a:t>
            </a:r>
          </a:p>
        </p:txBody>
      </p:sp>
    </p:spTree>
    <p:extLst>
      <p:ext uri="{BB962C8B-B14F-4D97-AF65-F5344CB8AC3E}">
        <p14:creationId xmlns:p14="http://schemas.microsoft.com/office/powerpoint/2010/main" val="1347831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2"/>
          <p:cNvSpPr/>
          <p:nvPr/>
        </p:nvSpPr>
        <p:spPr>
          <a:xfrm>
            <a:off x="205200" y="263880"/>
            <a:ext cx="8565120" cy="7738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ctr"/>
            <a:r>
              <a:rPr lang="en-US" sz="2000" b="1" dirty="0"/>
              <a:t>Campaign Metrics </a:t>
            </a:r>
            <a:r>
              <a:rPr lang="en-US" sz="2000" b="1" dirty="0" smtClean="0"/>
              <a:t>Overview</a:t>
            </a:r>
            <a:endParaRPr lang="en-US" sz="2000" dirty="0"/>
          </a:p>
        </p:txBody>
      </p:sp>
      <p:sp>
        <p:nvSpPr>
          <p:cNvPr id="104" name="CustomShape 3"/>
          <p:cNvSpPr/>
          <p:nvPr/>
        </p:nvSpPr>
        <p:spPr>
          <a:xfrm>
            <a:off x="205200" y="2164680"/>
            <a:ext cx="413424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4"/>
          <p:cNvSpPr/>
          <p:nvPr/>
        </p:nvSpPr>
        <p:spPr>
          <a:xfrm>
            <a:off x="2106202" y="1846181"/>
            <a:ext cx="3201726" cy="28623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5720" rIns="4572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Arial Narrow" panose="020B0606020202030204" pitchFamily="34" charset="0"/>
              </a:rPr>
              <a:t>Reach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Arial Narrow" panose="020B0606020202030204" pitchFamily="34" charset="0"/>
              </a:rPr>
              <a:t>Impressions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Arial Narrow" panose="020B0606020202030204" pitchFamily="34" charset="0"/>
              </a:rPr>
              <a:t>Clicks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Arial Narrow" panose="020B0606020202030204" pitchFamily="34" charset="0"/>
              </a:rPr>
              <a:t>Click-Through Rate (CTR</a:t>
            </a:r>
            <a:r>
              <a:rPr lang="en-US" b="1" dirty="0" smtClean="0">
                <a:latin typeface="Arial Narrow" panose="020B060602020203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Arial Narrow" panose="020B0606020202030204" pitchFamily="34" charset="0"/>
              </a:rPr>
              <a:t>Unique </a:t>
            </a:r>
            <a:r>
              <a:rPr lang="en-US" b="1" dirty="0" smtClean="0">
                <a:latin typeface="Arial Narrow" panose="020B0606020202030204" pitchFamily="34" charset="0"/>
              </a:rPr>
              <a:t>Clicks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Arial Narrow" panose="020B0606020202030204" pitchFamily="34" charset="0"/>
              </a:rPr>
              <a:t>Unique Link Clicks (ULC</a:t>
            </a:r>
            <a:r>
              <a:rPr lang="en-US" b="1" dirty="0" smtClean="0">
                <a:latin typeface="Arial Narrow" panose="020B060602020203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Arial Narrow" panose="020B0606020202030204" pitchFamily="34" charset="0"/>
              </a:rPr>
              <a:t>Age and Geography </a:t>
            </a:r>
            <a:r>
              <a:rPr lang="en-US" b="1" dirty="0" smtClean="0">
                <a:latin typeface="Arial Narrow" panose="020B0606020202030204" pitchFamily="34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Arial Narrow" panose="020B0606020202030204" pitchFamily="34" charset="0"/>
              </a:rPr>
              <a:t>Cost Per Click (CPC</a:t>
            </a:r>
            <a:r>
              <a:rPr lang="en-US" b="1" dirty="0" smtClean="0">
                <a:latin typeface="Arial Narrow" panose="020B0606020202030204" pitchFamily="34" charset="0"/>
              </a:rPr>
              <a:t>)</a:t>
            </a:r>
          </a:p>
          <a:p>
            <a:endParaRPr lang="en-US" b="1" dirty="0" smtClean="0"/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IN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4029" y="1339706"/>
            <a:ext cx="3330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 Metrics Being Analyzed:</a:t>
            </a:r>
            <a:endParaRPr lang="en-US" dirty="0"/>
          </a:p>
          <a:p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000" b="1" dirty="0">
                <a:solidFill>
                  <a:srgbClr val="FFFF00"/>
                </a:solidFill>
              </a:rPr>
              <a:t>Campaign Performance Overview</a:t>
            </a:r>
            <a:endParaRPr lang="en-IN" sz="20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205200" y="2164680"/>
            <a:ext cx="413424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5"/>
          <p:cNvSpPr/>
          <p:nvPr/>
        </p:nvSpPr>
        <p:spPr>
          <a:xfrm>
            <a:off x="205200" y="840951"/>
            <a:ext cx="2722935" cy="35394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>
            <a:spAutoFit/>
          </a:bodyPr>
          <a:lstStyle/>
          <a:p>
            <a:r>
              <a:rPr lang="en-US" sz="1400" b="1" dirty="0"/>
              <a:t>Comparison of Reach, Impressions, Clicks, and Amount Spent for Each Campaign:</a:t>
            </a:r>
            <a:endParaRPr lang="en-US" sz="1400" dirty="0"/>
          </a:p>
          <a:p>
            <a:endParaRPr lang="en-US" sz="1600" dirty="0" smtClean="0"/>
          </a:p>
          <a:p>
            <a:r>
              <a:rPr lang="en-US" sz="1400" dirty="0" smtClean="0"/>
              <a:t>By </a:t>
            </a:r>
            <a:r>
              <a:rPr lang="en-US" sz="1400" dirty="0"/>
              <a:t>analyzing this chart, we can identify which campaigns have achieved higher reach and impressions, </a:t>
            </a:r>
            <a:r>
              <a:rPr lang="en-US" sz="1400" dirty="0" smtClean="0"/>
              <a:t>These </a:t>
            </a:r>
            <a:r>
              <a:rPr lang="en-US" sz="1400" dirty="0"/>
              <a:t>insights will help us make informed decisions and optimize future campaign strategies for better results</a:t>
            </a:r>
            <a:endParaRPr lang="en-IN" sz="1400" spc="-1" dirty="0"/>
          </a:p>
          <a:p>
            <a:endParaRPr lang="en-US" sz="1600" dirty="0"/>
          </a:p>
          <a:p>
            <a:pPr marL="286110" indent="-28575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v"/>
            </a:pPr>
            <a:endParaRPr lang="en-IN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329" y="997062"/>
            <a:ext cx="5759992" cy="40148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000" b="1" dirty="0">
                <a:solidFill>
                  <a:srgbClr val="FFFF00"/>
                </a:solidFill>
              </a:rPr>
              <a:t>Age and Geography Analysis</a:t>
            </a:r>
            <a:endParaRPr lang="en-IN" sz="20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205200" y="2164680"/>
            <a:ext cx="413424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5"/>
          <p:cNvSpPr/>
          <p:nvPr/>
        </p:nvSpPr>
        <p:spPr>
          <a:xfrm>
            <a:off x="4804200" y="1442160"/>
            <a:ext cx="4078080" cy="30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60645" y="916313"/>
            <a:ext cx="22334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Age Distribution Visualization: </a:t>
            </a:r>
            <a:endParaRPr lang="en-US" sz="1400" b="1" dirty="0" smtClean="0"/>
          </a:p>
          <a:p>
            <a:endParaRPr lang="en-US" sz="1400" b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/>
              <a:t>age </a:t>
            </a:r>
            <a:r>
              <a:rPr lang="en-US" sz="1400" dirty="0"/>
              <a:t>distribution of the audience for the Superhero U event. </a:t>
            </a: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/>
              <a:t>you </a:t>
            </a:r>
            <a:r>
              <a:rPr lang="en-US" sz="1400" dirty="0"/>
              <a:t>can use a map to visualize the regions or cities from which the attendees are coming. </a:t>
            </a: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/>
              <a:t>You </a:t>
            </a:r>
            <a:r>
              <a:rPr lang="en-US" sz="1400" dirty="0"/>
              <a:t>can use different colors or shading to represent the density of attendees from each location.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1" y="916313"/>
            <a:ext cx="6010786" cy="39330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1111</Words>
  <Application>Microsoft Office PowerPoint</Application>
  <PresentationFormat>On-screen Show (16:9)</PresentationFormat>
  <Paragraphs>146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34" baseType="lpstr">
      <vt:lpstr>Arial Unicode MS</vt:lpstr>
      <vt:lpstr>Algerian</vt:lpstr>
      <vt:lpstr>Arial</vt:lpstr>
      <vt:lpstr>Arial Narrow</vt:lpstr>
      <vt:lpstr>Bahnschrift</vt:lpstr>
      <vt:lpstr>Berlin Sans FB Demi</vt:lpstr>
      <vt:lpstr>Bernard MT Condensed</vt:lpstr>
      <vt:lpstr>Brush Script MT</vt:lpstr>
      <vt:lpstr>DejaVu Sans</vt:lpstr>
      <vt:lpstr>Nunito</vt:lpstr>
      <vt:lpstr>Open Sans</vt:lpstr>
      <vt:lpstr>Open Sans Light</vt:lpstr>
      <vt:lpstr>Söhne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ELCOT</dc:creator>
  <dc:description/>
  <cp:lastModifiedBy>ELCOT</cp:lastModifiedBy>
  <cp:revision>39</cp:revision>
  <dcterms:modified xsi:type="dcterms:W3CDTF">2023-07-26T11:10:59Z</dcterms:modified>
  <dc:language>en-IN</dc:language>
</cp:coreProperties>
</file>