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2834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3248280"/>
            <a:ext cx="274320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lstStyle/>
          <a:p>
            <a:r>
              <a:rPr lang="en-IN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>
            <a:normAutofit fontScale="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84280" y="3286080"/>
            <a:ext cx="336600" cy="31662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DA96C9C-524A-4139-B484-E08C41FBBD69}" type="slidenum">
              <a:rPr lang="en-US" sz="1000" b="0" strike="noStrike" spc="-1">
                <a:solidFill>
                  <a:srgbClr val="585858"/>
                </a:solidFill>
                <a:latin typeface="Nunito"/>
                <a:ea typeface="Nuni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40" name="CustomShape 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BDD851A-D89A-4ADB-A50B-D064459745E4}" type="slidenum">
              <a:rPr lang="en-US" sz="900" b="0" strike="noStrike" spc="-1">
                <a:solidFill>
                  <a:srgbClr val="424242"/>
                </a:solidFill>
                <a:latin typeface="Nunito"/>
                <a:ea typeface="Nunito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 rot="10800000" flipH="1">
            <a:off x="0" y="360"/>
            <a:ext cx="9162720" cy="51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537840" y="1895040"/>
            <a:ext cx="3952800" cy="137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500" b="0" strike="noStrike" spc="-1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Pvt Ltd</a:t>
            </a:r>
            <a:endParaRPr lang="en-IN" sz="35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37840" y="3315600"/>
            <a:ext cx="5550120" cy="52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84" name="Google Shape;284;p14" descr="Shape 57"/>
          <p:cNvPicPr/>
          <p:nvPr/>
        </p:nvPicPr>
        <p:blipFill>
          <a:blip r:embed="rId2"/>
          <a:stretch/>
        </p:blipFill>
        <p:spPr>
          <a:xfrm>
            <a:off x="614160" y="1275480"/>
            <a:ext cx="1981800" cy="23832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537840" y="3666600"/>
            <a:ext cx="62492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78280" y="1207080"/>
            <a:ext cx="2423823" cy="42279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RFM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analysis is used to determine which customers a business should target to increase its revenue and value. 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03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110" indent="-28575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The RFM 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Recency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, Frequency, and Monetary) model shows customers that have displayed high levels of engagement with the business in the three categories mentioned.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76" y="1572876"/>
            <a:ext cx="5906324" cy="27721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41" y="8872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Revenue trend by month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000" b="1" spc="-1" dirty="0">
                <a:solidFill>
                  <a:srgbClr val="FFFFFF"/>
                </a:solidFill>
                <a:ea typeface="Arial"/>
              </a:rPr>
              <a:t>Data Exploration</a:t>
            </a:r>
            <a:endParaRPr lang="en-IN" sz="2000" spc="-1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05200" y="2521378"/>
            <a:ext cx="2423823" cy="1551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RFM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analysis is used to determine which customers a business should target to increase its revenue and value. 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03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15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.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41" y="887298"/>
            <a:ext cx="304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Total price list by 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615" y="1013400"/>
            <a:ext cx="494416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n-US" sz="2000" b="1" spc="-1" dirty="0">
                <a:solidFill>
                  <a:srgbClr val="FFFFFF"/>
                </a:solidFill>
                <a:ea typeface="Arial"/>
              </a:rPr>
              <a:t>Data Exploration</a:t>
            </a:r>
            <a:endParaRPr lang="en-IN" sz="2000" spc="-1" dirty="0"/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5200" y="1083240"/>
            <a:ext cx="85651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05200" y="2521378"/>
            <a:ext cx="2423823" cy="15517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RFM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analysis is used to determine which customers a business should target to increase its revenue and value. 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030" indent="-285750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>
              <a:lnSpc>
                <a:spcPct val="115000"/>
              </a:lnSpc>
              <a:buClr>
                <a:srgbClr val="000000"/>
              </a:buClr>
              <a:tabLst>
                <a:tab pos="0" algn="l"/>
              </a:tabLst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.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41" y="887298"/>
            <a:ext cx="3424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Total customer &amp; transaction </a:t>
            </a:r>
          </a:p>
          <a:p>
            <a:r>
              <a:rPr lang="en-IN" b="1" dirty="0" smtClean="0"/>
              <a:t>By wealth segment: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58" y="1013400"/>
            <a:ext cx="515374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7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 rot="10800000" flipH="1">
            <a:off x="0" y="360"/>
            <a:ext cx="9162720" cy="51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9594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2"/>
          <p:cNvSpPr/>
          <p:nvPr/>
        </p:nvSpPr>
        <p:spPr>
          <a:xfrm>
            <a:off x="537840" y="1895040"/>
            <a:ext cx="3952800" cy="72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3500" b="0" strike="noStrike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70" y="586130"/>
            <a:ext cx="5297310" cy="3976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7408" y="3030876"/>
            <a:ext cx="13664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800" dirty="0" smtClean="0">
                <a:latin typeface="Brush Script MT" panose="03060802040406070304" pitchFamily="66" charset="0"/>
                <a:cs typeface="Times New Roman" panose="02020603050405020304" pitchFamily="18" charset="0"/>
              </a:rPr>
              <a:t>yamuna</a:t>
            </a:r>
            <a:endParaRPr lang="en-US" sz="2800" dirty="0"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491099" y="1776118"/>
            <a:ext cx="5459040" cy="170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Introduction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Data Exploration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Model Development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Interpretation</a:t>
            </a:r>
            <a:endParaRPr lang="en-IN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05200" y="1037237"/>
            <a:ext cx="8565120" cy="91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FFFF00"/>
                </a:solidFill>
              </a:rPr>
              <a:t>This is a project for the KPMG Data Analytics Virtual internship. Here is a little background of the </a:t>
            </a:r>
            <a:r>
              <a:rPr lang="en-US" sz="2000" b="1" dirty="0" smtClean="0">
                <a:solidFill>
                  <a:srgbClr val="FFFF00"/>
                </a:solidFill>
              </a:rPr>
              <a:t>task:</a:t>
            </a:r>
            <a:endParaRPr lang="en-IN" sz="2000" b="1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05200" y="2003400"/>
            <a:ext cx="4134240" cy="21999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5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Outline of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Open Sans"/>
                <a:ea typeface="Open Sans"/>
              </a:rPr>
              <a:t>Problem</a:t>
            </a:r>
          </a:p>
          <a:p>
            <a:r>
              <a:rPr lang="en-US" sz="1100" b="1" dirty="0" smtClean="0">
                <a:solidFill>
                  <a:srgbClr val="FFFF00"/>
                </a:solidFill>
              </a:rPr>
              <a:t>Customer </a:t>
            </a:r>
            <a:r>
              <a:rPr lang="en-US" sz="1100" b="1" dirty="0">
                <a:solidFill>
                  <a:srgbClr val="FFFF00"/>
                </a:solidFill>
              </a:rPr>
              <a:t>Demographic</a:t>
            </a:r>
            <a:r>
              <a:rPr lang="en-US" sz="1100" dirty="0"/>
              <a:t>: this includes names, date of birth, gender, job title, job industry category and wealth segment of the customers</a:t>
            </a:r>
            <a:r>
              <a:rPr lang="en-US" sz="1100" dirty="0" smtClean="0"/>
              <a:t>.</a:t>
            </a:r>
          </a:p>
          <a:p>
            <a:r>
              <a:rPr lang="en-US" sz="1100" b="1" dirty="0" smtClean="0">
                <a:solidFill>
                  <a:srgbClr val="FFFF00"/>
                </a:solidFill>
              </a:rPr>
              <a:t>Customer </a:t>
            </a:r>
            <a:r>
              <a:rPr lang="en-US" sz="1100" b="1" dirty="0">
                <a:solidFill>
                  <a:srgbClr val="FFFF00"/>
                </a:solidFill>
              </a:rPr>
              <a:t>Addresses</a:t>
            </a:r>
            <a:r>
              <a:rPr lang="en-US" sz="1100" b="1" dirty="0"/>
              <a:t>: </a:t>
            </a:r>
            <a:r>
              <a:rPr lang="en-US" sz="1100" dirty="0"/>
              <a:t>this gives the postcode, street and state for each customer</a:t>
            </a:r>
            <a:r>
              <a:rPr lang="en-US" sz="1100" dirty="0" smtClean="0"/>
              <a:t>.</a:t>
            </a:r>
          </a:p>
          <a:p>
            <a:r>
              <a:rPr lang="en-US" sz="1100" b="1" dirty="0" smtClean="0">
                <a:solidFill>
                  <a:srgbClr val="FFFF00"/>
                </a:solidFill>
              </a:rPr>
              <a:t>Transactions </a:t>
            </a:r>
            <a:r>
              <a:rPr lang="en-US" sz="1100" b="1" dirty="0">
                <a:solidFill>
                  <a:srgbClr val="FFFF00"/>
                </a:solidFill>
              </a:rPr>
              <a:t>data</a:t>
            </a:r>
            <a:r>
              <a:rPr lang="en-US" sz="1100" dirty="0"/>
              <a:t>: consists of the product id, transaction id, brands, product size, standard cost and list price.</a:t>
            </a:r>
          </a:p>
          <a:p>
            <a:r>
              <a:rPr lang="en-US" sz="1100" b="1" dirty="0">
                <a:solidFill>
                  <a:srgbClr val="FFFF00"/>
                </a:solidFill>
              </a:rPr>
              <a:t>New customer list</a:t>
            </a:r>
            <a:r>
              <a:rPr lang="en-US" sz="1100" dirty="0"/>
              <a:t>: this is for new customers who have not done any transaction with the company.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IN" sz="1100" b="0" strike="noStrike" spc="-1" dirty="0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259560" y="4249723"/>
            <a:ext cx="4025520" cy="7694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  <a:ea typeface="Arial"/>
              </a:rPr>
              <a:t>This will be done with the three phases of</a:t>
            </a:r>
            <a:r>
              <a:rPr lang="en-US" sz="1100" b="0" strike="noStrike" spc="-1" dirty="0" smtClean="0">
                <a:solidFill>
                  <a:srgbClr val="000000"/>
                </a:solidFill>
                <a:latin typeface="Bahnschrift SemiLight" panose="020B0502040204020203" pitchFamily="34" charset="0"/>
                <a:ea typeface="Arial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 smtClean="0">
                <a:solidFill>
                  <a:srgbClr val="000000"/>
                </a:solidFill>
                <a:latin typeface="Bahnschrift SemiLight" panose="020B0502040204020203" pitchFamily="34" charset="0"/>
                <a:ea typeface="Arial"/>
              </a:rPr>
              <a:t> </a:t>
            </a:r>
            <a:r>
              <a:rPr lang="en-US" sz="11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  <a:ea typeface="Arial"/>
              </a:rPr>
              <a:t>Data Exploration, </a:t>
            </a:r>
            <a:endParaRPr lang="en-US" sz="1100" b="0" strike="noStrike" spc="-1" dirty="0" smtClean="0">
              <a:solidFill>
                <a:srgbClr val="000000"/>
              </a:solidFill>
              <a:latin typeface="Bahnschrift SemiLight" panose="020B0502040204020203" pitchFamily="34" charset="0"/>
              <a:ea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 smtClean="0">
                <a:solidFill>
                  <a:srgbClr val="000000"/>
                </a:solidFill>
                <a:latin typeface="Bahnschrift SemiLight" panose="020B0502040204020203" pitchFamily="34" charset="0"/>
                <a:ea typeface="Arial"/>
              </a:rPr>
              <a:t> Model </a:t>
            </a:r>
            <a:r>
              <a:rPr lang="en-US" sz="11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  <a:ea typeface="Arial"/>
              </a:rPr>
              <a:t>Development, </a:t>
            </a:r>
            <a:r>
              <a:rPr lang="en-US" sz="1100" spc="-1" dirty="0" smtClean="0">
                <a:solidFill>
                  <a:srgbClr val="000000"/>
                </a:solidFill>
                <a:latin typeface="Bahnschrift SemiLight" panose="020B0502040204020203" pitchFamily="34" charset="0"/>
                <a:ea typeface="Arial"/>
              </a:rPr>
              <a:t>&amp;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 smtClean="0">
                <a:solidFill>
                  <a:srgbClr val="000000"/>
                </a:solidFill>
                <a:latin typeface="Bahnschrift SemiLight" panose="020B0502040204020203" pitchFamily="34" charset="0"/>
                <a:ea typeface="Arial"/>
              </a:rPr>
              <a:t> </a:t>
            </a:r>
            <a:r>
              <a:rPr lang="en-US" sz="11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  <a:ea typeface="Arial"/>
              </a:rPr>
              <a:t>Interpretation.</a:t>
            </a:r>
            <a:endParaRPr lang="en-IN" sz="1100" b="0" strike="noStrike" spc="-1" dirty="0">
              <a:latin typeface="Bahnschrift SemiLight" panose="020B0502040204020203" pitchFamily="34" charset="0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4613097" y="2102760"/>
            <a:ext cx="4530543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Contents of Data </a:t>
            </a:r>
            <a:r>
              <a:rPr lang="en-US" sz="1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Analysis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1" strike="noStrike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dirty="0" smtClean="0"/>
              <a:t>Total profits by </a:t>
            </a:r>
            <a:r>
              <a:rPr lang="en-US" sz="1400" b="1" dirty="0" smtClean="0"/>
              <a:t>gender</a:t>
            </a:r>
            <a:endParaRPr lang="en-US" sz="1400" b="1" spc="-1" dirty="0">
              <a:solidFill>
                <a:srgbClr val="000000"/>
              </a:solidFill>
              <a:latin typeface="Arial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dirty="0" smtClean="0"/>
              <a:t>Total </a:t>
            </a:r>
            <a:r>
              <a:rPr lang="en-US" sz="1400" b="1" dirty="0"/>
              <a:t>profits by wealth </a:t>
            </a:r>
            <a:r>
              <a:rPr lang="en-US" sz="1400" b="1" dirty="0" smtClean="0"/>
              <a:t>segment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dirty="0" smtClean="0"/>
              <a:t>Total </a:t>
            </a:r>
            <a:r>
              <a:rPr lang="en-US" sz="1400" b="1" dirty="0"/>
              <a:t>profit by job </a:t>
            </a:r>
            <a:r>
              <a:rPr lang="en-US" sz="1400" b="1" dirty="0" smtClean="0"/>
              <a:t>industry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dirty="0" smtClean="0"/>
              <a:t>Total </a:t>
            </a:r>
            <a:r>
              <a:rPr lang="en-US" sz="1400" b="1" dirty="0"/>
              <a:t>Profit by </a:t>
            </a:r>
            <a:r>
              <a:rPr lang="en-US" sz="1400" b="1" dirty="0" smtClean="0"/>
              <a:t>State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dirty="0"/>
              <a:t> </a:t>
            </a:r>
            <a:r>
              <a:rPr lang="en-US" sz="1400" b="1" dirty="0" smtClean="0"/>
              <a:t>Quantity </a:t>
            </a:r>
            <a:r>
              <a:rPr lang="en-US" sz="1400" b="1" dirty="0"/>
              <a:t>sold per </a:t>
            </a:r>
            <a:r>
              <a:rPr lang="en-US" sz="1400" b="1" dirty="0" smtClean="0"/>
              <a:t>brand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dirty="0" smtClean="0"/>
              <a:t>Revenue </a:t>
            </a:r>
            <a:r>
              <a:rPr lang="en-US" sz="1400" b="1" dirty="0"/>
              <a:t>trend by </a:t>
            </a:r>
            <a:r>
              <a:rPr lang="en-US" sz="1400" b="1" dirty="0" smtClean="0"/>
              <a:t>month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205200" y="1054315"/>
            <a:ext cx="8565120" cy="515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FF00"/>
                </a:solidFill>
                <a:latin typeface="Open Sans"/>
                <a:ea typeface="Open Sans"/>
              </a:rPr>
              <a:t>Data Quality Assessment and Clean up</a:t>
            </a:r>
            <a:endParaRPr lang="en-IN" sz="2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68560" y="2076480"/>
            <a:ext cx="3588840" cy="2767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Key Issues for Data Quality Assessment</a:t>
            </a:r>
            <a:endParaRPr lang="en-IN" sz="1400" b="0" strike="noStrike" spc="-1" dirty="0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Accuracy: Correct Values</a:t>
            </a:r>
            <a:endParaRPr lang="en-IN" sz="1200" b="0" strike="noStrike" spc="-1" dirty="0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Completeness: Data Fields with Values. </a:t>
            </a:r>
            <a:endParaRPr lang="en-IN" sz="1200" b="0" strike="noStrike" spc="-1" dirty="0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Consistency: Values Free from Contradiction</a:t>
            </a:r>
            <a:endParaRPr lang="en-IN" sz="1200" b="0" strike="noStrike" spc="-1" dirty="0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Currency: Values up to Date</a:t>
            </a:r>
            <a:endParaRPr lang="en-IN" sz="1200" b="0" strike="noStrike" spc="-1" dirty="0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Relevancy: Data items with Value Meta-data</a:t>
            </a:r>
            <a:endParaRPr lang="en-IN" sz="1200" b="0" strike="noStrike" spc="-1" dirty="0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Validity: Data Containing Allowable Values</a:t>
            </a:r>
            <a:endParaRPr lang="en-IN" sz="1200" b="0" strike="noStrike" spc="-1" dirty="0">
              <a:latin typeface="Arial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Uniqueness: Records that are Duplicated</a:t>
            </a:r>
            <a:endParaRPr lang="en-IN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An in-depth analysis has been sent via email.</a:t>
            </a:r>
            <a:endParaRPr lang="en-IN" sz="1200" b="0" strike="noStrike" spc="-1" dirty="0">
              <a:latin typeface="Arial"/>
            </a:endParaRPr>
          </a:p>
        </p:txBody>
      </p:sp>
      <p:pic>
        <p:nvPicPr>
          <p:cNvPr id="100" name="Google Shape;312;p17"/>
          <p:cNvPicPr/>
          <p:nvPr/>
        </p:nvPicPr>
        <p:blipFill>
          <a:blip r:embed="rId2"/>
          <a:stretch/>
        </p:blipFill>
        <p:spPr>
          <a:xfrm>
            <a:off x="3920760" y="2382840"/>
            <a:ext cx="5061600" cy="217152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1" name="CustomShape 6"/>
          <p:cNvSpPr/>
          <p:nvPr/>
        </p:nvSpPr>
        <p:spPr>
          <a:xfrm>
            <a:off x="4151520" y="2006280"/>
            <a:ext cx="351720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Summary Table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4931596" y="1807487"/>
            <a:ext cx="3201726" cy="2031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5720" rIns="4572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aged group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to 59 years)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(20 to 39 years) generated more profit to the company with almost equal number of male and female customers.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31" y="1155273"/>
            <a:ext cx="4848902" cy="4210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75" y="818013"/>
            <a:ext cx="4322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 profits by age group and gender</a:t>
            </a:r>
          </a:p>
          <a:p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205200" y="1013400"/>
            <a:ext cx="597816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dirty="0"/>
              <a:t>Total profits by wealth segment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62080" y="2542801"/>
            <a:ext cx="454212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6110" indent="-285750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mass customer wealth segments had the highest profit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total Transaction by wealth segment</a:t>
            </a:r>
            <a:endParaRPr lang="en-IN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87" y="1154160"/>
            <a:ext cx="4201111" cy="3639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205200" y="1081440"/>
            <a:ext cx="4599000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b="1" dirty="0"/>
              <a:t>Total profit by job industry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804200" y="1442160"/>
            <a:ext cx="407808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IN" sz="14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1" y="1464834"/>
            <a:ext cx="6087325" cy="4067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1941" y="3154167"/>
            <a:ext cx="2233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in the manufacturing and financial services job sector had the highest profit.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338302" y="1398923"/>
            <a:ext cx="4595040" cy="286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 all age categories the largest number of customers are classified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South Wales (NSW) had the highest profit of $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5.86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which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53.2%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total profit for the year.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030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110" indent="-2857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 next category is the High Net Worth' customers.</a:t>
            </a: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5030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endParaRPr lang="en-IN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61" y="1013400"/>
            <a:ext cx="3655853" cy="38873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240" y="977024"/>
            <a:ext cx="360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Profit by States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5480" y="-19440"/>
            <a:ext cx="9191160" cy="83952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205200" y="263880"/>
            <a:ext cx="8565120" cy="46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05200" y="2164680"/>
            <a:ext cx="413424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533974" y="2164680"/>
            <a:ext cx="2681838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Solex is the most sold popular and sold brand for the year followed by giant bicycles and WeareA2B.</a:t>
            </a:r>
            <a:endParaRPr lang="en-IN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200" y="935398"/>
            <a:ext cx="2787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Quantity sold per brand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10" y="1013400"/>
            <a:ext cx="4678910" cy="3918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435</Words>
  <Application>Microsoft Office PowerPoint</Application>
  <PresentationFormat>On-screen Show (16:9)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Bahnschrift SemiLight</vt:lpstr>
      <vt:lpstr>Brush Script MT</vt:lpstr>
      <vt:lpstr>Calibri</vt:lpstr>
      <vt:lpstr>DejaVu Sans</vt:lpstr>
      <vt:lpstr>Nunito</vt:lpstr>
      <vt:lpstr>Open Sans</vt:lpstr>
      <vt:lpstr>Open Sans ExtraBold</vt:lpstr>
      <vt:lpstr>Open Sans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ELCOT</dc:creator>
  <dc:description/>
  <cp:lastModifiedBy>ELCOT</cp:lastModifiedBy>
  <cp:revision>16</cp:revision>
  <dcterms:modified xsi:type="dcterms:W3CDTF">2023-07-06T03:53:09Z</dcterms:modified>
  <dc:language>en-IN</dc:language>
</cp:coreProperties>
</file>