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9" r:id="rId4"/>
    <p:sldId id="268" r:id="rId5"/>
    <p:sldId id="263" r:id="rId6"/>
    <p:sldId id="262" r:id="rId7"/>
    <p:sldId id="270"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7" autoAdjust="0"/>
    <p:restoredTop sz="94660"/>
  </p:normalViewPr>
  <p:slideViewPr>
    <p:cSldViewPr snapToGrid="0">
      <p:cViewPr varScale="1">
        <p:scale>
          <a:sx n="73" d="100"/>
          <a:sy n="73"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8/25/2023</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8/25/2023</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8/25/2023</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8/25/2023</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8/25/2023</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8/25/2023</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8/25/2023</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8/25/2023</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8/25/2023</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8/25/2023</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8/25/2023</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8/25/2023</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a:spLocks/>
          </p:cNvSpPr>
          <p:nvPr/>
        </p:nvSpPr>
        <p:spPr>
          <a:xfrm>
            <a:off x="0" y="432163"/>
            <a:ext cx="11707761" cy="6019800"/>
          </a:xfrm>
          <a:prstGeom prst="rect">
            <a:avLst/>
          </a:prstGeom>
          <a:noFill/>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700" b="1" dirty="0">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700" b="1" dirty="0">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700" b="1" dirty="0">
                <a:latin typeface="Bookman Old Style" panose="02050604050505020204" pitchFamily="18" charset="0"/>
                <a:cs typeface="Times New Roman" panose="02020603050405020304" pitchFamily="18" charset="0"/>
              </a:rPr>
              <a:t>Artificial Intelligence and Machine Learning</a:t>
            </a:r>
          </a:p>
          <a:p>
            <a:pPr algn="ctr">
              <a:buFont typeface="Arial" panose="020B0604020202020204" pitchFamily="34" charset="0"/>
              <a:buNone/>
            </a:pPr>
            <a:endParaRPr lang="en-US" sz="1700" b="1" dirty="0">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b="1" dirty="0">
                <a:latin typeface="Times New Roman" panose="02020603050405020304" pitchFamily="18" charset="0"/>
                <a:cs typeface="Times New Roman" panose="02020603050405020304" pitchFamily="18" charset="0"/>
              </a:rPr>
              <a:t>Analysis of the tonality of  texts based on machine learning methods</a:t>
            </a:r>
          </a:p>
          <a:p>
            <a:pPr algn="ctr">
              <a:buFont typeface="Arial" panose="020B0604020202020204" pitchFamily="34" charset="0"/>
              <a:buNone/>
            </a:pPr>
            <a:endParaRPr lang="en-US" sz="1600"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t>				</a:t>
            </a:r>
          </a:p>
          <a:p>
            <a:pPr algn="ctr">
              <a:buFont typeface="Arial" panose="020B0604020202020204" pitchFamily="34" charset="0"/>
              <a:buNone/>
            </a:pPr>
            <a:r>
              <a:rPr lang="en-US" sz="1600" b="1" dirty="0">
                <a:solidFill>
                  <a:srgbClr val="000000"/>
                </a:solidFill>
                <a:latin typeface="Bookman Old Style" panose="02050604050505020204" pitchFamily="18" charset="0"/>
                <a:cs typeface="Times New Roman" panose="02020603050405020304" pitchFamily="18" charset="0"/>
              </a:rPr>
              <a:t>                                                                                                                          </a:t>
            </a:r>
            <a:endParaRPr lang="en-US" sz="1900" b="1"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Y</a:t>
            </a:r>
            <a:r>
              <a:rPr lang="en-US" sz="1600" dirty="0" smtClean="0">
                <a:latin typeface="Times New Roman" panose="02020603050405020304" pitchFamily="18" charset="0"/>
                <a:cs typeface="Times New Roman" panose="02020603050405020304" pitchFamily="18" charset="0"/>
              </a:rPr>
              <a:t>anamadala</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Chandra Shekar     :   </a:t>
            </a:r>
            <a:r>
              <a:rPr lang="en-US" sz="1600" dirty="0" smtClean="0">
                <a:latin typeface="Times New Roman" panose="02020603050405020304" pitchFamily="18" charset="0"/>
                <a:cs typeface="Times New Roman" panose="02020603050405020304" pitchFamily="18" charset="0"/>
              </a:rPr>
              <a:t>2011CS020435</a:t>
            </a:r>
          </a:p>
          <a:p>
            <a:pPr algn="just">
              <a:buNone/>
            </a:pPr>
            <a:r>
              <a:rPr lang="en-US" sz="1400" dirty="0">
                <a:solidFill>
                  <a:srgbClr val="7030A0"/>
                </a:solidFill>
                <a:latin typeface="Times New Roman" panose="02020603050405020304" pitchFamily="18" charset="0"/>
                <a:cs typeface="Times New Roman" panose="02020603050405020304" pitchFamily="18" charset="0"/>
              </a:rPr>
              <a:t> </a:t>
            </a:r>
            <a:r>
              <a:rPr lang="en-US" sz="1400" dirty="0" smtClean="0">
                <a:solidFill>
                  <a:srgbClr val="7030A0"/>
                </a:solidFill>
                <a:latin typeface="Times New Roman" panose="02020603050405020304" pitchFamily="18" charset="0"/>
                <a:cs typeface="Times New Roman" panose="02020603050405020304" pitchFamily="18" charset="0"/>
              </a:rPr>
              <a:t>                 </a:t>
            </a:r>
          </a:p>
          <a:p>
            <a:pPr algn="just">
              <a:buNone/>
            </a:pPr>
            <a:r>
              <a:rPr lang="en-US" sz="1400" b="1" dirty="0">
                <a:solidFill>
                  <a:srgbClr val="7030A0"/>
                </a:solidFill>
                <a:latin typeface="Times New Roman" panose="02020603050405020304" pitchFamily="18" charset="0"/>
                <a:cs typeface="Times New Roman" panose="02020603050405020304" pitchFamily="18" charset="0"/>
              </a:rPr>
              <a:t> </a:t>
            </a:r>
            <a:r>
              <a:rPr lang="en-US" sz="1400" b="1" dirty="0" smtClean="0">
                <a:solidFill>
                  <a:srgbClr val="7030A0"/>
                </a:solidFill>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Project </a:t>
            </a:r>
            <a:r>
              <a:rPr lang="en-US" sz="1600" b="1" dirty="0">
                <a:latin typeface="Times New Roman" panose="02020603050405020304" pitchFamily="18" charset="0"/>
                <a:cs typeface="Times New Roman" panose="02020603050405020304" pitchFamily="18" charset="0"/>
              </a:rPr>
              <a:t>Guide</a:t>
            </a:r>
            <a:r>
              <a:rPr lang="en-US" sz="1600" dirty="0">
                <a:latin typeface="Bookman Old Style" panose="020506040505050202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pPr algn="just">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Dr. P. </a:t>
            </a:r>
            <a:r>
              <a:rPr lang="en-US" sz="1800" dirty="0" err="1">
                <a:latin typeface="Times New Roman" panose="02020603050405020304" pitchFamily="18" charset="0"/>
                <a:cs typeface="Times New Roman" panose="02020603050405020304" pitchFamily="18" charset="0"/>
              </a:rPr>
              <a:t>Venkateshwara</a:t>
            </a:r>
            <a:r>
              <a:rPr lang="en-US" sz="18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Rao </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p>
          <a:p>
            <a:pPr algn="just">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                                                                                                                                                                                        </a:t>
            </a:r>
          </a:p>
          <a:p>
            <a:pPr algn="ctr">
              <a:buFont typeface="Arial" panose="020B0604020202020204" pitchFamily="34" charset="0"/>
              <a:buNone/>
            </a:pPr>
            <a:endParaRPr lang="en-US" sz="2200" b="1"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700" b="1" dirty="0" err="1">
                <a:latin typeface="Bookman Old Style" panose="02050604050505020204" pitchFamily="18" charset="0"/>
                <a:cs typeface="Times New Roman" panose="02020603050405020304" pitchFamily="18" charset="0"/>
              </a:rPr>
              <a:t>Malla</a:t>
            </a:r>
            <a:r>
              <a:rPr lang="en-US" sz="1700" b="1" dirty="0">
                <a:latin typeface="Bookman Old Style" panose="02050604050505020204" pitchFamily="18" charset="0"/>
                <a:cs typeface="Times New Roman" panose="02020603050405020304" pitchFamily="18" charset="0"/>
              </a:rPr>
              <a:t> Reddy University</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5211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457E-78A2-6B42-E633-B54374FCDD7C}"/>
              </a:ext>
            </a:extLst>
          </p:cNvPr>
          <p:cNvSpPr>
            <a:spLocks noGrp="1"/>
          </p:cNvSpPr>
          <p:nvPr>
            <p:ph type="title"/>
          </p:nvPr>
        </p:nvSpPr>
        <p:spPr>
          <a:xfrm>
            <a:off x="944078" y="827138"/>
            <a:ext cx="10515600" cy="1325563"/>
          </a:xfrm>
        </p:spPr>
        <p:txBody>
          <a:bodyPr/>
          <a:lstStyle/>
          <a:p>
            <a:r>
              <a:rPr lang="en-US"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B4E89CD-22D3-D6D7-EEF3-A2D79552B655}"/>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Sentiment analysis is a natural language processing technique that aims to identify and extract the emotional content and opinions expressed in text data. It involves analyzing the text for polarity, i.e., whether the sentiment expressed is positive, negative, or neutral.</a:t>
            </a:r>
          </a:p>
          <a:p>
            <a:pPr algn="just"/>
            <a:r>
              <a:rPr lang="en-US" dirty="0">
                <a:latin typeface="Times New Roman" panose="02020603050405020304" pitchFamily="18" charset="0"/>
                <a:cs typeface="Times New Roman" panose="02020603050405020304" pitchFamily="18" charset="0"/>
              </a:rPr>
              <a:t> Sentiment analysis has numerous applications in various domains, including marketing, customer service, politics, and healthcare. It is accomplished using various techniques, such as lexicon-based analysis, machine learning, and deep learning.</a:t>
            </a:r>
          </a:p>
          <a:p>
            <a:pPr algn="just"/>
            <a:r>
              <a:rPr lang="en-US" dirty="0">
                <a:latin typeface="Times New Roman" panose="02020603050405020304" pitchFamily="18" charset="0"/>
                <a:cs typeface="Times New Roman" panose="02020603050405020304" pitchFamily="18" charset="0"/>
              </a:rPr>
              <a:t> The accuracy of sentiment analysis depends on factors such as the quality of the data, the type of sentiment being analyzed, and the choice of the appropriate algorithms and models. Overall, sentiment analysis has proven to be a valuable tool in extracting insights from unstructured text data and improving decision-making in a wide range of applications</a:t>
            </a:r>
            <a:r>
              <a:rPr lang="en-US" dirty="0"/>
              <a:t>.</a:t>
            </a:r>
          </a:p>
        </p:txBody>
      </p:sp>
    </p:spTree>
    <p:extLst>
      <p:ext uri="{BB962C8B-B14F-4D97-AF65-F5344CB8AC3E}">
        <p14:creationId xmlns:p14="http://schemas.microsoft.com/office/powerpoint/2010/main" val="2239311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8D60-3AB4-2656-AC8B-8703CCAA7A0A}"/>
              </a:ext>
            </a:extLst>
          </p:cNvPr>
          <p:cNvSpPr>
            <a:spLocks noGrp="1"/>
          </p:cNvSpPr>
          <p:nvPr>
            <p:ph type="title"/>
          </p:nvPr>
        </p:nvSpPr>
        <p:spPr>
          <a:xfrm>
            <a:off x="838200" y="1097280"/>
            <a:ext cx="10515600" cy="593408"/>
          </a:xfrm>
        </p:spPr>
        <p:txBody>
          <a:bodyPr>
            <a:normAutofit/>
          </a:bodyPr>
          <a:lstStyle/>
          <a:p>
            <a:r>
              <a:rPr lang="en-US" sz="3500" u="sng" dirty="0">
                <a:latin typeface="Times New Roman" panose="02020603050405020304" pitchFamily="18" charset="0"/>
                <a:cs typeface="Times New Roman" panose="02020603050405020304" pitchFamily="18" charset="0"/>
              </a:rPr>
              <a:t>Introduction</a:t>
            </a:r>
            <a:endParaRPr lang="en-IN" sz="35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88BF2A-F1D9-9BCA-6DEE-F791E7C6DFB3}"/>
              </a:ext>
            </a:extLst>
          </p:cNvPr>
          <p:cNvSpPr>
            <a:spLocks noGrp="1"/>
          </p:cNvSpPr>
          <p:nvPr>
            <p:ph idx="1"/>
          </p:nvPr>
        </p:nvSpPr>
        <p:spPr>
          <a:xfrm>
            <a:off x="838200" y="1825625"/>
            <a:ext cx="10076848" cy="4661802"/>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The ability to judge sentiment would be helpful when applied number of opinions found in growing number of news websites, tweets etc.</a:t>
            </a:r>
          </a:p>
          <a:p>
            <a:pPr algn="just">
              <a:lnSpc>
                <a:spcPct val="150000"/>
              </a:lnSpc>
            </a:pPr>
            <a:r>
              <a:rPr lang="en-US" sz="2400" dirty="0">
                <a:latin typeface="Times New Roman" panose="02020603050405020304" pitchFamily="18" charset="0"/>
                <a:cs typeface="Times New Roman" panose="02020603050405020304" pitchFamily="18" charset="0"/>
              </a:rPr>
              <a:t> It would allow for organization of information into groups and make it easier for user to find and react to similar or opposite opinions thus improving and simplifying the process of sharing and discussing opinions .</a:t>
            </a:r>
          </a:p>
          <a:p>
            <a:pPr algn="just">
              <a:lnSpc>
                <a:spcPct val="150000"/>
              </a:lnSpc>
            </a:pPr>
            <a:r>
              <a:rPr lang="en-US" sz="2400" dirty="0">
                <a:latin typeface="Times New Roman" panose="02020603050405020304" pitchFamily="18" charset="0"/>
                <a:cs typeface="Times New Roman" panose="02020603050405020304" pitchFamily="18" charset="0"/>
              </a:rPr>
              <a:t>Companies become much more efficient at communicating with their customers, by studying customer </a:t>
            </a:r>
            <a:r>
              <a:rPr lang="en-US" sz="2400" dirty="0" err="1">
                <a:latin typeface="Times New Roman" panose="02020603050405020304" pitchFamily="18" charset="0"/>
                <a:cs typeface="Times New Roman" panose="02020603050405020304" pitchFamily="18" charset="0"/>
              </a:rPr>
              <a:t>feedback,a</a:t>
            </a:r>
            <a:r>
              <a:rPr lang="en-US" sz="2400" dirty="0">
                <a:latin typeface="Times New Roman" panose="02020603050405020304" pitchFamily="18" charset="0"/>
                <a:cs typeface="Times New Roman" panose="02020603050405020304" pitchFamily="18" charset="0"/>
              </a:rPr>
              <a:t> company can discover public opinion about their products.</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38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7BED-D100-50AA-FBD9-DB0ED575C003}"/>
              </a:ext>
            </a:extLst>
          </p:cNvPr>
          <p:cNvSpPr>
            <a:spLocks noGrp="1"/>
          </p:cNvSpPr>
          <p:nvPr>
            <p:ph type="title"/>
          </p:nvPr>
        </p:nvSpPr>
        <p:spPr>
          <a:xfrm>
            <a:off x="1049215" y="584933"/>
            <a:ext cx="10515600" cy="1325563"/>
          </a:xfrm>
        </p:spPr>
        <p:txBody>
          <a:bodyPr>
            <a:normAutofit/>
          </a:bodyPr>
          <a:lstStyle/>
          <a:p>
            <a:r>
              <a:rPr lang="en-IN" sz="3500" dirty="0">
                <a:latin typeface="Times New Roman" panose="02020603050405020304" pitchFamily="18" charset="0"/>
                <a:cs typeface="Times New Roman" panose="02020603050405020304" pitchFamily="18" charset="0"/>
              </a:rPr>
              <a:t/>
            </a:r>
            <a:br>
              <a:rPr lang="en-IN" sz="3500" dirty="0">
                <a:latin typeface="Times New Roman" panose="02020603050405020304" pitchFamily="18" charset="0"/>
                <a:cs typeface="Times New Roman" panose="02020603050405020304" pitchFamily="18" charset="0"/>
              </a:rPr>
            </a:br>
            <a:r>
              <a:rPr lang="en-IN" sz="3500" u="sng"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D2466CD6-C945-CDE2-D90C-9110C3FBDED6}"/>
              </a:ext>
            </a:extLst>
          </p:cNvPr>
          <p:cNvSpPr>
            <a:spLocks noGrp="1"/>
          </p:cNvSpPr>
          <p:nvPr>
            <p:ph idx="1"/>
          </p:nvPr>
        </p:nvSpPr>
        <p:spPr/>
        <p:txBody>
          <a:bodyPr>
            <a:normAutofit/>
          </a:bodyPr>
          <a:lstStyle/>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Sentiment Analysis: A Comprehensive Survey" by Bing Liu (2012) - This paper provides a comprehensive overview of sentiment analysis, including its various subtasks, approaches, and applications. It also discusses the challenges and future directions of sentiment analysis research.</a:t>
            </a:r>
          </a:p>
          <a:p>
            <a:pPr marL="0" indent="0" algn="just">
              <a:buNone/>
            </a:pPr>
            <a:endParaRPr lang="en-US" sz="2400" b="0" i="0" dirty="0">
              <a:effectLst/>
              <a:latin typeface="Times New Roman" panose="02020603050405020304" pitchFamily="18" charset="0"/>
              <a:cs typeface="Times New Roman" panose="02020603050405020304" pitchFamily="18" charset="0"/>
            </a:endParaRPr>
          </a:p>
          <a:p>
            <a:pPr algn="just"/>
            <a:r>
              <a:rPr lang="en-US" sz="2400" i="0" dirty="0">
                <a:effectLst/>
                <a:latin typeface="Times New Roman" panose="02020603050405020304" pitchFamily="18" charset="0"/>
                <a:cs typeface="Times New Roman" panose="02020603050405020304" pitchFamily="18" charset="0"/>
              </a:rPr>
              <a:t>"A Survey of Sentiment Analysis Techniques" by </a:t>
            </a:r>
            <a:r>
              <a:rPr lang="en-US" sz="2400" i="0" dirty="0" err="1">
                <a:effectLst/>
                <a:latin typeface="Times New Roman" panose="02020603050405020304" pitchFamily="18" charset="0"/>
                <a:cs typeface="Times New Roman" panose="02020603050405020304" pitchFamily="18" charset="0"/>
              </a:rPr>
              <a:t>Xiaowen</a:t>
            </a:r>
            <a:r>
              <a:rPr lang="en-US" sz="2400" i="0" dirty="0">
                <a:effectLst/>
                <a:latin typeface="Times New Roman" panose="02020603050405020304" pitchFamily="18" charset="0"/>
                <a:cs typeface="Times New Roman" panose="02020603050405020304" pitchFamily="18" charset="0"/>
              </a:rPr>
              <a:t> Ding et al. (2018) - This paper reviews various techniques used in sentiment analysis, including lexicon-based, machine learning-based, and hybrid approaches. It also discusses the challenges and limitations of sentiment analysis and provides recommendations for future research.</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38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DCE4-573D-51CE-1117-C45CA30812A6}"/>
              </a:ext>
            </a:extLst>
          </p:cNvPr>
          <p:cNvSpPr>
            <a:spLocks noGrp="1"/>
          </p:cNvSpPr>
          <p:nvPr>
            <p:ph type="title"/>
          </p:nvPr>
        </p:nvSpPr>
        <p:spPr>
          <a:xfrm>
            <a:off x="521931" y="676657"/>
            <a:ext cx="10515600" cy="1325563"/>
          </a:xfrm>
        </p:spPr>
        <p:txBody>
          <a:bodyPr>
            <a:normAutofit/>
          </a:bodyPr>
          <a:lstStyle/>
          <a:p>
            <a:r>
              <a:rPr lang="en-US" sz="3200" b="1" u="sng" dirty="0">
                <a:latin typeface="Times New Roman" panose="02020603050405020304" pitchFamily="18" charset="0"/>
                <a:cs typeface="Times New Roman" panose="02020603050405020304" pitchFamily="18" charset="0"/>
              </a:rPr>
              <a:t>Proposed Methodology</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0BBE02-79C3-6E9F-4CBC-234BF9D73337}"/>
              </a:ext>
            </a:extLst>
          </p:cNvPr>
          <p:cNvSpPr>
            <a:spLocks noGrp="1"/>
          </p:cNvSpPr>
          <p:nvPr>
            <p:ph idx="1"/>
          </p:nvPr>
        </p:nvSpPr>
        <p:spPr>
          <a:xfrm>
            <a:off x="838200" y="1745393"/>
            <a:ext cx="10515600" cy="2782216"/>
          </a:xfrm>
        </p:spPr>
        <p:txBody>
          <a:bodyPr>
            <a:normAutofit/>
          </a:bodyPr>
          <a:lstStyle/>
          <a:p>
            <a:pPr algn="just"/>
            <a:r>
              <a:rPr lang="en-IN" sz="2200" dirty="0">
                <a:latin typeface="Times New Roman" panose="02020603050405020304" pitchFamily="18" charset="0"/>
                <a:cs typeface="Times New Roman" panose="02020603050405020304" pitchFamily="18" charset="0"/>
              </a:rPr>
              <a:t> Machine learning approaches use algorithms to train a model to classify the text into different sentiment or tonality categories. </a:t>
            </a:r>
          </a:p>
          <a:p>
            <a:pPr algn="just"/>
            <a:r>
              <a:rPr lang="en-IN" sz="2200" dirty="0">
                <a:latin typeface="Times New Roman" panose="02020603050405020304" pitchFamily="18" charset="0"/>
                <a:cs typeface="Times New Roman" panose="02020603050405020304" pitchFamily="18" charset="0"/>
              </a:rPr>
              <a:t>The model is typically trained on a </a:t>
            </a:r>
            <a:r>
              <a:rPr lang="en-IN" sz="2200" dirty="0" err="1">
                <a:latin typeface="Times New Roman" panose="02020603050405020304" pitchFamily="18" charset="0"/>
                <a:cs typeface="Times New Roman" panose="02020603050405020304" pitchFamily="18" charset="0"/>
              </a:rPr>
              <a:t>labeled</a:t>
            </a:r>
            <a:r>
              <a:rPr lang="en-IN" sz="2200" dirty="0">
                <a:latin typeface="Times New Roman" panose="02020603050405020304" pitchFamily="18" charset="0"/>
                <a:cs typeface="Times New Roman" panose="02020603050405020304" pitchFamily="18" charset="0"/>
              </a:rPr>
              <a:t> dataset of text examples and learns to identify patterns and features in the text that are associated with each sentiment or tonality category. </a:t>
            </a:r>
          </a:p>
          <a:p>
            <a:pPr algn="just"/>
            <a:r>
              <a:rPr lang="en-IN" sz="2200" dirty="0">
                <a:latin typeface="Times New Roman" panose="02020603050405020304" pitchFamily="18" charset="0"/>
                <a:cs typeface="Times New Roman" panose="02020603050405020304" pitchFamily="18" charset="0"/>
              </a:rPr>
              <a:t>Machine learning approaches can be highly accurate and adaptable, but may require significant amounts of training data and computational resources</a:t>
            </a:r>
          </a:p>
        </p:txBody>
      </p:sp>
      <p:pic>
        <p:nvPicPr>
          <p:cNvPr id="4" name="image4.jpeg">
            <a:extLst>
              <a:ext uri="{FF2B5EF4-FFF2-40B4-BE49-F238E27FC236}">
                <a16:creationId xmlns:a16="http://schemas.microsoft.com/office/drawing/2014/main" id="{59616C42-B829-3EE2-E162-6929FECEA848}"/>
              </a:ext>
            </a:extLst>
          </p:cNvPr>
          <p:cNvPicPr>
            <a:picLocks noChangeAspect="1"/>
          </p:cNvPicPr>
          <p:nvPr/>
        </p:nvPicPr>
        <p:blipFill>
          <a:blip r:embed="rId2" cstate="print"/>
          <a:stretch>
            <a:fillRect/>
          </a:stretch>
        </p:blipFill>
        <p:spPr>
          <a:xfrm>
            <a:off x="4076700" y="4318059"/>
            <a:ext cx="5295900" cy="2354968"/>
          </a:xfrm>
          <a:prstGeom prst="rect">
            <a:avLst/>
          </a:prstGeom>
        </p:spPr>
      </p:pic>
    </p:spTree>
    <p:extLst>
      <p:ext uri="{BB962C8B-B14F-4D97-AF65-F5344CB8AC3E}">
        <p14:creationId xmlns:p14="http://schemas.microsoft.com/office/powerpoint/2010/main" val="319941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DE17-37D0-FC17-3B92-60C3E2DE89F0}"/>
              </a:ext>
            </a:extLst>
          </p:cNvPr>
          <p:cNvSpPr>
            <a:spLocks noGrp="1"/>
          </p:cNvSpPr>
          <p:nvPr>
            <p:ph type="title"/>
          </p:nvPr>
        </p:nvSpPr>
        <p:spPr>
          <a:xfrm>
            <a:off x="838200" y="888414"/>
            <a:ext cx="10515600" cy="1381760"/>
          </a:xfrm>
        </p:spPr>
        <p:txBody>
          <a:bodyPr>
            <a:normAutofit/>
          </a:bodyPr>
          <a:lstStyle/>
          <a:p>
            <a:r>
              <a:rPr lang="en-IN" sz="3100" b="1" u="sng" dirty="0">
                <a:latin typeface="Times New Roman" panose="02020603050405020304" pitchFamily="18" charset="0"/>
                <a:cs typeface="Times New Roman" panose="02020603050405020304" pitchFamily="18" charset="0"/>
              </a:rPr>
              <a:t>Results and Discussions</a:t>
            </a:r>
          </a:p>
        </p:txBody>
      </p:sp>
      <p:pic>
        <p:nvPicPr>
          <p:cNvPr id="3" name="Content Placeholder 2">
            <a:extLst>
              <a:ext uri="{FF2B5EF4-FFF2-40B4-BE49-F238E27FC236}">
                <a16:creationId xmlns:a16="http://schemas.microsoft.com/office/drawing/2014/main" id="{69835472-FE20-7286-2B9F-E310C94A1C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160" y="2514149"/>
            <a:ext cx="3023221" cy="3146425"/>
          </a:xfrm>
          <a:prstGeom prst="rect">
            <a:avLst/>
          </a:prstGeom>
        </p:spPr>
      </p:pic>
      <p:pic>
        <p:nvPicPr>
          <p:cNvPr id="5" name="Picture 4">
            <a:extLst>
              <a:ext uri="{FF2B5EF4-FFF2-40B4-BE49-F238E27FC236}">
                <a16:creationId xmlns:a16="http://schemas.microsoft.com/office/drawing/2014/main" id="{5B5EB792-82FF-DF7C-2AF6-086A1C7E0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224" y="2270174"/>
            <a:ext cx="6878616" cy="4457493"/>
          </a:xfrm>
          <a:prstGeom prst="rect">
            <a:avLst/>
          </a:prstGeom>
        </p:spPr>
      </p:pic>
    </p:spTree>
    <p:extLst>
      <p:ext uri="{BB962C8B-B14F-4D97-AF65-F5344CB8AC3E}">
        <p14:creationId xmlns:p14="http://schemas.microsoft.com/office/powerpoint/2010/main" val="143516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14C2-A1A5-689A-0347-1B6B21543DF2}"/>
              </a:ext>
            </a:extLst>
          </p:cNvPr>
          <p:cNvSpPr>
            <a:spLocks noGrp="1"/>
          </p:cNvSpPr>
          <p:nvPr>
            <p:ph type="title"/>
          </p:nvPr>
        </p:nvSpPr>
        <p:spPr>
          <a:xfrm>
            <a:off x="1319463" y="875264"/>
            <a:ext cx="10515600" cy="1325563"/>
          </a:xfrm>
        </p:spPr>
        <p:txBody>
          <a:bodyPr>
            <a:normAutofit/>
          </a:bodyPr>
          <a:lstStyle/>
          <a:p>
            <a:r>
              <a:rPr lang="en-US" sz="2500" b="1" u="sng" dirty="0">
                <a:effectLst/>
                <a:latin typeface="Times New Roman" panose="02020603050405020304" pitchFamily="18" charset="0"/>
                <a:ea typeface="Times New Roman" panose="02020603050405020304" pitchFamily="18" charset="0"/>
              </a:rPr>
              <a:t> Conclusion</a:t>
            </a:r>
            <a:endParaRPr lang="en-US" sz="2500" u="sng" dirty="0"/>
          </a:p>
        </p:txBody>
      </p:sp>
      <p:sp>
        <p:nvSpPr>
          <p:cNvPr id="3" name="Content Placeholder 2">
            <a:extLst>
              <a:ext uri="{FF2B5EF4-FFF2-40B4-BE49-F238E27FC236}">
                <a16:creationId xmlns:a16="http://schemas.microsoft.com/office/drawing/2014/main" id="{DFCB7B70-7442-EB52-60C1-8062B2528915}"/>
              </a:ext>
            </a:extLst>
          </p:cNvPr>
          <p:cNvSpPr>
            <a:spLocks noGrp="1"/>
          </p:cNvSpPr>
          <p:nvPr>
            <p:ph idx="1"/>
          </p:nvPr>
        </p:nvSpPr>
        <p:spPr/>
        <p:txBody>
          <a:bodyPr>
            <a:normAutofit fontScale="77500" lnSpcReduction="20000"/>
          </a:bodyPr>
          <a:lstStyle/>
          <a:p>
            <a:pPr marL="457200" marR="0" algn="just">
              <a:lnSpc>
                <a:spcPct val="150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In conclusion, sentiment analysis using machine learning is a powerful technique that can provide insights into people's opinions and emotions about various products, services, or topics. By using various algorithms and models, it is possible to classify text data into positive, negative, or neutral sentiments.</a:t>
            </a:r>
          </a:p>
          <a:p>
            <a:pPr marL="457200" marR="0" algn="just">
              <a:lnSpc>
                <a:spcPct val="150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 accuracy of sentiment analysis models can vary depending on the quality and quantity of the data used to train them. Therefore, it is essential to choose appropriate features and perform data preprocessing to achieve better results.</a:t>
            </a:r>
          </a:p>
          <a:p>
            <a:pPr marL="457200" marR="0" algn="just">
              <a:lnSpc>
                <a:spcPct val="150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Overall, sentiment analysis using machine learning has many potential applications in marketing, customer service, and social media analysis. As the amount of digital data continues to grow, sentiment analysis will become increasingly important for businesses to gain insights into their customers' opinions and improve their products and services accordingly.</a:t>
            </a:r>
          </a:p>
          <a:p>
            <a:endParaRPr lang="en-US" dirty="0"/>
          </a:p>
        </p:txBody>
      </p:sp>
    </p:spTree>
    <p:extLst>
      <p:ext uri="{BB962C8B-B14F-4D97-AF65-F5344CB8AC3E}">
        <p14:creationId xmlns:p14="http://schemas.microsoft.com/office/powerpoint/2010/main" val="106832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DE55-9DCC-30BE-2CA4-C524C7600695}"/>
              </a:ext>
            </a:extLst>
          </p:cNvPr>
          <p:cNvSpPr>
            <a:spLocks noGrp="1"/>
          </p:cNvSpPr>
          <p:nvPr>
            <p:ph type="ctrTitle"/>
          </p:nvPr>
        </p:nvSpPr>
        <p:spPr/>
        <p:txBody>
          <a:bodyPr>
            <a:normAutofit/>
          </a:bodyPr>
          <a:lstStyle/>
          <a:p>
            <a:r>
              <a:rPr lang="en-US" sz="8000" dirty="0">
                <a:latin typeface="Times New Roman" panose="02020603050405020304" pitchFamily="18" charset="0"/>
                <a:cs typeface="Times New Roman" panose="02020603050405020304" pitchFamily="18" charset="0"/>
              </a:rPr>
              <a:t>Thankyou</a:t>
            </a:r>
            <a:endParaRPr lang="en-IN" sz="80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9FD99253-5079-E123-24C5-95D590015489}"/>
              </a:ext>
            </a:extLst>
          </p:cNvPr>
          <p:cNvSpPr>
            <a:spLocks noGrp="1"/>
          </p:cNvSpPr>
          <p:nvPr>
            <p:ph type="subTitle" idx="1"/>
          </p:nvPr>
        </p:nvSpPr>
        <p:spPr/>
        <p:txBody>
          <a:bodyPr/>
          <a:lstStyle/>
          <a:p>
            <a:r>
              <a:rPr lang="en-IN" dirty="0"/>
              <a:t>    Batch-19</a:t>
            </a:r>
          </a:p>
        </p:txBody>
      </p:sp>
    </p:spTree>
    <p:extLst>
      <p:ext uri="{BB962C8B-B14F-4D97-AF65-F5344CB8AC3E}">
        <p14:creationId xmlns:p14="http://schemas.microsoft.com/office/powerpoint/2010/main" val="2031084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636</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Calibri Light</vt:lpstr>
      <vt:lpstr>Times New Roman</vt:lpstr>
      <vt:lpstr>Office Theme</vt:lpstr>
      <vt:lpstr>PowerPoint Presentation</vt:lpstr>
      <vt:lpstr>Abstract</vt:lpstr>
      <vt:lpstr>Introduction</vt:lpstr>
      <vt:lpstr> Literature Survey:</vt:lpstr>
      <vt:lpstr>Proposed Methodology</vt:lpstr>
      <vt:lpstr>Results and Discussions</vt:lpstr>
      <vt:lpstr> 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Chandu</cp:lastModifiedBy>
  <cp:revision>31</cp:revision>
  <dcterms:created xsi:type="dcterms:W3CDTF">2023-03-16T15:58:13Z</dcterms:created>
  <dcterms:modified xsi:type="dcterms:W3CDTF">2023-08-25T15:20:29Z</dcterms:modified>
</cp:coreProperties>
</file>