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sldIdLst>
    <p:sldId id="257" r:id="rId5"/>
    <p:sldId id="258" r:id="rId6"/>
    <p:sldId id="260" r:id="rId7"/>
    <p:sldId id="262" r:id="rId8"/>
    <p:sldId id="261" r:id="rId9"/>
    <p:sldId id="264" r:id="rId10"/>
    <p:sldId id="267"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4"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8/25/2023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smtClean="0"/>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xmlns=""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smtClean="0"/>
              <a:t>Click to edit Master title style</a:t>
            </a:r>
            <a:endParaRPr lang="en-US"/>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smtClean="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635356" y="246519"/>
            <a:ext cx="8794645" cy="5955955"/>
          </a:xfrm>
        </p:spPr>
        <p:txBody>
          <a:bodyPr/>
          <a:lstStyle/>
          <a:p>
            <a:pPr>
              <a:lnSpc>
                <a:spcPct val="110000"/>
              </a:lnSpc>
            </a:pPr>
            <a:r>
              <a:rPr lang="en-US" sz="2800" dirty="0"/>
              <a:t>Prediction and Detection of Cancer Disease Using Machine Learning</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903024" y="4164227"/>
            <a:ext cx="6864036" cy="2446020"/>
          </a:xfrm>
          <a:gradFill>
            <a:gsLst>
              <a:gs pos="8000">
                <a:schemeClr val="tx2"/>
              </a:gs>
              <a:gs pos="100000">
                <a:schemeClr val="accent2"/>
              </a:gs>
            </a:gsLst>
            <a:lin ang="14400000" scaled="0"/>
          </a:gradFill>
        </p:spPr>
        <p:txBody>
          <a:bodyPr>
            <a:normAutofit fontScale="85000" lnSpcReduction="10000"/>
          </a:bodyPr>
          <a:lstStyle/>
          <a:p>
            <a:endParaRPr lang="en-IN" dirty="0" smtClean="0"/>
          </a:p>
          <a:p>
            <a:r>
              <a:rPr lang="en-IN" dirty="0" smtClean="0"/>
              <a:t> </a:t>
            </a:r>
            <a:endParaRPr lang="en-IN" dirty="0" smtClean="0"/>
          </a:p>
          <a:p>
            <a:r>
              <a:rPr lang="en-IN" dirty="0" smtClean="0"/>
              <a:t>YANAMADALACHANDRA </a:t>
            </a:r>
            <a:r>
              <a:rPr lang="en-IN" dirty="0"/>
              <a:t>SHEKAR </a:t>
            </a:r>
            <a:r>
              <a:rPr lang="en-IN" dirty="0" smtClean="0"/>
              <a:t>     </a:t>
            </a:r>
            <a:r>
              <a:rPr lang="en-IN" dirty="0" smtClean="0"/>
              <a:t>2011CS020435 </a:t>
            </a:r>
          </a:p>
          <a:p>
            <a:endParaRPr lang="en-IN" dirty="0" smtClean="0"/>
          </a:p>
          <a:p>
            <a:endParaRPr lang="en-IN" dirty="0"/>
          </a:p>
          <a:p>
            <a:r>
              <a:rPr lang="en-IN" dirty="0" smtClean="0"/>
              <a:t> </a:t>
            </a:r>
            <a:r>
              <a:rPr lang="en-IN" dirty="0"/>
              <a:t>GUIDED BY: </a:t>
            </a:r>
            <a:r>
              <a:rPr lang="en-IN" dirty="0" smtClean="0"/>
              <a:t>    </a:t>
            </a:r>
            <a:r>
              <a:rPr lang="en-IN" dirty="0" err="1" smtClean="0"/>
              <a:t>Prof</a:t>
            </a:r>
            <a:r>
              <a:rPr lang="en-IN" dirty="0" err="1"/>
              <a:t>.</a:t>
            </a:r>
            <a:r>
              <a:rPr lang="en-IN" dirty="0"/>
              <a:t> RAJESHWARI </a:t>
            </a:r>
            <a:endParaRPr lang="en-US"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xmlns=""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tse2.mm.bing.net/th?id=OIP.qehk-SJbO37aexSCJOvxTwHaEK&amp;pid=Api&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4219" y="524536"/>
            <a:ext cx="1996782" cy="112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59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xmlns=""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724807" y="416794"/>
            <a:ext cx="6903253" cy="6441206"/>
          </a:xfrm>
          <a:gradFill>
            <a:gsLst>
              <a:gs pos="0">
                <a:schemeClr val="tx2"/>
              </a:gs>
              <a:gs pos="100000">
                <a:schemeClr val="accent2"/>
              </a:gs>
            </a:gsLst>
            <a:lin ang="14400000" scaled="0"/>
          </a:gradFill>
        </p:spPr>
        <p:txBody>
          <a:bodyPr>
            <a:normAutofit/>
          </a:bodyPr>
          <a:lstStyle/>
          <a:p>
            <a:r>
              <a:rPr lang="en-US" sz="1800" dirty="0" smtClean="0"/>
              <a:t>Machine learning </a:t>
            </a:r>
            <a:r>
              <a:rPr lang="en-US" sz="1800" dirty="0"/>
              <a:t>is used in almost all the medical fields by the diagnostics and doctors especially in predicting and detecting the risk of cancer. This growing trend of machine learning utilization in this approach enables the researchers to survey on the various types and approaches of machine learning . Machine learning is increasingly being employed in cancer detection and diagnosis. Cancer prediction will become quite easy in the future and we can predict it without the need of going to the hospitals. As we can see many technologies are being used and tested in the medical field. So, by this we can say that this will make us easier </a:t>
            </a:r>
            <a:r>
              <a:rPr lang="en-US" sz="1800" dirty="0" smtClean="0"/>
              <a:t>in </a:t>
            </a:r>
            <a:r>
              <a:rPr lang="en-US" sz="1800" dirty="0"/>
              <a:t>the future to detect cancer. </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256856" y="897923"/>
            <a:ext cx="4585966" cy="1008000"/>
          </a:xfrm>
        </p:spPr>
        <p:txBody>
          <a:bodyPr/>
          <a:lstStyle/>
          <a:p>
            <a:r>
              <a:rPr lang="en-IN" dirty="0"/>
              <a:t>ABSTRACT</a:t>
            </a:r>
            <a:endParaRPr lang="en-US" dirty="0"/>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338590" y="157919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568634" y="83515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xmlns=""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xmlns="" val="1"/>
              </a:ext>
            </a:extLst>
          </p:cNvPr>
          <p:cNvGrpSpPr>
            <a:grpSpLocks noChangeAspect="1"/>
          </p:cNvGrpSpPr>
          <p:nvPr/>
        </p:nvGrpSpPr>
        <p:grpSpPr>
          <a:xfrm>
            <a:off x="1259933" y="674345"/>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Picture 1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701" y="215131"/>
            <a:ext cx="5514535" cy="3020438"/>
          </a:xfrm>
          <a:prstGeom prst="rect">
            <a:avLst/>
          </a:prstGeom>
        </p:spPr>
      </p:pic>
      <p:sp>
        <p:nvSpPr>
          <p:cNvPr id="142" name="Rectangle 141"/>
          <p:cNvSpPr/>
          <p:nvPr/>
        </p:nvSpPr>
        <p:spPr>
          <a:xfrm>
            <a:off x="667265" y="469557"/>
            <a:ext cx="11281719" cy="5478423"/>
          </a:xfrm>
          <a:prstGeom prst="rect">
            <a:avLst/>
          </a:prstGeom>
        </p:spPr>
        <p:txBody>
          <a:bodyPr wrap="square">
            <a:spAutoFit/>
          </a:bodyPr>
          <a:lstStyle/>
          <a:p>
            <a:r>
              <a:rPr lang="en-US" sz="4000" dirty="0" smtClean="0"/>
              <a:t>                                                                           INTRODUCTION</a:t>
            </a:r>
          </a:p>
          <a:p>
            <a:endParaRPr lang="en-US" dirty="0"/>
          </a:p>
          <a:p>
            <a:endParaRPr lang="en-US" dirty="0" smtClean="0"/>
          </a:p>
          <a:p>
            <a:endParaRPr lang="en-US" dirty="0"/>
          </a:p>
          <a:p>
            <a:r>
              <a:rPr lang="en-US" dirty="0" smtClean="0"/>
              <a:t> </a:t>
            </a:r>
          </a:p>
          <a:p>
            <a:r>
              <a:rPr lang="en-US" b="1" dirty="0" smtClean="0"/>
              <a:t> </a:t>
            </a:r>
            <a:r>
              <a:rPr lang="en-US" b="1" dirty="0"/>
              <a:t>Problem Definition</a:t>
            </a:r>
            <a:r>
              <a:rPr lang="en-US" b="1" dirty="0" smtClean="0"/>
              <a:t>:</a:t>
            </a:r>
          </a:p>
          <a:p>
            <a:endParaRPr lang="en-US" dirty="0" smtClean="0"/>
          </a:p>
          <a:p>
            <a:r>
              <a:rPr lang="en-US" dirty="0" smtClean="0"/>
              <a:t> </a:t>
            </a:r>
            <a:r>
              <a:rPr lang="en-US" dirty="0"/>
              <a:t>Prediction and Detection of Cancer disease in Human beings Using Machine Learning</a:t>
            </a:r>
            <a:r>
              <a:rPr lang="en-US" dirty="0" smtClean="0"/>
              <a:t>.</a:t>
            </a:r>
          </a:p>
          <a:p>
            <a:endParaRPr lang="en-US" dirty="0" smtClean="0"/>
          </a:p>
          <a:p>
            <a:r>
              <a:rPr lang="en-US" b="1" dirty="0" smtClean="0"/>
              <a:t> </a:t>
            </a:r>
            <a:r>
              <a:rPr lang="en-US" b="1" dirty="0"/>
              <a:t>OBJECTIVE</a:t>
            </a:r>
            <a:r>
              <a:rPr lang="en-US" b="1" dirty="0" smtClean="0"/>
              <a:t>:</a:t>
            </a:r>
          </a:p>
          <a:p>
            <a:endParaRPr lang="en-US" dirty="0"/>
          </a:p>
          <a:p>
            <a:r>
              <a:rPr lang="en-US" dirty="0" smtClean="0"/>
              <a:t> </a:t>
            </a:r>
            <a:r>
              <a:rPr lang="en-US" dirty="0"/>
              <a:t>❖ Disease will be predicted using Naive Bayesian algorithm which works on probabilistic approach more specifically Multinomial NB since multiple symptoms are taken</a:t>
            </a:r>
            <a:r>
              <a:rPr lang="en-US" dirty="0" smtClean="0"/>
              <a:t>.</a:t>
            </a:r>
          </a:p>
          <a:p>
            <a:endParaRPr lang="en-US" dirty="0" smtClean="0"/>
          </a:p>
          <a:p>
            <a:r>
              <a:rPr lang="en-US" dirty="0" smtClean="0"/>
              <a:t> </a:t>
            </a:r>
            <a:r>
              <a:rPr lang="en-US" dirty="0"/>
              <a:t>❖ The goal is to classify whether the cancer is benign or malignant. To achieve this we have used machine learning classification methods to fit a function that can predict the discrete class of new input.</a:t>
            </a:r>
            <a:endParaRPr lang="en-IN" dirty="0"/>
          </a:p>
        </p:txBody>
      </p:sp>
    </p:spTree>
    <p:extLst>
      <p:ext uri="{BB962C8B-B14F-4D97-AF65-F5344CB8AC3E}">
        <p14:creationId xmlns:p14="http://schemas.microsoft.com/office/powerpoint/2010/main" val="3697691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087395" y="1334530"/>
            <a:ext cx="10392031" cy="4401205"/>
          </a:xfrm>
          <a:prstGeom prst="rect">
            <a:avLst/>
          </a:prstGeom>
        </p:spPr>
        <p:txBody>
          <a:bodyPr wrap="square">
            <a:spAutoFit/>
          </a:bodyPr>
          <a:lstStyle/>
          <a:p>
            <a:r>
              <a:rPr lang="en-IN" dirty="0" smtClean="0"/>
              <a:t>                                   </a:t>
            </a:r>
            <a:r>
              <a:rPr lang="en-IN" sz="2800" dirty="0" smtClean="0"/>
              <a:t> </a:t>
            </a:r>
            <a:r>
              <a:rPr lang="en-IN" sz="2800" dirty="0"/>
              <a:t>SOFTWARE </a:t>
            </a:r>
            <a:r>
              <a:rPr lang="en-IN" sz="2800" dirty="0" smtClean="0"/>
              <a:t>REQUIREMENTS</a:t>
            </a:r>
          </a:p>
          <a:p>
            <a:r>
              <a:rPr lang="en-IN" dirty="0" smtClean="0"/>
              <a:t> </a:t>
            </a:r>
          </a:p>
          <a:p>
            <a:r>
              <a:rPr lang="en-IN" dirty="0" smtClean="0"/>
              <a:t>• SOFTWARE REQUIREMENTS</a:t>
            </a:r>
          </a:p>
          <a:p>
            <a:endParaRPr lang="en-IN" dirty="0" smtClean="0"/>
          </a:p>
          <a:p>
            <a:r>
              <a:rPr lang="en-IN" dirty="0" smtClean="0"/>
              <a:t> </a:t>
            </a:r>
            <a:r>
              <a:rPr lang="en-IN" dirty="0"/>
              <a:t>➢</a:t>
            </a:r>
            <a:r>
              <a:rPr lang="en-IN" dirty="0" err="1"/>
              <a:t>Jupyter</a:t>
            </a:r>
            <a:r>
              <a:rPr lang="en-IN" dirty="0"/>
              <a:t> Notebook </a:t>
            </a:r>
            <a:endParaRPr lang="en-IN" dirty="0" smtClean="0"/>
          </a:p>
          <a:p>
            <a:r>
              <a:rPr lang="en-IN" dirty="0" smtClean="0"/>
              <a:t>➢</a:t>
            </a:r>
            <a:r>
              <a:rPr lang="en-IN" dirty="0"/>
              <a:t>Google </a:t>
            </a:r>
            <a:r>
              <a:rPr lang="en-IN" dirty="0" err="1"/>
              <a:t>Colaboratory</a:t>
            </a:r>
            <a:r>
              <a:rPr lang="en-IN" dirty="0"/>
              <a:t> </a:t>
            </a:r>
            <a:endParaRPr lang="en-IN" dirty="0" smtClean="0"/>
          </a:p>
          <a:p>
            <a:r>
              <a:rPr lang="en-IN" dirty="0" smtClean="0"/>
              <a:t>➢ </a:t>
            </a:r>
            <a:r>
              <a:rPr lang="en-IN" dirty="0" err="1"/>
              <a:t>Pycharm</a:t>
            </a:r>
            <a:r>
              <a:rPr lang="en-IN" dirty="0"/>
              <a:t> </a:t>
            </a:r>
            <a:endParaRPr lang="en-IN" dirty="0" smtClean="0"/>
          </a:p>
          <a:p>
            <a:pPr marL="285750" indent="-285750">
              <a:buFont typeface="Wingdings" panose="05000000000000000000" pitchFamily="2" charset="2"/>
              <a:buChar char="Ø"/>
            </a:pPr>
            <a:r>
              <a:rPr lang="en-US" dirty="0" smtClean="0"/>
              <a:t>VS Code</a:t>
            </a:r>
            <a:endParaRPr lang="en-IN" dirty="0" smtClean="0"/>
          </a:p>
          <a:p>
            <a:endParaRPr lang="en-US" dirty="0"/>
          </a:p>
          <a:p>
            <a:endParaRPr lang="en-US" dirty="0" smtClean="0"/>
          </a:p>
          <a:p>
            <a:pPr marL="285750" indent="-285750">
              <a:buFont typeface="Arial" panose="020B0604020202020204" pitchFamily="34" charset="0"/>
              <a:buChar char="•"/>
            </a:pPr>
            <a:r>
              <a:rPr lang="en-IN" dirty="0" smtClean="0"/>
              <a:t>HARDWARE </a:t>
            </a:r>
            <a:r>
              <a:rPr lang="en-IN" dirty="0"/>
              <a:t>REQUIREMENTS</a:t>
            </a:r>
            <a:endParaRPr lang="en-US" dirty="0"/>
          </a:p>
          <a:p>
            <a:endParaRPr lang="en-IN" dirty="0" smtClean="0"/>
          </a:p>
          <a:p>
            <a:r>
              <a:rPr lang="en-IN" dirty="0" smtClean="0"/>
              <a:t>➢</a:t>
            </a:r>
            <a:r>
              <a:rPr lang="en-IN" dirty="0"/>
              <a:t>8 GB RAM </a:t>
            </a:r>
            <a:endParaRPr lang="en-IN" dirty="0" smtClean="0"/>
          </a:p>
          <a:p>
            <a:r>
              <a:rPr lang="en-IN" dirty="0" smtClean="0"/>
              <a:t>➢</a:t>
            </a:r>
            <a:r>
              <a:rPr lang="en-IN" dirty="0"/>
              <a:t>128 GB ROM </a:t>
            </a:r>
            <a:endParaRPr lang="en-IN" dirty="0" smtClean="0"/>
          </a:p>
          <a:p>
            <a:r>
              <a:rPr lang="en-IN" dirty="0" smtClean="0"/>
              <a:t>➢ </a:t>
            </a:r>
            <a:r>
              <a:rPr lang="en-IN" dirty="0"/>
              <a:t>PROCESSOR ABOVE 1.4 GHz </a:t>
            </a: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278" y="1931597"/>
            <a:ext cx="5072184" cy="3804138"/>
          </a:xfrm>
          <a:prstGeom prst="rect">
            <a:avLst/>
          </a:prstGeom>
        </p:spPr>
      </p:pic>
    </p:spTree>
    <p:extLst>
      <p:ext uri="{BB962C8B-B14F-4D97-AF65-F5344CB8AC3E}">
        <p14:creationId xmlns:p14="http://schemas.microsoft.com/office/powerpoint/2010/main" val="1755836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888" y="808186"/>
            <a:ext cx="7560000" cy="370166"/>
          </a:xfrm>
        </p:spPr>
        <p:txBody>
          <a:bodyPr>
            <a:normAutofit fontScale="90000"/>
          </a:bodyPr>
          <a:lstStyle/>
          <a:p>
            <a:r>
              <a:rPr lang="en-IN" dirty="0" smtClean="0">
                <a:solidFill>
                  <a:schemeClr val="tx2">
                    <a:lumMod val="25000"/>
                    <a:lumOff val="75000"/>
                  </a:schemeClr>
                </a:solidFill>
              </a:rPr>
              <a:t>EXISTING </a:t>
            </a:r>
            <a:r>
              <a:rPr lang="en-IN" dirty="0">
                <a:solidFill>
                  <a:schemeClr val="tx2">
                    <a:lumMod val="25000"/>
                    <a:lumOff val="75000"/>
                  </a:schemeClr>
                </a:solidFill>
              </a:rPr>
              <a:t>SYSTEM</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755" y="2542406"/>
            <a:ext cx="4290646" cy="2409497"/>
          </a:xfrm>
          <a:prstGeom prst="rect">
            <a:avLst/>
          </a:prstGeom>
        </p:spPr>
      </p:pic>
      <p:sp>
        <p:nvSpPr>
          <p:cNvPr id="7" name="Rectangle 6"/>
          <p:cNvSpPr/>
          <p:nvPr/>
        </p:nvSpPr>
        <p:spPr>
          <a:xfrm>
            <a:off x="382108" y="1547482"/>
            <a:ext cx="11232293" cy="4832092"/>
          </a:xfrm>
          <a:prstGeom prst="rect">
            <a:avLst/>
          </a:prstGeom>
        </p:spPr>
        <p:txBody>
          <a:bodyPr wrap="square">
            <a:spAutoFit/>
          </a:bodyPr>
          <a:lstStyle/>
          <a:p>
            <a:r>
              <a:rPr lang="en-US" dirty="0">
                <a:solidFill>
                  <a:schemeClr val="bg1"/>
                </a:solidFill>
              </a:rPr>
              <a:t>✓ Because of high quantity data in CT images and blurred boundaries, tumor segmentation and classification is very hard. </a:t>
            </a:r>
            <a:endParaRPr lang="en-US" dirty="0" smtClean="0">
              <a:solidFill>
                <a:schemeClr val="bg1"/>
              </a:solidFill>
            </a:endParaRPr>
          </a:p>
          <a:p>
            <a:r>
              <a:rPr lang="en-US" dirty="0" smtClean="0">
                <a:solidFill>
                  <a:schemeClr val="bg1"/>
                </a:solidFill>
              </a:rPr>
              <a:t>✓ </a:t>
            </a:r>
            <a:r>
              <a:rPr lang="en-US" dirty="0">
                <a:solidFill>
                  <a:schemeClr val="bg1"/>
                </a:solidFill>
              </a:rPr>
              <a:t>In MR images, the amount of data is too much for manual interpretation and analysis</a:t>
            </a:r>
            <a:r>
              <a:rPr lang="en-US" dirty="0" smtClean="0">
                <a:solidFill>
                  <a:schemeClr val="bg1"/>
                </a:solidFill>
              </a:rPr>
              <a:t>.</a:t>
            </a:r>
          </a:p>
          <a:p>
            <a:endParaRPr lang="en-US" sz="3200" b="1" dirty="0">
              <a:solidFill>
                <a:schemeClr val="bg1"/>
              </a:solidFill>
            </a:endParaRPr>
          </a:p>
          <a:p>
            <a:endParaRPr lang="en-US" sz="3200" b="1" dirty="0" smtClean="0">
              <a:solidFill>
                <a:schemeClr val="bg1"/>
              </a:solidFill>
            </a:endParaRPr>
          </a:p>
          <a:p>
            <a:endParaRPr lang="en-US" sz="3200" b="1" dirty="0">
              <a:solidFill>
                <a:schemeClr val="bg1"/>
              </a:solidFill>
            </a:endParaRPr>
          </a:p>
          <a:p>
            <a:r>
              <a:rPr lang="en-US" sz="3200" b="1" dirty="0" smtClean="0">
                <a:solidFill>
                  <a:schemeClr val="tx2">
                    <a:lumMod val="25000"/>
                    <a:lumOff val="75000"/>
                  </a:schemeClr>
                </a:solidFill>
              </a:rPr>
              <a:t>PROPOSED SYSTEM</a:t>
            </a:r>
          </a:p>
          <a:p>
            <a:endParaRPr lang="en-US" dirty="0" smtClean="0"/>
          </a:p>
          <a:p>
            <a:r>
              <a:rPr lang="en-US" dirty="0" smtClean="0"/>
              <a:t> </a:t>
            </a:r>
            <a:r>
              <a:rPr lang="en-US" dirty="0"/>
              <a:t>✓This work as automatic cancer detection method to increase the accuracy and yield and decrease the diagnosis time</a:t>
            </a:r>
            <a:r>
              <a:rPr lang="en-US" dirty="0" smtClean="0"/>
              <a:t>.</a:t>
            </a:r>
          </a:p>
          <a:p>
            <a:r>
              <a:rPr lang="en-US" dirty="0" smtClean="0"/>
              <a:t> </a:t>
            </a:r>
          </a:p>
          <a:p>
            <a:r>
              <a:rPr lang="en-US" dirty="0" smtClean="0"/>
              <a:t>✓</a:t>
            </a:r>
            <a:r>
              <a:rPr lang="en-US" dirty="0"/>
              <a:t>The goal is classifying the tissues to three classes of normal, benign and malignant</a:t>
            </a:r>
            <a:r>
              <a:rPr lang="en-US" dirty="0" smtClean="0"/>
              <a:t>.</a:t>
            </a:r>
          </a:p>
          <a:p>
            <a:endParaRPr lang="en-US" dirty="0" smtClean="0"/>
          </a:p>
          <a:p>
            <a:r>
              <a:rPr lang="en-US" dirty="0" smtClean="0"/>
              <a:t> </a:t>
            </a:r>
            <a:r>
              <a:rPr lang="en-US" dirty="0"/>
              <a:t>✓Accurate detection of size and location of cancer plays a vital role in the diagnosis of cancer.</a:t>
            </a:r>
            <a:endParaRPr lang="en-IN" dirty="0"/>
          </a:p>
        </p:txBody>
      </p:sp>
    </p:spTree>
    <p:extLst>
      <p:ext uri="{BB962C8B-B14F-4D97-AF65-F5344CB8AC3E}">
        <p14:creationId xmlns:p14="http://schemas.microsoft.com/office/powerpoint/2010/main" val="3340796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75176" y="1384962"/>
            <a:ext cx="2917329" cy="370166"/>
          </a:xfrm>
        </p:spPr>
        <p:txBody>
          <a:bodyPr/>
          <a:lstStyle/>
          <a:p>
            <a:r>
              <a:rPr lang="en-US" dirty="0" smtClean="0"/>
              <a:t>MODULES:</a:t>
            </a:r>
            <a:endParaRPr lang="en-IN" dirty="0"/>
          </a:p>
        </p:txBody>
      </p:sp>
      <p:sp>
        <p:nvSpPr>
          <p:cNvPr id="10" name="Text Placeholder 9"/>
          <p:cNvSpPr>
            <a:spLocks noGrp="1"/>
          </p:cNvSpPr>
          <p:nvPr>
            <p:ph type="body" sz="quarter" idx="12"/>
          </p:nvPr>
        </p:nvSpPr>
        <p:spPr>
          <a:xfrm>
            <a:off x="684325" y="2742074"/>
            <a:ext cx="7559675" cy="3011612"/>
          </a:xfrm>
        </p:spPr>
        <p:txBody>
          <a:bodyPr>
            <a:normAutofit/>
          </a:bodyPr>
          <a:lstStyle/>
          <a:p>
            <a:pPr marL="342900" indent="-342900">
              <a:buFont typeface="Wingdings" panose="05000000000000000000" pitchFamily="2" charset="2"/>
              <a:buChar char="ü"/>
            </a:pPr>
            <a:r>
              <a:rPr lang="en-US" sz="2800" dirty="0" smtClean="0">
                <a:solidFill>
                  <a:schemeClr val="tx1"/>
                </a:solidFill>
              </a:rPr>
              <a:t>Naïve Bayesian</a:t>
            </a:r>
          </a:p>
          <a:p>
            <a:pPr marL="342900" indent="-342900">
              <a:buFont typeface="Wingdings" panose="05000000000000000000" pitchFamily="2" charset="2"/>
              <a:buChar char="ü"/>
            </a:pPr>
            <a:r>
              <a:rPr lang="en-US" sz="2800" dirty="0" err="1" smtClean="0">
                <a:solidFill>
                  <a:schemeClr val="tx1"/>
                </a:solidFill>
              </a:rPr>
              <a:t>Scikit</a:t>
            </a:r>
            <a:r>
              <a:rPr lang="en-US" sz="2800" dirty="0" smtClean="0">
                <a:solidFill>
                  <a:schemeClr val="tx1"/>
                </a:solidFill>
              </a:rPr>
              <a:t>-learn</a:t>
            </a:r>
          </a:p>
          <a:p>
            <a:pPr marL="342900" indent="-342900">
              <a:buFont typeface="Wingdings" panose="05000000000000000000" pitchFamily="2" charset="2"/>
              <a:buChar char="ü"/>
            </a:pPr>
            <a:r>
              <a:rPr lang="en-US" sz="2800" dirty="0" err="1" smtClean="0">
                <a:solidFill>
                  <a:schemeClr val="tx1"/>
                </a:solidFill>
              </a:rPr>
              <a:t>Keras</a:t>
            </a:r>
            <a:endParaRPr lang="en-US" sz="2800" dirty="0" smtClean="0">
              <a:solidFill>
                <a:schemeClr val="tx1"/>
              </a:solidFill>
            </a:endParaRPr>
          </a:p>
          <a:p>
            <a:pPr marL="342900" indent="-342900">
              <a:buFont typeface="Wingdings" panose="05000000000000000000" pitchFamily="2" charset="2"/>
              <a:buChar char="ü"/>
            </a:pPr>
            <a:r>
              <a:rPr lang="en-US" sz="2800" dirty="0" smtClean="0">
                <a:solidFill>
                  <a:schemeClr val="tx1"/>
                </a:solidFill>
              </a:rPr>
              <a:t>Tensor flow</a:t>
            </a:r>
          </a:p>
          <a:p>
            <a:pPr marL="342900" indent="-342900">
              <a:buFont typeface="Wingdings" panose="05000000000000000000" pitchFamily="2" charset="2"/>
              <a:buChar char="ü"/>
            </a:pPr>
            <a:endParaRPr lang="en-US" sz="2800" dirty="0" smtClean="0">
              <a:solidFill>
                <a:schemeClr val="tx1"/>
              </a:solidFill>
            </a:endParaRPr>
          </a:p>
          <a:p>
            <a:endParaRPr lang="en-US" sz="2800" dirty="0" smtClean="0">
              <a:solidFill>
                <a:schemeClr val="tx1"/>
              </a:solidFill>
            </a:endParaRPr>
          </a:p>
          <a:p>
            <a:pPr marL="342900" indent="-342900">
              <a:buFont typeface="Wingdings" panose="05000000000000000000" pitchFamily="2" charset="2"/>
              <a:buChar char="ü"/>
            </a:pPr>
            <a:endParaRPr lang="en-US" sz="2800" dirty="0" smtClean="0">
              <a:solidFill>
                <a:schemeClr val="tx1"/>
              </a:solidFill>
            </a:endParaRPr>
          </a:p>
          <a:p>
            <a:pPr marL="342900" indent="-342900">
              <a:buFont typeface="Wingdings" panose="05000000000000000000" pitchFamily="2" charset="2"/>
              <a:buChar char="ü"/>
            </a:pPr>
            <a:endParaRPr lang="en-US" sz="2800" dirty="0" smtClean="0">
              <a:solidFill>
                <a:schemeClr val="tx1"/>
              </a:solidFill>
            </a:endParaRPr>
          </a:p>
          <a:p>
            <a:pPr marL="342900" indent="-342900">
              <a:buFont typeface="Wingdings" panose="05000000000000000000" pitchFamily="2" charset="2"/>
              <a:buChar char="ü"/>
            </a:pPr>
            <a:endParaRPr lang="en-IN" sz="2800"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77" y="2802339"/>
            <a:ext cx="7311292" cy="2951347"/>
          </a:xfrm>
          <a:prstGeom prst="rect">
            <a:avLst/>
          </a:prstGeom>
        </p:spPr>
      </p:pic>
    </p:spTree>
    <p:extLst>
      <p:ext uri="{BB962C8B-B14F-4D97-AF65-F5344CB8AC3E}">
        <p14:creationId xmlns:p14="http://schemas.microsoft.com/office/powerpoint/2010/main" val="2086701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33" y="1318063"/>
            <a:ext cx="10170942" cy="5377387"/>
          </a:xfrm>
          <a:prstGeom prst="rect">
            <a:avLst/>
          </a:prstGeom>
        </p:spPr>
      </p:pic>
      <p:sp>
        <p:nvSpPr>
          <p:cNvPr id="39" name="Rectangle 38"/>
          <p:cNvSpPr/>
          <p:nvPr/>
        </p:nvSpPr>
        <p:spPr>
          <a:xfrm>
            <a:off x="4476057" y="487066"/>
            <a:ext cx="3472425" cy="830997"/>
          </a:xfrm>
          <a:prstGeom prst="rect">
            <a:avLst/>
          </a:prstGeom>
        </p:spPr>
        <p:txBody>
          <a:bodyPr wrap="none">
            <a:spAutoFit/>
          </a:bodyPr>
          <a:lstStyle/>
          <a:p>
            <a:r>
              <a:rPr lang="en-IN" sz="4800" dirty="0"/>
              <a:t>Architecture</a:t>
            </a:r>
          </a:p>
        </p:txBody>
      </p:sp>
    </p:spTree>
    <p:extLst>
      <p:ext uri="{BB962C8B-B14F-4D97-AF65-F5344CB8AC3E}">
        <p14:creationId xmlns:p14="http://schemas.microsoft.com/office/powerpoint/2010/main" val="78640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iagBrick">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39308" y="931754"/>
            <a:ext cx="7560000" cy="370166"/>
          </a:xfrm>
        </p:spPr>
        <p:txBody>
          <a:bodyPr/>
          <a:lstStyle/>
          <a:p>
            <a:r>
              <a:rPr lang="en-US" dirty="0"/>
              <a:t>conclusion</a:t>
            </a:r>
            <a:endParaRPr lang="en-IN" dirty="0"/>
          </a:p>
        </p:txBody>
      </p:sp>
      <p:sp>
        <p:nvSpPr>
          <p:cNvPr id="7" name="Rectangle 6"/>
          <p:cNvSpPr/>
          <p:nvPr/>
        </p:nvSpPr>
        <p:spPr>
          <a:xfrm>
            <a:off x="1198605" y="1742304"/>
            <a:ext cx="10602098" cy="2677656"/>
          </a:xfrm>
          <a:prstGeom prst="rect">
            <a:avLst/>
          </a:prstGeom>
        </p:spPr>
        <p:txBody>
          <a:bodyPr wrap="square">
            <a:spAutoFit/>
          </a:bodyPr>
          <a:lstStyle/>
          <a:p>
            <a:r>
              <a:rPr lang="en-US" sz="2800" dirty="0"/>
              <a:t>Cancer has become a threat to life, so it is important to diagnose the cancer in initial stages for proper treatment. Nowadays, many machine learning approaches are used to classify the </a:t>
            </a:r>
            <a:r>
              <a:rPr lang="en-US" sz="2800" dirty="0" err="1"/>
              <a:t>tumour</a:t>
            </a:r>
            <a:r>
              <a:rPr lang="en-US" sz="2800" dirty="0"/>
              <a:t> cells correctly. This paper demonstrates that neural network technology is very effective in detection of cancer and has given motive to dig deeper into the concept of ANN. </a:t>
            </a:r>
            <a:endParaRPr lang="en-IN" sz="2800" dirty="0"/>
          </a:p>
        </p:txBody>
      </p:sp>
    </p:spTree>
    <p:extLst>
      <p:ext uri="{BB962C8B-B14F-4D97-AF65-F5344CB8AC3E}">
        <p14:creationId xmlns:p14="http://schemas.microsoft.com/office/powerpoint/2010/main" val="618570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Mirjam Nilsson</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a:xfrm>
            <a:off x="1917700" y="4791978"/>
            <a:ext cx="3314700" cy="234961"/>
          </a:xfrm>
        </p:spPr>
        <p:txBody>
          <a:bodyPr/>
          <a:lstStyle/>
          <a:p>
            <a:r>
              <a:rPr lang="en-US" dirty="0" smtClean="0"/>
              <a:t>E</a:t>
            </a:r>
            <a:endParaRPr lang="en-US" dirty="0"/>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xmlns=""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2" name="Title 1"/>
          <p:cNvSpPr>
            <a:spLocks noGrp="1"/>
          </p:cNvSpPr>
          <p:nvPr>
            <p:ph type="ctrTitle"/>
          </p:nvPr>
        </p:nvSpPr>
        <p:spPr/>
        <p:txBody>
          <a:bodyPr/>
          <a:lstStyle/>
          <a:p>
            <a:r>
              <a:rPr lang="en-US" dirty="0" smtClean="0"/>
              <a:t>Thank</a:t>
            </a:r>
            <a:br>
              <a:rPr lang="en-US" dirty="0" smtClean="0"/>
            </a:br>
            <a:r>
              <a:rPr lang="en-US" dirty="0"/>
              <a:t> </a:t>
            </a:r>
            <a:r>
              <a:rPr lang="en-US" dirty="0" smtClean="0"/>
              <a:t>  you</a:t>
            </a:r>
            <a:endParaRPr lang="en-IN" dirty="0"/>
          </a:p>
        </p:txBody>
      </p:sp>
    </p:spTree>
    <p:extLst>
      <p:ext uri="{BB962C8B-B14F-4D97-AF65-F5344CB8AC3E}">
        <p14:creationId xmlns:p14="http://schemas.microsoft.com/office/powerpoint/2010/main" val="347695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gjh</MediaServiceKeyPoin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purl.org/dc/terms/"/>
    <ds:schemaRef ds:uri="http://purl.org/dc/dcmitype/"/>
    <ds:schemaRef ds:uri="http://schemas.microsoft.com/office/2006/documentManagement/types"/>
    <ds:schemaRef ds:uri="http://schemas.microsoft.com/office/2006/metadata/properties"/>
    <ds:schemaRef ds:uri="71af3243-3dd4-4a8d-8c0d-dd76da1f02a5"/>
    <ds:schemaRef ds:uri="http://purl.org/dc/elements/1.1/"/>
    <ds:schemaRef ds:uri="http://www.w3.org/XML/1998/namespac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448</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vt:lpstr>
      <vt:lpstr>Calibri</vt:lpstr>
      <vt:lpstr>Courier New</vt:lpstr>
      <vt:lpstr>Gill Sans MT</vt:lpstr>
      <vt:lpstr>Wingdings</vt:lpstr>
      <vt:lpstr>Office Theme</vt:lpstr>
      <vt:lpstr>Prediction and Detection of Cancer Disease Using Machine Learning</vt:lpstr>
      <vt:lpstr>ABSTRACT</vt:lpstr>
      <vt:lpstr>PowerPoint Presentation</vt:lpstr>
      <vt:lpstr>PowerPoint Presentation</vt:lpstr>
      <vt:lpstr>EXISTING SYSTEM</vt:lpstr>
      <vt:lpstr>MODULES: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jbvhj</dc:title>
  <dc:creator/>
  <cp:lastModifiedBy/>
  <cp:revision>1</cp:revision>
  <dcterms:created xsi:type="dcterms:W3CDTF">2022-11-14T12:43:48Z</dcterms:created>
  <dcterms:modified xsi:type="dcterms:W3CDTF">2023-08-25T16:08:19Z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