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sldIdLst>
    <p:sldId id="259" r:id="rId7"/>
    <p:sldId id="262" r:id="rId8"/>
    <p:sldId id="265" r:id="rId9"/>
    <p:sldId id="268" r:id="rId10"/>
    <p:sldId id="271" r:id="rId11"/>
    <p:sldId id="274" r:id="rId12"/>
    <p:sldId id="277" r:id="rId13"/>
    <p:sldId id="280" r:id="rId14"/>
    <p:sldId id="291" r:id="rId15"/>
    <p:sldId id="292" r:id="rId16"/>
    <p:sldId id="295" r:id="rId17"/>
    <p:sldId id="294" r:id="rId18"/>
    <p:sldId id="289" r:id="rId19"/>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RA TEJA REDDY" initials="KTR"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85" d="100"/>
          <a:sy n="85" d="100"/>
        </p:scale>
        <p:origin x="547" y="6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tags" Target="tags/tag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3-20T19:37:46.783" idx="2">
    <p:pos x="10" y="10"/>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2"/>
          </p:nvPr>
        </p:nvSpPr>
        <p:spPr/>
        <p:txBody>
          <a:bodyPr/>
          <a:lstStyle/>
          <a:p>
            <a:fld id="{E4552214-E293-4571-A038-2971D8C27E24}"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p:txBody>
          <a:bodyPr/>
          <a:lstStyle/>
          <a:p>
            <a:fld id="{E63FE5BE-2A87-4C9E-BE45-521FDFDC747D}"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p:txBody>
          <a:bodyPr/>
          <a:lstStyle/>
          <a:p>
            <a:fld id="{785E91BB-335C-4215-B467-67884DA24A44}"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F531B98-7DAA-4F67-B12F-4F673C8BF44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F531B98-7DAA-4F67-B12F-4F673C8BF44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F531B98-7DAA-4F67-B12F-4F673C8BF44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31B98-7DAA-4F67-B12F-4F673C8BF44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F531B98-7DAA-4F67-B12F-4F673C8BF44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p:txBody>
          <a:bodyPr/>
          <a:lstStyle/>
          <a:p>
            <a:fld id="{C583F06B-EE0B-4842-9EFB-3BDAF4CBBA17}"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F531B98-7DAA-4F67-B12F-4F673C8BF44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F531B98-7DAA-4F67-B12F-4F673C8BF44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F531B98-7DAA-4F67-B12F-4F673C8BF44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F531B98-7DAA-4F67-B12F-4F673C8BF44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31B98-7DAA-4F67-B12F-4F673C8BF44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endParaRPr lang="en-US"/>
          </a:p>
        </p:txBody>
      </p:sp>
      <p:sp>
        <p:nvSpPr>
          <p:cNvPr id="4" name="Date Placeholder 3"/>
          <p:cNvSpPr>
            <a:spLocks noGrp="1"/>
          </p:cNvSpPr>
          <p:nvPr>
            <p:ph type="dt" sz="half" idx="2"/>
          </p:nvPr>
        </p:nvSpPr>
        <p:spPr/>
        <p:txBody>
          <a:bodyPr/>
          <a:lstStyle/>
          <a:p>
            <a:fld id="{A11724F4-97A1-4EA6-900D-A114469742BE}"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F531B98-7DAA-4F67-B12F-4F673C8BF44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F531B98-7DAA-4F67-B12F-4F673C8BF44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F531B98-7DAA-4F67-B12F-4F673C8BF44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F531B98-7DAA-4F67-B12F-4F673C8BF44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F531B98-7DAA-4F67-B12F-4F673C8BF44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3"/>
          </p:nvPr>
        </p:nvSpPr>
        <p:spPr/>
        <p:txBody>
          <a:bodyPr/>
          <a:lstStyle/>
          <a:p>
            <a:fld id="{77803322-ABB3-4953-A2BD-25720ED8D79B}"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31B98-7DAA-4F67-B12F-4F673C8BF44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F531B98-7DAA-4F67-B12F-4F673C8BF44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F531B98-7DAA-4F67-B12F-4F673C8BF44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F531B98-7DAA-4F67-B12F-4F673C8BF44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F531B98-7DAA-4F67-B12F-4F673C8BF44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endParaRPr lang="en-US"/>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endParaRPr lang="en-US"/>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5"/>
          </p:nvPr>
        </p:nvSpPr>
        <p:spPr/>
        <p:txBody>
          <a:bodyPr/>
          <a:lstStyle/>
          <a:p>
            <a:fld id="{D78D3F46-368C-414F-9DA7-6F42A018A444}" type="datetimeFigureOut">
              <a:rPr lang="en-US" smtClean="0"/>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F531B98-7DAA-4F67-B12F-4F673C8BF44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31B98-7DAA-4F67-B12F-4F673C8BF44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F531B98-7DAA-4F67-B12F-4F673C8BF44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F531B98-7DAA-4F67-B12F-4F673C8BF44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
          </p:nvPr>
        </p:nvSpPr>
        <p:spPr/>
        <p:txBody>
          <a:bodyPr/>
          <a:lstStyle/>
          <a:p>
            <a:fld id="{1308D27F-794A-4B72-A081-2CD28A906FF5}" type="datetimeFigureOut">
              <a:rPr lang="en-US" smtClean="0"/>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59CBFF01-EF8E-4A1D-8A30-93634D62212D}" type="datetimeFigureOut">
              <a:rPr lang="en-US" smtClean="0"/>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endParaRPr lang="en-US"/>
          </a:p>
        </p:txBody>
      </p:sp>
      <p:sp>
        <p:nvSpPr>
          <p:cNvPr id="5" name="Date Placeholder 4"/>
          <p:cNvSpPr>
            <a:spLocks noGrp="1"/>
          </p:cNvSpPr>
          <p:nvPr>
            <p:ph type="dt" sz="half" idx="3"/>
          </p:nvPr>
        </p:nvSpPr>
        <p:spPr/>
        <p:txBody>
          <a:bodyPr/>
          <a:lstStyle/>
          <a:p>
            <a:fld id="{9FB1B2A9-AC97-4363-8DEA-30223248BCD7}"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endParaRPr lang="en-US"/>
          </a:p>
        </p:txBody>
      </p:sp>
      <p:sp>
        <p:nvSpPr>
          <p:cNvPr id="5" name="Date Placeholder 4"/>
          <p:cNvSpPr>
            <a:spLocks noGrp="1"/>
          </p:cNvSpPr>
          <p:nvPr>
            <p:ph type="dt" sz="half" idx="3"/>
          </p:nvPr>
        </p:nvSpPr>
        <p:spPr/>
        <p:txBody>
          <a:bodyPr/>
          <a:lstStyle/>
          <a:p>
            <a:fld id="{3A556CA6-2A1C-410E-A721-9E94C88CB065}"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image" Target="../media/image1.jpe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tretch>
            <a:fillRect l="2000" t="-2000" b="8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531B98-7DAA-4F67-B12F-4F673C8BF44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C68A8-5216-4190-A4A6-D33F30E85D5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tretch>
            <a:fillRect l="2000" t="-2000" b="8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531B98-7DAA-4F67-B12F-4F673C8BF44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C68A8-5216-4190-A4A6-D33F30E85D5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tretch>
            <a:fillRect l="2000" t="-2000" b="8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531B98-7DAA-4F67-B12F-4F673C8BF44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C68A8-5216-4190-A4A6-D33F30E85D5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tretch>
            <a:fillRect l="2000" t="-2000" b="8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531B98-7DAA-4F67-B12F-4F673C8BF44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C68A8-5216-4190-A4A6-D33F30E85D5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228600" y="873125"/>
            <a:ext cx="11255375" cy="5718175"/>
          </a:xfrm>
          <a:prstGeom prst="rect">
            <a:avLst/>
          </a:prstGeom>
          <a:noFill/>
        </p:spPr>
        <p:txBody>
          <a:bodyPr>
            <a:normAutofit fontScale="52500" lnSpcReduction="20000"/>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85" b="1" dirty="0">
                <a:solidFill>
                  <a:srgbClr val="002060"/>
                </a:solidFill>
                <a:latin typeface="Times New Roman" panose="02020603050405020304" pitchFamily="18" charset="0"/>
                <a:cs typeface="Times New Roman" panose="02020603050405020304" pitchFamily="18" charset="0"/>
              </a:rPr>
              <a:t>BACHELOR OF TECHNOLOGY </a:t>
            </a:r>
            <a:endParaRPr lang="en-US" sz="2285" b="1" dirty="0">
              <a:solidFill>
                <a:srgbClr val="00206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85" b="1" dirty="0">
                <a:solidFill>
                  <a:srgbClr val="002060"/>
                </a:solidFill>
                <a:latin typeface="Times New Roman" panose="02020603050405020304" pitchFamily="18" charset="0"/>
                <a:cs typeface="Times New Roman" panose="02020603050405020304" pitchFamily="18" charset="0"/>
              </a:rPr>
              <a:t>IN </a:t>
            </a:r>
            <a:endParaRPr lang="en-US" sz="2285" b="1" dirty="0">
              <a:solidFill>
                <a:srgbClr val="00206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85" b="1" dirty="0">
                <a:solidFill>
                  <a:srgbClr val="002060"/>
                </a:solidFill>
                <a:latin typeface="Times New Roman" panose="02020603050405020304" pitchFamily="18" charset="0"/>
                <a:cs typeface="Times New Roman" panose="02020603050405020304" pitchFamily="18" charset="0"/>
              </a:rPr>
              <a:t>Artificial Intelligence and Machine Learning</a:t>
            </a:r>
            <a:endParaRPr lang="en-US" sz="2285" b="1" dirty="0">
              <a:solidFill>
                <a:srgbClr val="00206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FF"/>
              </a:solidFill>
              <a:latin typeface="Times New Roman" panose="02020603050405020304" pitchFamily="18" charset="0"/>
              <a:cs typeface="Times New Roman" panose="02020603050405020304" pitchFamily="18" charset="0"/>
            </a:endParaRPr>
          </a:p>
          <a:p>
            <a:pPr algn="ctr">
              <a:buNone/>
            </a:pPr>
            <a:r>
              <a:rPr lang="en-US" sz="2600" b="1" dirty="0">
                <a:latin typeface="Times New Roman" panose="02020603050405020304" pitchFamily="18" charset="0"/>
                <a:cs typeface="Times New Roman" panose="02020603050405020304" pitchFamily="18" charset="0"/>
              </a:rPr>
              <a:t>                            </a:t>
            </a:r>
            <a:r>
              <a:rPr lang="en-US" sz="5100" b="1" dirty="0">
                <a:latin typeface="Times New Roman" panose="02020603050405020304" pitchFamily="18" charset="0"/>
                <a:cs typeface="Times New Roman" panose="02020603050405020304" pitchFamily="18" charset="0"/>
              </a:rPr>
              <a:t>Video Summarization Using Natural Language Processing </a:t>
            </a:r>
            <a:r>
              <a:rPr lang="en-US" sz="2600" b="1" dirty="0">
                <a:latin typeface="Times New Roman" panose="02020603050405020304" pitchFamily="18" charset="0"/>
                <a:cs typeface="Times New Roman" panose="02020603050405020304" pitchFamily="18" charset="0"/>
              </a:rPr>
              <a:t>	</a:t>
            </a:r>
            <a:r>
              <a:rPr lang="en-US" sz="1600" dirty="0"/>
              <a:t>			</a:t>
            </a:r>
            <a:endParaRPr lang="en-US" sz="1600" dirty="0"/>
          </a:p>
          <a:p>
            <a:pPr algn="ctr">
              <a:buFont typeface="Arial" panose="020B0604020202020204" pitchFamily="34" charset="0"/>
              <a:buNone/>
            </a:pPr>
            <a:r>
              <a:rPr lang="en-US" sz="1600" dirty="0">
                <a:solidFill>
                  <a:srgbClr val="000000"/>
                </a:solidFill>
                <a:latin typeface="Bookman Old Style" panose="02050604050505020204" pitchFamily="18" charset="0"/>
                <a:cs typeface="Times New Roman" panose="02020603050405020304" pitchFamily="18" charset="0"/>
              </a:rPr>
              <a:t>                                                                                                                      </a:t>
            </a:r>
            <a:endParaRPr lang="en-US" sz="1600" dirty="0">
              <a:solidFill>
                <a:srgbClr val="00000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600" dirty="0">
                <a:solidFill>
                  <a:srgbClr val="7030A0"/>
                </a:solidFill>
                <a:latin typeface="Times New Roman" panose="02020603050405020304" pitchFamily="18" charset="0"/>
                <a:cs typeface="Times New Roman" panose="02020603050405020304" pitchFamily="18" charset="0"/>
              </a:rPr>
              <a:t>                     </a:t>
            </a:r>
            <a:r>
              <a:rPr lang="en-US" sz="2240" dirty="0">
                <a:latin typeface="Times New Roman" panose="02020603050405020304" pitchFamily="18" charset="0"/>
                <a:cs typeface="Times New Roman" panose="02020603050405020304" pitchFamily="18" charset="0"/>
              </a:rPr>
              <a:t>Project Guide	</a:t>
            </a:r>
            <a:r>
              <a:rPr lang="en-US" sz="1700" dirty="0">
                <a:latin typeface="Bookman Old Style" panose="02050604050505020204" pitchFamily="18" charset="0"/>
                <a:cs typeface="Times New Roman" panose="02020603050405020304" pitchFamily="18" charset="0"/>
              </a:rPr>
              <a:t>						        </a:t>
            </a:r>
            <a:r>
              <a:rPr lang="en-US" sz="2240" dirty="0">
                <a:latin typeface="Times New Roman" panose="02020603050405020304" pitchFamily="18" charset="0"/>
                <a:cs typeface="Times New Roman" panose="02020603050405020304" pitchFamily="18" charset="0"/>
              </a:rPr>
              <a:t>  Batch no:80</a:t>
            </a:r>
            <a:endParaRPr lang="en-US" sz="2240" dirty="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Prof. T. </a:t>
            </a:r>
            <a:r>
              <a:rPr lang="en-IN" sz="2200" dirty="0" err="1">
                <a:latin typeface="Times New Roman" panose="02020603050405020304" pitchFamily="18" charset="0"/>
                <a:cs typeface="Times New Roman" panose="02020603050405020304" pitchFamily="18" charset="0"/>
              </a:rPr>
              <a:t>Thanish</a:t>
            </a:r>
            <a:r>
              <a:rPr lang="en-IN" sz="2200" dirty="0">
                <a:latin typeface="Times New Roman" panose="02020603050405020304" pitchFamily="18" charset="0"/>
                <a:cs typeface="Times New Roman" panose="02020603050405020304" pitchFamily="18" charset="0"/>
              </a:rPr>
              <a:t> Kumar  </a:t>
            </a:r>
            <a:r>
              <a:rPr lang="en-IN" sz="1100" dirty="0">
                <a:latin typeface="Times New Roman" panose="02020603050405020304" pitchFamily="18" charset="0"/>
                <a:cs typeface="Times New Roman" panose="02020603050405020304" pitchFamily="18" charset="0"/>
              </a:rPr>
              <a:t>                                                                                                                                                                                                              </a:t>
            </a:r>
            <a:r>
              <a:rPr lang="en-IN" sz="1920" dirty="0">
                <a:latin typeface="Times New Roman" panose="02020603050405020304" pitchFamily="18" charset="0"/>
                <a:cs typeface="Times New Roman" panose="02020603050405020304" pitchFamily="18" charset="0"/>
              </a:rPr>
              <a:t>    </a:t>
            </a:r>
            <a:r>
              <a:rPr lang="en-US" altLang="en-IN" sz="1920" dirty="0">
                <a:latin typeface="Times New Roman" panose="02020603050405020304" pitchFamily="18" charset="0"/>
                <a:cs typeface="Times New Roman" panose="02020603050405020304" pitchFamily="18" charset="0"/>
              </a:rPr>
              <a:t>     </a:t>
            </a:r>
            <a:r>
              <a:rPr lang="en-IN" sz="1920" dirty="0">
                <a:latin typeface="Times New Roman" panose="02020603050405020304" pitchFamily="18" charset="0"/>
                <a:cs typeface="Times New Roman" panose="02020603050405020304" pitchFamily="18" charset="0"/>
              </a:rPr>
              <a:t>  </a:t>
            </a:r>
            <a:r>
              <a:rPr lang="en-US" altLang="en-IN" sz="1920" dirty="0">
                <a:latin typeface="Times New Roman" panose="02020603050405020304" pitchFamily="18" charset="0"/>
                <a:cs typeface="Times New Roman" panose="02020603050405020304" pitchFamily="18" charset="0"/>
              </a:rPr>
              <a:t>                  </a:t>
            </a:r>
            <a:r>
              <a:rPr lang="en-US" altLang="en-IN" sz="2285" dirty="0">
                <a:latin typeface="Times New Roman" panose="02020603050405020304" pitchFamily="18" charset="0"/>
                <a:cs typeface="Times New Roman" panose="02020603050405020304" pitchFamily="18" charset="0"/>
              </a:rPr>
              <a:t>  </a:t>
            </a:r>
            <a:r>
              <a:rPr lang="en-US" sz="2285" dirty="0">
                <a:latin typeface="Times New Roman" panose="02020603050405020304" pitchFamily="18" charset="0"/>
                <a:cs typeface="Times New Roman" panose="02020603050405020304" pitchFamily="18" charset="0"/>
              </a:rPr>
              <a:t>T. RAM MOHAN                   - </a:t>
            </a:r>
            <a:r>
              <a:rPr lang="en-US" sz="2285" b="1" dirty="0">
                <a:latin typeface="Times New Roman" panose="02020603050405020304" pitchFamily="18" charset="0"/>
                <a:cs typeface="Times New Roman" panose="02020603050405020304" pitchFamily="18" charset="0"/>
              </a:rPr>
              <a:t>2011CS020368</a:t>
            </a:r>
            <a:endParaRPr lang="en-US" sz="2285"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85" dirty="0">
                <a:latin typeface="Times New Roman" panose="02020603050405020304" pitchFamily="18" charset="0"/>
                <a:cs typeface="Times New Roman" panose="02020603050405020304" pitchFamily="18" charset="0"/>
              </a:rPr>
              <a:t>                                                                                                                                                        Y. CHANDRA SHEKAR        - </a:t>
            </a:r>
            <a:r>
              <a:rPr lang="en-US" sz="2285" b="1" dirty="0">
                <a:latin typeface="Times New Roman" panose="02020603050405020304" pitchFamily="18" charset="0"/>
                <a:cs typeface="Times New Roman" panose="02020603050405020304" pitchFamily="18" charset="0"/>
              </a:rPr>
              <a:t>2011CS020435</a:t>
            </a:r>
            <a:endParaRPr lang="en-US" sz="2285"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85" dirty="0">
                <a:latin typeface="Times New Roman" panose="02020603050405020304" pitchFamily="18" charset="0"/>
                <a:cs typeface="Times New Roman" panose="02020603050405020304" pitchFamily="18" charset="0"/>
              </a:rPr>
              <a:t>                                                                                                                                                         A. SRI RAM                           - </a:t>
            </a:r>
            <a:r>
              <a:rPr lang="en-US" sz="2285" b="1" dirty="0">
                <a:latin typeface="Times New Roman" panose="02020603050405020304" pitchFamily="18" charset="0"/>
                <a:cs typeface="Times New Roman" panose="02020603050405020304" pitchFamily="18" charset="0"/>
              </a:rPr>
              <a:t>2011CS020434</a:t>
            </a:r>
            <a:endParaRPr lang="en-US" sz="2285"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85" dirty="0">
                <a:latin typeface="Times New Roman" panose="02020603050405020304" pitchFamily="18" charset="0"/>
                <a:cs typeface="Times New Roman" panose="02020603050405020304" pitchFamily="18" charset="0"/>
              </a:rPr>
              <a:t>                                                                                                                                                          Y. BHAVITH REDDY</a:t>
            </a:r>
            <a:r>
              <a:rPr lang="en-US" sz="2285" dirty="0">
                <a:latin typeface="Times New Roman" panose="02020603050405020304" pitchFamily="18" charset="0"/>
                <a:cs typeface="Times New Roman" panose="02020603050405020304" pitchFamily="18" charset="0"/>
              </a:rPr>
              <a:t>           -    </a:t>
            </a:r>
            <a:r>
              <a:rPr lang="en-US" sz="2285" b="1" dirty="0">
                <a:latin typeface="Times New Roman" panose="02020603050405020304" pitchFamily="18" charset="0"/>
                <a:cs typeface="Times New Roman" panose="02020603050405020304" pitchFamily="18" charset="0"/>
              </a:rPr>
              <a:t>2011CS020443</a:t>
            </a:r>
            <a:endParaRPr lang="en-US" sz="2285"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endParaRPr lang="en-US" sz="2200" b="1" dirty="0">
              <a:solidFill>
                <a:srgbClr val="7030A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endParaRPr lang="en-US" sz="2200" b="1" dirty="0">
              <a:solidFill>
                <a:srgbClr val="7030A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2285" b="1" dirty="0">
                <a:solidFill>
                  <a:srgbClr val="7030A0"/>
                </a:solidFill>
                <a:latin typeface="Times New Roman" panose="02020603050405020304" pitchFamily="18" charset="0"/>
                <a:cs typeface="Times New Roman" panose="02020603050405020304" pitchFamily="18" charset="0"/>
              </a:rPr>
              <a:t>Department of AIML, School of Engineering</a:t>
            </a:r>
            <a:endParaRPr lang="en-US" sz="2285" b="1"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85" b="1" dirty="0">
                <a:solidFill>
                  <a:srgbClr val="7030A0"/>
                </a:solidFill>
                <a:latin typeface="Times New Roman" panose="02020603050405020304" pitchFamily="18" charset="0"/>
                <a:cs typeface="Times New Roman" panose="02020603050405020304" pitchFamily="18" charset="0"/>
              </a:rPr>
              <a:t>Malla Reddy University</a:t>
            </a:r>
            <a:endParaRPr lang="en-US" sz="2285"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2285"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1026" name="Picture 2" descr="No photo description available."/>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4656008" y="3173767"/>
            <a:ext cx="1619250" cy="16192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38800" y="2971800"/>
            <a:ext cx="914400" cy="9144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3" name="TextBox 2"/>
          <p:cNvSpPr txBox="1"/>
          <p:nvPr/>
        </p:nvSpPr>
        <p:spPr>
          <a:xfrm>
            <a:off x="5862918" y="3173506"/>
            <a:ext cx="4571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847" y="1219200"/>
            <a:ext cx="579120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latin typeface="Times New Roman" panose="02020603050405020304" pitchFamily="18" charset="0"/>
                <a:cs typeface="Times New Roman" panose="02020603050405020304" pitchFamily="18" charset="0"/>
              </a:rPr>
              <a:t>RESULTS AND DISCUSSIONS</a:t>
            </a:r>
            <a:endParaRPr lang="en-IN" sz="2800" b="1" dirty="0">
              <a:latin typeface="Times New Roman" panose="02020603050405020304" pitchFamily="18" charset="0"/>
              <a:cs typeface="Times New Roman" panose="02020603050405020304" pitchFamily="18" charset="0"/>
            </a:endParaRPr>
          </a:p>
        </p:txBody>
      </p:sp>
      <p:sp>
        <p:nvSpPr>
          <p:cNvPr id="4"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38250" y="1742420"/>
            <a:ext cx="9715500" cy="5115580"/>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847" y="1219200"/>
            <a:ext cx="579120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latin typeface="Times New Roman" panose="02020603050405020304" pitchFamily="18" charset="0"/>
                <a:cs typeface="Times New Roman" panose="02020603050405020304" pitchFamily="18" charset="0"/>
              </a:rPr>
              <a:t>RESULTS AND DISCUSSIONS</a:t>
            </a:r>
            <a:endParaRPr lang="en-IN" sz="2800" b="1" dirty="0">
              <a:latin typeface="Times New Roman" panose="02020603050405020304" pitchFamily="18" charset="0"/>
              <a:cs typeface="Times New Roman" panose="02020603050405020304" pitchFamily="18" charset="0"/>
            </a:endParaRPr>
          </a:p>
        </p:txBody>
      </p:sp>
      <p:sp>
        <p:nvSpPr>
          <p:cNvPr id="4"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7448" y="1916832"/>
            <a:ext cx="8784976" cy="4581128"/>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847" y="1219200"/>
            <a:ext cx="579120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4"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9" name="TextBox 8"/>
          <p:cNvSpPr txBox="1"/>
          <p:nvPr/>
        </p:nvSpPr>
        <p:spPr>
          <a:xfrm>
            <a:off x="546847" y="1742420"/>
            <a:ext cx="11165777" cy="511531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conclusion, video summarization using natural language processing (NLP) offers a promising solution to the challenge of efficiently digesting large amounts of video content. By leveraging NLP techniques, such as text extraction, summarization, and semantic analysis, we can extract key insights and generate concise summaries that capture the essence of the video. </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approach not only saves time for users by providing quick access to relevant information but also enhances accessibility for individuals with disabilities who may rely on text-based summaries. Moreover, the integration of NLP with video summarization opens up possibilities for advanced applications in fields such as education, entertainment, surveillance, and more. </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technology continues to evolve, we anticipate further advancements in NLP-powered video summarization, ultimately enhancing our ability to navigate and comprehend the vast landscape of visual information.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4169484" y="2836429"/>
            <a:ext cx="5584116" cy="90505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000" b="1">
                <a:latin typeface="Times New Roman" panose="02020603050405020304" pitchFamily="18" charset="0"/>
                <a:cs typeface="Times New Roman" panose="02020603050405020304" pitchFamily="18" charset="0"/>
              </a:rPr>
              <a:t>THANK YOU</a:t>
            </a:r>
            <a:endParaRPr lang="en-IN" sz="4000" b="1">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8720"/>
            <a:ext cx="10515600" cy="777240"/>
          </a:xfrm>
        </p:spPr>
        <p:txBody>
          <a:bodyPr>
            <a:normAutofit/>
          </a:bodyPr>
          <a:lstStyle/>
          <a:p>
            <a:r>
              <a:rPr lang="en-US" sz="2800" b="1" dirty="0">
                <a:latin typeface="Times New Roman" panose="02020603050405020304" pitchFamily="18" charset="0"/>
                <a:cs typeface="Times New Roman" panose="02020603050405020304" pitchFamily="18" charset="0"/>
              </a:rPr>
              <a:t>ABSTRACT</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95622"/>
            <a:ext cx="10515600" cy="4370833"/>
          </a:xfrm>
        </p:spPr>
        <p:txBody>
          <a:bodyPr>
            <a:noAutofit/>
          </a:bodyPr>
          <a:lstStyle/>
          <a:p>
            <a:pPr algn="just">
              <a:lnSpc>
                <a:spcPct val="100000"/>
              </a:lnSpc>
            </a:pPr>
            <a:r>
              <a:rPr lang="en-US" sz="2000" dirty="0">
                <a:latin typeface="Times New Roman" panose="02020603050405020304" pitchFamily="18" charset="0"/>
                <a:cs typeface="Times New Roman" panose="02020603050405020304" pitchFamily="18" charset="0"/>
              </a:rPr>
              <a:t>The explosion of online video content creates a challenge in efficiently consuming and understanding the information it conveys. </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This project proposes an automated video summarization system that utilizes Natural Language Processing (NLP) techniques to generate concise and informative summaries. The system will address the challenges of extracting meaningful information from both audio and visual elements, identifying salient points within the video, and producing high-quality summaries.</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 We propose a multi-step approach involving text extraction from video, NLP techniques for content analysis, and the application of summarization algorithms. The project aims to contribute to the field of NLP and video information retrieval by developing a tool that facilitates efficient video content consumption. </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These extracted features are then used to generate a summary in natural language, providing a human-readable overview of the video content.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7200" y="1484784"/>
            <a:ext cx="8229600" cy="648072"/>
          </a:xfrm>
          <a:prstGeom prst="rect">
            <a:avLst/>
          </a:prstGeom>
        </p:spPr>
        <p:txBody>
          <a:bodyP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latin typeface="Times New Roman" panose="02020603050405020304" pitchFamily="18" charset="0"/>
                <a:cs typeface="Times New Roman" panose="02020603050405020304" pitchFamily="18" charset="0"/>
              </a:rPr>
              <a:t>PROBLEM STATEMENT</a:t>
            </a:r>
            <a:endParaRPr lang="en-US" sz="2800" b="1" dirty="0">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457200" y="2204864"/>
            <a:ext cx="10247312" cy="4043537"/>
          </a:xfrm>
          <a:prstGeom prst="rect">
            <a:avLst/>
          </a:prstGeom>
        </p:spPr>
        <p:txBody>
          <a:bodyPr>
            <a:normAutofit/>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With the ever-growing volume of online video content, effectively consuming and extracting information from videos presents a significant challenge.  While traditional methods involve manually watching the entire video, this approach is time-consuming and inefficient. This project aims to develop an automated video summarization system that leverages Natural Language Processing (NLP) techniques to generate concise and informative summaries of video content. This project will contribute to the field of NLP and video information retrieval by developing a tool that facilitates efficient video content consumption. Potential applications include Educational Videos, News and Media , Video Search and Recommendation Systems.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744071" y="1380564"/>
            <a:ext cx="592567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flipH="1">
            <a:off x="744071" y="1903784"/>
            <a:ext cx="10442987" cy="452431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tackles this challenge head-on by exploring the potential of Natural Language Processing (NLP) for automatic video summarization. </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aim to develop a system that can intelligently condense video content into concise and informative summaries, empowering users to quickly grasp the essence of a video without sacrificing crucial details. </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Imagine a system that can analyze a lengthy lecture, news report, or documentary, and provide you with a bulleted summary highlighting the key points. </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strives to create such a tool, leveraging the power of NLP to bridge the gap between information overload and efficient video comprehension. </a:t>
            </a:r>
            <a:endParaRPr lang="en-US" sz="20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744071" y="1380564"/>
            <a:ext cx="592567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latin typeface="Times New Roman" panose="02020603050405020304" pitchFamily="18" charset="0"/>
                <a:cs typeface="Times New Roman" panose="02020603050405020304" pitchFamily="18" charset="0"/>
              </a:rPr>
              <a:t>L</a:t>
            </a:r>
            <a:r>
              <a:rPr lang="en-IN" sz="2800" b="1" dirty="0">
                <a:latin typeface="Times New Roman" panose="02020603050405020304" pitchFamily="18" charset="0"/>
                <a:cs typeface="Times New Roman" panose="02020603050405020304" pitchFamily="18" charset="0"/>
              </a:rPr>
              <a:t>ITERATURE SURVEY</a:t>
            </a:r>
            <a:endParaRPr lang="en-IN"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flipH="1">
            <a:off x="744071" y="2286000"/>
            <a:ext cx="10442987" cy="470789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"Hierarchical Reinforcement Learning for Video Summarization" (CVPR 2018) - Proposes a hierarchical policy for selecting key moments and frames in videos.</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Kumar et al. (2016)</a:t>
            </a:r>
            <a:r>
              <a:rPr lang="en-US" sz="2000" dirty="0">
                <a:latin typeface="Times New Roman" panose="02020603050405020304" pitchFamily="18" charset="0"/>
                <a:cs typeface="Times New Roman" panose="02020603050405020304" pitchFamily="18" charset="0"/>
              </a:rPr>
              <a:t>, equal partitions based clustering technique is proposed to detect the key-frames based on the pixel intensity.</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Agius 2008; Basavarajaiah and Sharma 2021) are not personalized to the specific user’s command or interest but produced by extracting keyframes or shot boundaries detection, scene changes methods, and redundancy reduction (Tiwari and Bhatnagar 2021).</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2682" y="1272988"/>
            <a:ext cx="4912659"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2800" b="1" dirty="0">
                <a:latin typeface="Times New Roman" panose="02020603050405020304" pitchFamily="18" charset="0"/>
                <a:cs typeface="Times New Roman" panose="02020603050405020304" pitchFamily="18" charset="0"/>
              </a:rPr>
              <a:t>EXISTING SYSTEM</a:t>
            </a:r>
            <a:endParaRPr lang="en-IN"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11424" y="2136339"/>
            <a:ext cx="10585176" cy="3322955"/>
          </a:xfrm>
          <a:prstGeom prst="rect">
            <a:avLst/>
          </a:prstGeom>
          <a:noFill/>
        </p:spPr>
        <p:txBody>
          <a:bodyPr wrap="square">
            <a:spAutoFit/>
          </a:bodyPr>
          <a:lstStyle/>
          <a:p>
            <a:pPr indent="0" algn="just">
              <a:lnSpc>
                <a:spcPct val="150000"/>
              </a:lnSpc>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Multiscale RNN (Zhu et al. 2022) presents a multiscale hierarchical attention technique. Unlike most existing supervised approaches, which use BiLSTM. This method uses the underlying hierarchical structure of video sequences.</a:t>
            </a:r>
            <a:endParaRPr lang="en-IN" sz="2000" dirty="0">
              <a:latin typeface="Times New Roman" panose="02020603050405020304" pitchFamily="18" charset="0"/>
              <a:cs typeface="Times New Roman" panose="02020603050405020304" pitchFamily="18" charset="0"/>
            </a:endParaRPr>
          </a:p>
          <a:p>
            <a:pPr indent="0" algn="just">
              <a:lnSpc>
                <a:spcPct val="150000"/>
              </a:lnSpc>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(Nair and Mohan 2021) detects keyframes based on feature vectors extracted from Multi CNN (a combination of four pre-trained Convolutional Neural Network models)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847" y="1219200"/>
            <a:ext cx="579120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b="1" dirty="0">
                <a:latin typeface="Times New Roman" panose="02020603050405020304" pitchFamily="18" charset="0"/>
                <a:cs typeface="Times New Roman" panose="02020603050405020304" pitchFamily="18" charset="0"/>
              </a:rPr>
              <a:t>PROPOSED METHODOLOGY</a:t>
            </a:r>
            <a:endParaRPr lang="en-IN"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flipH="1">
            <a:off x="546846" y="2026024"/>
            <a:ext cx="10533529" cy="37846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09905"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Video Preprocessing: </a:t>
            </a:r>
            <a:endParaRPr lang="en-US" sz="2000" b="1" dirty="0">
              <a:latin typeface="Times New Roman" panose="02020603050405020304" pitchFamily="18" charset="0"/>
              <a:cs typeface="Times New Roman" panose="02020603050405020304" pitchFamily="18" charset="0"/>
            </a:endParaRPr>
          </a:p>
          <a:p>
            <a:pPr marL="224155" algn="just"/>
            <a:r>
              <a:rPr lang="en-US" sz="2000" dirty="0">
                <a:latin typeface="Times New Roman" panose="02020603050405020304" pitchFamily="18" charset="0"/>
                <a:cs typeface="Times New Roman" panose="02020603050405020304" pitchFamily="18" charset="0"/>
              </a:rPr>
              <a:t>Input: The system accepts a video file as input. </a:t>
            </a:r>
            <a:endParaRPr lang="en-US" sz="2000" dirty="0">
              <a:latin typeface="Times New Roman" panose="02020603050405020304" pitchFamily="18" charset="0"/>
              <a:cs typeface="Times New Roman" panose="02020603050405020304" pitchFamily="18" charset="0"/>
            </a:endParaRPr>
          </a:p>
          <a:p>
            <a:pPr marL="224155" algn="just"/>
            <a:r>
              <a:rPr lang="en-US" sz="2000" dirty="0">
                <a:latin typeface="Times New Roman" panose="02020603050405020304" pitchFamily="18" charset="0"/>
                <a:cs typeface="Times New Roman" panose="02020603050405020304" pitchFamily="18" charset="0"/>
              </a:rPr>
              <a:t>Video Segmentation: Divide the video into smaller segments (shots or scenes) based on visual cues like changes in camera angles or motion. </a:t>
            </a:r>
            <a:endParaRPr lang="en-US" sz="2000" dirty="0">
              <a:latin typeface="Times New Roman" panose="02020603050405020304" pitchFamily="18" charset="0"/>
              <a:cs typeface="Times New Roman" panose="02020603050405020304" pitchFamily="18" charset="0"/>
            </a:endParaRPr>
          </a:p>
          <a:p>
            <a:pPr marL="567055"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NLP Processing: </a:t>
            </a:r>
            <a:endParaRPr lang="en-IN" sz="2000" b="1" dirty="0">
              <a:latin typeface="Times New Roman" panose="02020603050405020304" pitchFamily="18" charset="0"/>
              <a:cs typeface="Times New Roman" panose="02020603050405020304" pitchFamily="18" charset="0"/>
            </a:endParaRPr>
          </a:p>
          <a:p>
            <a:pPr marL="224155" algn="just"/>
            <a:r>
              <a:rPr lang="en-IN" sz="2000" dirty="0">
                <a:latin typeface="Times New Roman" panose="02020603050405020304" pitchFamily="18" charset="0"/>
                <a:cs typeface="Times New Roman" panose="02020603050405020304" pitchFamily="18" charset="0"/>
              </a:rPr>
              <a:t>Input: Text transcript generated from speech recognition. </a:t>
            </a:r>
            <a:endParaRPr lang="en-IN" sz="2000" dirty="0">
              <a:latin typeface="Times New Roman" panose="02020603050405020304" pitchFamily="18" charset="0"/>
              <a:cs typeface="Times New Roman" panose="02020603050405020304" pitchFamily="18" charset="0"/>
            </a:endParaRPr>
          </a:p>
          <a:p>
            <a:pPr marL="224155" algn="just"/>
            <a:r>
              <a:rPr lang="en-IN" sz="2000" dirty="0">
                <a:latin typeface="Times New Roman" panose="02020603050405020304" pitchFamily="18" charset="0"/>
                <a:cs typeface="Times New Roman" panose="02020603050405020304" pitchFamily="18" charset="0"/>
              </a:rPr>
              <a:t>Sentence Segmentation: Divide the transcript into individual sentences. </a:t>
            </a:r>
            <a:endParaRPr lang="en-IN" sz="2000" dirty="0">
              <a:latin typeface="Times New Roman" panose="02020603050405020304" pitchFamily="18" charset="0"/>
              <a:cs typeface="Times New Roman" panose="02020603050405020304" pitchFamily="18" charset="0"/>
            </a:endParaRPr>
          </a:p>
          <a:p>
            <a:pPr marL="224155" algn="just"/>
            <a:r>
              <a:rPr lang="en-IN" sz="2000" dirty="0">
                <a:latin typeface="Times New Roman" panose="02020603050405020304" pitchFamily="18" charset="0"/>
                <a:cs typeface="Times New Roman" panose="02020603050405020304" pitchFamily="18" charset="0"/>
              </a:rPr>
              <a:t>Identify and classify named entities like people, locations, and organizations within the sentences.</a:t>
            </a:r>
            <a:endParaRPr lang="en-IN" sz="2000" dirty="0">
              <a:latin typeface="Times New Roman" panose="02020603050405020304" pitchFamily="18" charset="0"/>
              <a:cs typeface="Times New Roman" panose="02020603050405020304" pitchFamily="18" charset="0"/>
            </a:endParaRPr>
          </a:p>
          <a:p>
            <a:pPr marL="567055"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Output:</a:t>
            </a:r>
            <a:endParaRPr lang="en-US" sz="2000" b="1" dirty="0">
              <a:latin typeface="Times New Roman" panose="02020603050405020304" pitchFamily="18" charset="0"/>
              <a:cs typeface="Times New Roman" panose="02020603050405020304" pitchFamily="18" charset="0"/>
            </a:endParaRPr>
          </a:p>
          <a:p>
            <a:pPr marL="224155" algn="just"/>
            <a:r>
              <a:rPr lang="en-US" sz="2000" dirty="0">
                <a:latin typeface="Times New Roman" panose="02020603050405020304" pitchFamily="18" charset="0"/>
                <a:cs typeface="Times New Roman" panose="02020603050405020304" pitchFamily="18" charset="0"/>
              </a:rPr>
              <a:t> The system outputs a concise summary of the video content in text format (paragraphs, bullet points) or script-like format (annotated captions). </a:t>
            </a:r>
            <a:endParaRPr lang="en-US" sz="2000" dirty="0">
              <a:latin typeface="Times New Roman" panose="02020603050405020304" pitchFamily="18" charset="0"/>
              <a:cs typeface="Times New Roman" panose="02020603050405020304" pitchFamily="18" charset="0"/>
            </a:endParaRPr>
          </a:p>
          <a:p>
            <a:pPr marL="224155" algn="just"/>
            <a:r>
              <a:rPr lang="en-US" sz="2000" dirty="0">
                <a:latin typeface="Times New Roman" panose="02020603050405020304" pitchFamily="18" charset="0"/>
                <a:cs typeface="Times New Roman" panose="02020603050405020304" pitchFamily="18" charset="0"/>
              </a:rPr>
              <a:t>Optionally, a visual summary with keyframes or short video clips can be initiatives.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7177" y="1120589"/>
            <a:ext cx="559397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b="1" dirty="0">
                <a:latin typeface="Times New Roman" panose="02020603050405020304" pitchFamily="18" charset="0"/>
                <a:cs typeface="Times New Roman" panose="02020603050405020304" pitchFamily="18" charset="0"/>
              </a:rPr>
              <a:t>ARCHITECTURE</a:t>
            </a:r>
            <a:endParaRPr lang="en-IN" sz="28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38100" y="1988839"/>
            <a:ext cx="10738420" cy="4135735"/>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847" y="1219200"/>
            <a:ext cx="579120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latin typeface="Times New Roman" panose="02020603050405020304" pitchFamily="18" charset="0"/>
                <a:cs typeface="Times New Roman" panose="02020603050405020304" pitchFamily="18" charset="0"/>
              </a:rPr>
              <a:t>U</a:t>
            </a:r>
            <a:r>
              <a:rPr lang="en-IN" sz="2800" b="1" dirty="0">
                <a:latin typeface="Times New Roman" panose="02020603050405020304" pitchFamily="18" charset="0"/>
                <a:cs typeface="Times New Roman" panose="02020603050405020304" pitchFamily="18" charset="0"/>
              </a:rPr>
              <a:t>ML DIAGRAMS</a:t>
            </a:r>
            <a:endParaRPr lang="en-IN" sz="2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3359696" y="1844824"/>
            <a:ext cx="6448425" cy="4855468"/>
          </a:xfrm>
          <a:prstGeom prst="rect">
            <a:avLst/>
          </a:prstGeom>
        </p:spPr>
      </p:pic>
    </p:spTree>
  </p:cSld>
  <p:clrMapOvr>
    <a:masterClrMapping/>
  </p:clrMapOvr>
  <p:transition/>
</p:sld>
</file>

<file path=ppt/tags/tag1.xml><?xml version="1.0" encoding="utf-8"?>
<p:tagLst xmlns:p="http://schemas.openxmlformats.org/presentationml/2006/main">
  <p:tag name="AS_NET" val="6.0.27"/>
  <p:tag name="AS_OS" val="Microsoft Windows NT 10.0.17763.0"/>
  <p:tag name="AS_RELEASE_DATE" val="2024.01.14"/>
  <p:tag name="AS_TITLE" val="Aspose.Slides for .NET6"/>
  <p:tag name="AS_VERSION" val="24.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6392</Words>
  <Application>WPS Presentation</Application>
  <PresentationFormat>Widescreen</PresentationFormat>
  <Paragraphs>94</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13</vt:i4>
      </vt:variant>
    </vt:vector>
  </HeadingPairs>
  <TitlesOfParts>
    <vt:vector size="28" baseType="lpstr">
      <vt:lpstr>Arial</vt:lpstr>
      <vt:lpstr>SimSun</vt:lpstr>
      <vt:lpstr>Wingdings</vt:lpstr>
      <vt:lpstr>Times New Roman</vt:lpstr>
      <vt:lpstr>Bookman Old Style</vt:lpstr>
      <vt:lpstr>Segoe Print</vt:lpstr>
      <vt:lpstr>Calibri</vt:lpstr>
      <vt:lpstr>Microsoft YaHei</vt:lpstr>
      <vt:lpstr>Arial Unicode MS</vt:lpstr>
      <vt:lpstr>Calibri Light</vt:lpstr>
      <vt:lpstr>Office Theme</vt:lpstr>
      <vt:lpstr>Office Theme</vt:lpstr>
      <vt:lpstr>Office Theme</vt:lpstr>
      <vt:lpstr>Office Theme</vt:lpstr>
      <vt:lpstr>Office Theme</vt:lpstr>
      <vt:lpstr>PowerPoint 演示文稿</vt:lpstr>
      <vt:lpstr>ABSTRACT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KARRA TEJA REDDY</dc:creator>
  <cp:lastModifiedBy>ychan</cp:lastModifiedBy>
  <cp:revision>13</cp:revision>
  <cp:lastPrinted>2024-03-05T14:58:00Z</cp:lastPrinted>
  <dcterms:created xsi:type="dcterms:W3CDTF">2024-03-05T14:58:00Z</dcterms:created>
  <dcterms:modified xsi:type="dcterms:W3CDTF">2024-04-23T13:34:16Z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59A9944199ED44E78702A54142D8CBEB_13</vt:lpwstr>
  </property>
  <property fmtid="{D5CDD505-2E9C-101B-9397-08002B2CF9AE}" pid="3" name="KSOProductBuildVer">
    <vt:lpwstr>1033-12.2.0.13472</vt:lpwstr>
  </property>
</Properties>
</file>