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94" r:id="rId4"/>
    <p:sldId id="299" r:id="rId5"/>
    <p:sldId id="437" r:id="rId6"/>
    <p:sldId id="438" r:id="rId7"/>
    <p:sldId id="439" r:id="rId8"/>
    <p:sldId id="452" r:id="rId9"/>
    <p:sldId id="441" r:id="rId10"/>
    <p:sldId id="442" r:id="rId11"/>
    <p:sldId id="443" r:id="rId12"/>
    <p:sldId id="296" r:id="rId13"/>
    <p:sldId id="451" r:id="rId14"/>
    <p:sldId id="450" r:id="rId15"/>
    <p:sldId id="453" r:id="rId16"/>
    <p:sldId id="454" r:id="rId17"/>
    <p:sldId id="298" r:id="rId18"/>
    <p:sldId id="455" r:id="rId19"/>
    <p:sldId id="456" r:id="rId20"/>
    <p:sldId id="444" r:id="rId21"/>
    <p:sldId id="445" r:id="rId22"/>
    <p:sldId id="446" r:id="rId23"/>
    <p:sldId id="457" r:id="rId24"/>
    <p:sldId id="448" r:id="rId25"/>
    <p:sldId id="449" r:id="rId26"/>
    <p:sldId id="458" r:id="rId27"/>
    <p:sldId id="318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170BD"/>
    <a:srgbClr val="595959"/>
    <a:srgbClr val="1C4987"/>
    <a:srgbClr val="F2F2F2"/>
    <a:srgbClr val="014099"/>
    <a:srgbClr val="016FBD"/>
    <a:srgbClr val="FF7C80"/>
    <a:srgbClr val="15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8" autoAdjust="0"/>
    <p:restoredTop sz="84997" autoAdjust="0"/>
  </p:normalViewPr>
  <p:slideViewPr>
    <p:cSldViewPr snapToGrid="0">
      <p:cViewPr>
        <p:scale>
          <a:sx n="66" d="100"/>
          <a:sy n="66" d="100"/>
        </p:scale>
        <p:origin x="336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2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38889C-B22C-4E65-86F8-0295B46EF4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F797D-8B86-4807-82B1-96B381FE6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16AC-052E-40B7-9486-8B03B86AE9E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34196B-4B36-4F6B-AAF3-0D58F6B8F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CB7E0-36C9-4B90-A463-99E8F98254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7F682-55B2-4329-AC2C-A10F5E2B5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FBB6-CB90-492C-AA87-DA57C090CB1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A390-5084-4A90-8F0B-742CA5BE7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2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此处确定</a:t>
            </a:r>
            <a:r>
              <a:rPr lang="en-US" altLang="zh-CN" dirty="0"/>
              <a:t>F</a:t>
            </a:r>
            <a:r>
              <a:rPr lang="zh-CN" altLang="en-US" dirty="0"/>
              <a:t>阵，</a:t>
            </a:r>
            <a:r>
              <a:rPr lang="en-US" altLang="zh-CN" dirty="0"/>
              <a:t>R</a:t>
            </a:r>
            <a:r>
              <a:rPr lang="zh-CN" altLang="en-US" dirty="0"/>
              <a:t>阵不再赘述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3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此外还有</a:t>
            </a:r>
            <a:r>
              <a:rPr lang="en-US" altLang="zh-CN" dirty="0" err="1"/>
              <a:t>parameter.h</a:t>
            </a:r>
            <a:r>
              <a:rPr lang="zh-CN" altLang="en-US" dirty="0"/>
              <a:t>函数，存储了各项参数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2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79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8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7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为验证</a:t>
            </a:r>
            <a:r>
              <a:rPr lang="en-US" altLang="zh-CN" dirty="0"/>
              <a:t>INS</a:t>
            </a:r>
            <a:r>
              <a:rPr lang="zh-CN" altLang="en-US" dirty="0"/>
              <a:t>具有舒勒摆特性，进行</a:t>
            </a:r>
            <a:r>
              <a:rPr lang="en-US" altLang="zh-CN" dirty="0"/>
              <a:t>7000s</a:t>
            </a:r>
            <a:r>
              <a:rPr lang="zh-CN" altLang="en-US" dirty="0"/>
              <a:t>仿真</a:t>
            </a:r>
            <a:endParaRPr lang="en-US" altLang="zh-CN" dirty="0"/>
          </a:p>
          <a:p>
            <a:r>
              <a:rPr lang="zh-CN" altLang="en-US" dirty="0"/>
              <a:t>说明模型建立尚存在问题 特别是马尔科夫过程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2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8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03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经纬度方差一直为</a:t>
            </a:r>
            <a:r>
              <a:rPr lang="en-US" altLang="zh-CN" dirty="0"/>
              <a:t>0 </a:t>
            </a:r>
            <a:r>
              <a:rPr lang="zh-CN" altLang="en-US" dirty="0"/>
              <a:t>高度方差缓慢增加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速度方差降到</a:t>
            </a:r>
            <a:r>
              <a:rPr lang="en-US" altLang="zh-CN" dirty="0"/>
              <a:t>0.06 </a:t>
            </a:r>
            <a:r>
              <a:rPr lang="zh-CN" altLang="en-US" dirty="0"/>
              <a:t>但不稳定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57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41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7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76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2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这里着重介绍了组合导航和卡尔曼滤波针对北天东、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2-3-1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旋转顺序的模型推导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2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坐标系定义与课本并不一致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1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3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3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3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C4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428399D-FF2E-4CA8-9F3B-1BA226532886}"/>
              </a:ext>
            </a:extLst>
          </p:cNvPr>
          <p:cNvSpPr/>
          <p:nvPr userDrawn="1"/>
        </p:nvSpPr>
        <p:spPr>
          <a:xfrm>
            <a:off x="337595" y="312516"/>
            <a:ext cx="11516810" cy="612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srgbClr val="1C49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1EE71F-9EA4-4D74-BE0C-739D1663209F}"/>
              </a:ext>
            </a:extLst>
          </p:cNvPr>
          <p:cNvSpPr/>
          <p:nvPr userDrawn="1"/>
        </p:nvSpPr>
        <p:spPr>
          <a:xfrm rot="2771160">
            <a:off x="-113075" y="-375493"/>
            <a:ext cx="727227" cy="1267067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AB0A46-AF86-4077-AAB3-2906FBF29AE1}"/>
              </a:ext>
            </a:extLst>
          </p:cNvPr>
          <p:cNvSpPr/>
          <p:nvPr userDrawn="1"/>
        </p:nvSpPr>
        <p:spPr>
          <a:xfrm rot="2965454">
            <a:off x="11449418" y="5786985"/>
            <a:ext cx="780194" cy="1473922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732D-5325-4D32-9E89-F7D210F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71C29-E903-4909-A025-543A2AAB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69F76-D3E9-476F-9C67-15432D8E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7DA6B-A782-4377-8B60-9B580D4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A6F76-812D-4E2F-A4BF-C1AA68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20567-903B-49A4-8403-B66529FD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D3548-5B3C-4A1E-9EE7-7AD56A52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A3D9B-281E-4945-94D8-D0B36A74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4A1B0-BD2D-4543-AA72-0F7E78A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FD2B-16A6-45FD-A8E7-416479B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D869-5C43-43F9-BAD6-33356F1E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674E1-8572-465B-B62F-2D036A15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2621D-E6F5-4D04-A275-7683ADA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CB0F9-D40E-41E8-A2AB-D7E4453B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84B42-46CD-4FE7-AF19-DB643585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680D4-1FD1-4F5E-9AD9-1ADFB80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6B2C6-DE7D-410C-A1AD-CD678A85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1C30A-E401-4FD0-971C-F8DAFD6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B632F-7399-49A9-A84E-53F1F7A0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56E5B-2638-45DF-8CD2-FE52893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958F-9AA2-479A-AB1A-98B2F43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8AD4-ED89-4E84-98C3-CB21EB01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E9F43-6A22-4F37-B8FA-FA17027F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74522-43D1-4BAC-9D4E-5F6AFFE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9E2FA-2069-4C30-9029-14E7272D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7CDE1-0734-4267-977D-05CA7E7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0CD43-8DCD-4D04-85EE-DE0E6F7E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DF439-4610-43C3-BE74-947BAC6B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793EC-9757-48B8-9618-92185262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12E07-BAA3-4B34-AFBA-79CADBF1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8AA3A-D62C-4B1F-83D4-122E4E1E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DC576-4FE1-462C-99C1-32D2645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8B9458-0932-4B0E-8EB0-BED8FF4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BFE1D1-F3C4-4E63-91DD-1711717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72477-D271-49A9-8919-DEF6F0C5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DA42F-4D92-4F09-9DF7-DC8066A6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F2B27-B73B-44E6-BACA-0B6571B8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A15FB-9BDF-4DBD-AC3E-FE06DEC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D7464-D097-46D1-BC00-8E4540D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D5D2F-93A2-4565-A8D5-553CFF8C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CFA6A-4A92-45AA-9BA4-0892B8C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F2CE-5DFB-47C2-A4F5-7C5AE026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8DD2A-C22C-43E3-82C7-32AAAE75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33BF6-89FF-4248-8966-0281C833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FE62-7ED7-4196-8495-71122ED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BB2B3-8E97-4A32-8BEC-E04C451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77027-4C93-49C8-9D10-CB40BD2A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D97E-C39C-4CA5-B765-26069C4D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1C7236-EFA4-4994-917B-ABF64011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512B4-6D7E-44A7-890E-3F3DE9FD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47172-C62C-4711-B978-BCBDB8CD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330AB-1606-46D9-AD31-F715057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555B5-925A-4E43-B1F8-232316FA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FB11E-999C-40F0-8E75-E81F9CD7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DB982-65BA-47D8-B8AC-D1C4CB22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685C4-5F9F-4683-9698-B53A221D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F5E-E526-41E5-973B-2FB6A3FDEC8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4D583-367F-463C-B7E3-58EC00A4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5F787-8D65-49D9-A81B-8E080003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9.bin"/><Relationship Id="rId31" Type="http://schemas.openxmlformats.org/officeDocument/2006/relationships/image" Target="../media/image33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7.png"/><Relationship Id="rId5" Type="http://schemas.openxmlformats.org/officeDocument/2006/relationships/image" Target="../media/image19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7CC27D-DB5A-42D3-AC90-BDD6E39D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4040"/>
          <a:stretch/>
        </p:blipFill>
        <p:spPr>
          <a:xfrm>
            <a:off x="3571516" y="1085743"/>
            <a:ext cx="5048967" cy="12545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2010B-558D-44BB-9A3A-8CC960541A3B}"/>
              </a:ext>
            </a:extLst>
          </p:cNvPr>
          <p:cNvSpPr txBox="1"/>
          <p:nvPr/>
        </p:nvSpPr>
        <p:spPr>
          <a:xfrm>
            <a:off x="959427" y="2768907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飞行器导航原理及应用大作业</a:t>
            </a:r>
          </a:p>
        </p:txBody>
      </p:sp>
      <p:sp>
        <p:nvSpPr>
          <p:cNvPr id="11" name="文本框 10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05FB6917-0910-4A29-BA10-122474E9C95D}"/>
              </a:ext>
            </a:extLst>
          </p:cNvPr>
          <p:cNvSpPr txBox="1"/>
          <p:nvPr/>
        </p:nvSpPr>
        <p:spPr>
          <a:xfrm>
            <a:off x="3587823" y="3697840"/>
            <a:ext cx="50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zh-CN" altLang="en-US" sz="2400" b="0" dirty="0">
                <a:solidFill>
                  <a:srgbClr val="0170BD"/>
                </a:solidFill>
              </a:rPr>
              <a:t>习题二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rgbClr val="0170BD"/>
                </a:solidFill>
              </a:rPr>
              <a:t>以导弹为例</a:t>
            </a:r>
            <a:endParaRPr lang="en-US" altLang="zh-CN" sz="2400" b="0" dirty="0">
              <a:solidFill>
                <a:srgbClr val="0170BD"/>
              </a:solidFill>
            </a:endParaRP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C7E8F83-61B9-47D3-8824-3C90772CB00A}"/>
              </a:ext>
            </a:extLst>
          </p:cNvPr>
          <p:cNvSpPr txBox="1"/>
          <p:nvPr/>
        </p:nvSpPr>
        <p:spPr>
          <a:xfrm>
            <a:off x="5067478" y="48080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学生： 杨德敏 李辰璐</a:t>
            </a:r>
          </a:p>
        </p:txBody>
      </p:sp>
      <p:sp>
        <p:nvSpPr>
          <p:cNvPr id="20" name="文本框 19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EE03F1E8-3EBD-4E51-9FC9-732E25D4A998}"/>
              </a:ext>
            </a:extLst>
          </p:cNvPr>
          <p:cNvSpPr txBox="1"/>
          <p:nvPr/>
        </p:nvSpPr>
        <p:spPr>
          <a:xfrm>
            <a:off x="5074692" y="517737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2020 . 05 . 30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3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773084" y="1431134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姿态角误差方程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4FDA37-D8C2-4778-87DB-EE0F531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3" y="1539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6CBB88A-AC02-4A3D-92B5-2613107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2" y="159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809B6F1-D5B4-4428-897B-4323B8EA8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696713"/>
              </p:ext>
            </p:extLst>
          </p:nvPr>
        </p:nvGraphicFramePr>
        <p:xfrm>
          <a:off x="773084" y="2178714"/>
          <a:ext cx="10845782" cy="29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4" imgW="5524500" imgH="1498600" progId="Equation.DSMT4">
                  <p:embed/>
                </p:oleObj>
              </mc:Choice>
              <mc:Fallback>
                <p:oleObj name="Equation" r:id="rId4" imgW="55245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84" y="2178714"/>
                        <a:ext cx="10845782" cy="2935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2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933450" y="1328606"/>
            <a:ext cx="407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4FDA37-D8C2-4778-87DB-EE0F531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3" y="1539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6CBB88A-AC02-4A3D-92B5-2613107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2" y="159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2A13B4E-AED2-42DD-9EAA-3BD713F65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00429"/>
              </p:ext>
            </p:extLst>
          </p:nvPr>
        </p:nvGraphicFramePr>
        <p:xfrm>
          <a:off x="1427384" y="2446586"/>
          <a:ext cx="6837872" cy="35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4" imgW="2565400" imgH="1346200" progId="Equation.DSMT4">
                  <p:embed/>
                </p:oleObj>
              </mc:Choice>
              <mc:Fallback>
                <p:oleObj name="Equation" r:id="rId4" imgW="2565400" imgH="1346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84" y="2446586"/>
                        <a:ext cx="6837872" cy="3584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2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程序结构与仿真参数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D6DEEFF-97D8-4AFB-AFDA-C4EE261FC37D}"/>
              </a:ext>
            </a:extLst>
          </p:cNvPr>
          <p:cNvSpPr/>
          <p:nvPr/>
        </p:nvSpPr>
        <p:spPr>
          <a:xfrm>
            <a:off x="1610746" y="5273810"/>
            <a:ext cx="9501754" cy="5810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这里着重介绍了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SISN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程序编排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以及仿真过程中的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矩阵初值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7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790FB4F-FB6D-46EA-B1B8-DD300F72B6FD}"/>
              </a:ext>
            </a:extLst>
          </p:cNvPr>
          <p:cNvSpPr txBox="1"/>
          <p:nvPr/>
        </p:nvSpPr>
        <p:spPr>
          <a:xfrm>
            <a:off x="1732979" y="4128998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Acc, gyro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93972"/>
            <a:ext cx="265857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代码结构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6">
            <a:extLst>
              <a:ext uri="{FF2B5EF4-FFF2-40B4-BE49-F238E27FC236}">
                <a16:creationId xmlns:a16="http://schemas.microsoft.com/office/drawing/2014/main" id="{5BB5EE60-6640-4071-8430-3287FC76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CC8B9BE4-032E-4492-95F4-D1860542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DA80D4A6-2F97-41A1-BED1-BF8A7F5C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1F6A5D57-1C5A-4603-BFEC-7C3F0680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6A762900-908E-4173-A7EE-E6042063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7B6ED0E9-3463-4768-9BAF-EAAFE379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F6A5FCE6-EC97-4AB0-A7C4-51E1C2B3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D47127F7-0270-4666-AB2A-5E8EBDEB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FAE9259C-29F0-4545-8CF2-95F63265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F170CAB1-F597-4505-8403-4C3371B2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0042"/>
            <a:ext cx="260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                                             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D6DDB1F0-254D-4C08-8C18-0D399768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86BD82BE-F6D7-42EC-B6BB-DEACB03D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5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ACBA8F54-6C04-4830-B6B2-B453613C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7FCE1650-7EA8-4742-86F5-33A02D1F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8D7E3DA7-4B9F-45EC-B043-C5F4B6AF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A30338-750E-49BE-AD43-E806529C6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00" y="1676401"/>
            <a:ext cx="10951441" cy="40385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0B0C47-F80E-4B81-9DD4-A96601497865}"/>
              </a:ext>
            </a:extLst>
          </p:cNvPr>
          <p:cNvGrpSpPr/>
          <p:nvPr/>
        </p:nvGrpSpPr>
        <p:grpSpPr>
          <a:xfrm>
            <a:off x="506556" y="1028700"/>
            <a:ext cx="3823246" cy="5058936"/>
            <a:chOff x="406444" y="1291552"/>
            <a:chExt cx="3823246" cy="505893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65196CF-833F-48DF-BBCC-0DE43471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444" y="1291552"/>
              <a:ext cx="3823246" cy="5058936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FECE54-B40B-4EFE-9FF4-7C2129B89B3F}"/>
                </a:ext>
              </a:extLst>
            </p:cNvPr>
            <p:cNvSpPr/>
            <p:nvPr/>
          </p:nvSpPr>
          <p:spPr>
            <a:xfrm>
              <a:off x="1267616" y="3499322"/>
              <a:ext cx="2100901" cy="335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966E4F7-B52C-4775-A4B0-F4C7C2AE2108}"/>
              </a:ext>
            </a:extLst>
          </p:cNvPr>
          <p:cNvSpPr txBox="1"/>
          <p:nvPr/>
        </p:nvSpPr>
        <p:spPr>
          <a:xfrm>
            <a:off x="8843740" y="1304461"/>
            <a:ext cx="291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Attitude, velocity, position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31" y="326553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算法的程序编排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7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8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7AD523-1BB9-42A2-9D3C-ADC6FDA4D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68049"/>
              </p:ext>
            </p:extLst>
          </p:nvPr>
        </p:nvGraphicFramePr>
        <p:xfrm>
          <a:off x="3079046" y="948029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9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046" y="948029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B759B89-7BA5-4C08-A04E-D8A8A3594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83495"/>
              </p:ext>
            </p:extLst>
          </p:nvPr>
        </p:nvGraphicFramePr>
        <p:xfrm>
          <a:off x="3307646" y="957911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" name="Equation" r:id="rId9" imgW="164957" imgH="241091" progId="Equation.DSMT4">
                  <p:embed/>
                </p:oleObj>
              </mc:Choice>
              <mc:Fallback>
                <p:oleObj name="Equation" r:id="rId9" imgW="164957" imgH="24109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46" y="957911"/>
                        <a:ext cx="161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4C20FB8-0907-459B-891C-3E0EAED72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63515"/>
              </p:ext>
            </p:extLst>
          </p:nvPr>
        </p:nvGraphicFramePr>
        <p:xfrm>
          <a:off x="2498021" y="1491309"/>
          <a:ext cx="1552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1" name="Equation" r:id="rId11" imgW="1548728" imgH="203112" progId="Equation.DSMT4">
                  <p:embed/>
                </p:oleObj>
              </mc:Choice>
              <mc:Fallback>
                <p:oleObj name="Equation" r:id="rId11" imgW="1548728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021" y="1491309"/>
                        <a:ext cx="15525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0707B1-7978-4FA2-9990-AA8E802A6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89702"/>
              </p:ext>
            </p:extLst>
          </p:nvPr>
        </p:nvGraphicFramePr>
        <p:xfrm>
          <a:off x="4550568" y="1500723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2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568" y="1500723"/>
                        <a:ext cx="2667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5ED223-8ED3-4089-A5AB-CA80FFAD7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24640"/>
              </p:ext>
            </p:extLst>
          </p:nvPr>
        </p:nvGraphicFramePr>
        <p:xfrm>
          <a:off x="2445682" y="2035641"/>
          <a:ext cx="2362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" name="Equation" r:id="rId15" imgW="2361960" imgH="266400" progId="Equation.DSMT4">
                  <p:embed/>
                </p:oleObj>
              </mc:Choice>
              <mc:Fallback>
                <p:oleObj name="Equation" r:id="rId15" imgW="2361960" imgH="26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682" y="2035641"/>
                        <a:ext cx="2362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F2E67F7-1CA0-46A1-9267-2F03B6E6B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03217"/>
              </p:ext>
            </p:extLst>
          </p:nvPr>
        </p:nvGraphicFramePr>
        <p:xfrm>
          <a:off x="2174171" y="2778268"/>
          <a:ext cx="2171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" name="Equation" r:id="rId17" imgW="2171700" imgH="266700" progId="Equation.DSMT4">
                  <p:embed/>
                </p:oleObj>
              </mc:Choice>
              <mc:Fallback>
                <p:oleObj name="Equation" r:id="rId17" imgW="2171700" imgH="266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171" y="2778268"/>
                        <a:ext cx="2171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" name="Equation" r:id="rId19" imgW="126890" imgH="190335" progId="Equation.DSMT4">
                  <p:embed/>
                </p:oleObj>
              </mc:Choice>
              <mc:Fallback>
                <p:oleObj name="Equation" r:id="rId19" imgW="126890" imgH="1903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D5993D1-4C2D-45BF-B4AA-C8CB572DD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14333"/>
              </p:ext>
            </p:extLst>
          </p:nvPr>
        </p:nvGraphicFramePr>
        <p:xfrm>
          <a:off x="2114685" y="3482036"/>
          <a:ext cx="2143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6" name="Equation" r:id="rId20" imgW="2145369" imgH="253890" progId="Equation.DSMT4">
                  <p:embed/>
                </p:oleObj>
              </mc:Choice>
              <mc:Fallback>
                <p:oleObj name="Equation" r:id="rId20" imgW="2145369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85" y="3482036"/>
                        <a:ext cx="2143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7DE23DD-365F-4BF4-BE64-0A67AB7D2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24083"/>
              </p:ext>
            </p:extLst>
          </p:nvPr>
        </p:nvGraphicFramePr>
        <p:xfrm>
          <a:off x="2551521" y="4251655"/>
          <a:ext cx="333501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" name="Equation" r:id="rId22" imgW="2997200" imgH="266700" progId="Equation.DSMT4">
                  <p:embed/>
                </p:oleObj>
              </mc:Choice>
              <mc:Fallback>
                <p:oleObj name="Equation" r:id="rId22" imgW="29972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21" y="4251655"/>
                        <a:ext cx="3335018" cy="26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40BA0B-A2B2-4040-96CC-54283C493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86179"/>
              </p:ext>
            </p:extLst>
          </p:nvPr>
        </p:nvGraphicFramePr>
        <p:xfrm>
          <a:off x="6750839" y="4286795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" name="Equation" r:id="rId24" imgW="164957" imgH="241091" progId="Equation.DSMT4">
                  <p:embed/>
                </p:oleObj>
              </mc:Choice>
              <mc:Fallback>
                <p:oleObj name="Equation" r:id="rId24" imgW="164957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839" y="4286795"/>
                        <a:ext cx="161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0B5F605-0890-4464-9B25-6E474CE83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19509"/>
              </p:ext>
            </p:extLst>
          </p:nvPr>
        </p:nvGraphicFramePr>
        <p:xfrm>
          <a:off x="2711698" y="5081339"/>
          <a:ext cx="495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" name="Equation" r:id="rId26" imgW="494870" imgH="164957" progId="Equation.DSMT4">
                  <p:embed/>
                </p:oleObj>
              </mc:Choice>
              <mc:Fallback>
                <p:oleObj name="Equation" r:id="rId26" imgW="494870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98" y="5081339"/>
                        <a:ext cx="495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1">
            <a:extLst>
              <a:ext uri="{FF2B5EF4-FFF2-40B4-BE49-F238E27FC236}">
                <a16:creationId xmlns:a16="http://schemas.microsoft.com/office/drawing/2014/main" id="{7F52E9C4-8E4A-4B5B-BCBB-E9FB24329DC8}"/>
              </a:ext>
            </a:extLst>
          </p:cNvPr>
          <p:cNvSpPr txBox="1"/>
          <p:nvPr/>
        </p:nvSpPr>
        <p:spPr>
          <a:xfrm>
            <a:off x="2282439" y="835991"/>
            <a:ext cx="1355090" cy="4191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CD93EBC2-682D-4668-A768-46179AC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121" y="1437336"/>
            <a:ext cx="2371725" cy="266700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15CBD6E6-5A2A-474B-A7FC-68E418DAEE0C}"/>
              </a:ext>
            </a:extLst>
          </p:cNvPr>
          <p:cNvSpPr txBox="1"/>
          <p:nvPr/>
        </p:nvSpPr>
        <p:spPr>
          <a:xfrm>
            <a:off x="1393263" y="2014288"/>
            <a:ext cx="3414619" cy="4191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240093B7-5A7A-4ACE-944B-2EE512B760A1}"/>
              </a:ext>
            </a:extLst>
          </p:cNvPr>
          <p:cNvSpPr txBox="1"/>
          <p:nvPr/>
        </p:nvSpPr>
        <p:spPr>
          <a:xfrm>
            <a:off x="1340733" y="3386785"/>
            <a:ext cx="3238500" cy="4191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A9930B13-E10E-4936-B84E-5431F804F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034" y="2733875"/>
            <a:ext cx="2990850" cy="419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6">
            <a:extLst>
              <a:ext uri="{FF2B5EF4-FFF2-40B4-BE49-F238E27FC236}">
                <a16:creationId xmlns:a16="http://schemas.microsoft.com/office/drawing/2014/main" id="{22B37AC5-4727-42B2-A6CA-BDC6E923595B}"/>
              </a:ext>
            </a:extLst>
          </p:cNvPr>
          <p:cNvSpPr txBox="1"/>
          <p:nvPr/>
        </p:nvSpPr>
        <p:spPr>
          <a:xfrm>
            <a:off x="1106846" y="4278900"/>
            <a:ext cx="5124443" cy="25391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spcAft>
                <a:spcPts val="0"/>
              </a:spcAft>
              <a:defRPr sz="1050" kern="100">
                <a:solidFill>
                  <a:schemeClr val="l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 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72A82E0-6E18-489A-BC20-146052B5B1F0}"/>
              </a:ext>
            </a:extLst>
          </p:cNvPr>
          <p:cNvCxnSpPr/>
          <p:nvPr/>
        </p:nvCxnSpPr>
        <p:spPr>
          <a:xfrm>
            <a:off x="2959984" y="121508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A96BA9E-1FDB-419B-8821-AB1413D4B0CE}"/>
              </a:ext>
            </a:extLst>
          </p:cNvPr>
          <p:cNvCxnSpPr/>
          <p:nvPr/>
        </p:nvCxnSpPr>
        <p:spPr>
          <a:xfrm>
            <a:off x="2959984" y="173896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CA1E1A-E22C-4D93-A29A-76EB868F8695}"/>
              </a:ext>
            </a:extLst>
          </p:cNvPr>
          <p:cNvCxnSpPr/>
          <p:nvPr/>
        </p:nvCxnSpPr>
        <p:spPr>
          <a:xfrm>
            <a:off x="2959984" y="2424760"/>
            <a:ext cx="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D8960140-F673-49DC-99BE-740E387681BE}"/>
              </a:ext>
            </a:extLst>
          </p:cNvPr>
          <p:cNvSpPr/>
          <p:nvPr/>
        </p:nvSpPr>
        <p:spPr>
          <a:xfrm>
            <a:off x="2340859" y="4889830"/>
            <a:ext cx="1257300" cy="4762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088434-DBD4-4862-A030-205B95FF9A2A}"/>
              </a:ext>
            </a:extLst>
          </p:cNvPr>
          <p:cNvCxnSpPr/>
          <p:nvPr/>
        </p:nvCxnSpPr>
        <p:spPr>
          <a:xfrm>
            <a:off x="2959984" y="4594555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9">
            <a:extLst>
              <a:ext uri="{FF2B5EF4-FFF2-40B4-BE49-F238E27FC236}">
                <a16:creationId xmlns:a16="http://schemas.microsoft.com/office/drawing/2014/main" id="{8F1FD43A-528C-4CEC-82D7-96D5FEE4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293" y="5756991"/>
            <a:ext cx="551468" cy="3714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结束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325094-4817-460B-B338-FFAFB2B79219}"/>
              </a:ext>
            </a:extLst>
          </p:cNvPr>
          <p:cNvCxnSpPr/>
          <p:nvPr/>
        </p:nvCxnSpPr>
        <p:spPr>
          <a:xfrm>
            <a:off x="2959984" y="536608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64FD1A-097B-4BBD-8790-5BD16CD368F4}"/>
              </a:ext>
            </a:extLst>
          </p:cNvPr>
          <p:cNvCxnSpPr>
            <a:cxnSpLocks/>
          </p:cNvCxnSpPr>
          <p:nvPr/>
        </p:nvCxnSpPr>
        <p:spPr>
          <a:xfrm flipV="1">
            <a:off x="731134" y="1145581"/>
            <a:ext cx="0" cy="40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6">
            <a:extLst>
              <a:ext uri="{FF2B5EF4-FFF2-40B4-BE49-F238E27FC236}">
                <a16:creationId xmlns:a16="http://schemas.microsoft.com/office/drawing/2014/main" id="{A44A75D7-46FB-44DD-B993-CBB3BC26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25" y="5003091"/>
            <a:ext cx="795334" cy="2664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k+1=&gt;k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1213F5-07EF-40F5-94FE-BEEE24388698}"/>
              </a:ext>
            </a:extLst>
          </p:cNvPr>
          <p:cNvCxnSpPr/>
          <p:nvPr/>
        </p:nvCxnSpPr>
        <p:spPr>
          <a:xfrm>
            <a:off x="4150609" y="1605610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D2B6AB4-F510-41DB-9226-4659C7AD3F21}"/>
              </a:ext>
            </a:extLst>
          </p:cNvPr>
          <p:cNvCxnSpPr/>
          <p:nvPr/>
        </p:nvCxnSpPr>
        <p:spPr>
          <a:xfrm>
            <a:off x="2959984" y="381541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ED8D67-EDA2-4027-B83C-1A682240BFD2}"/>
              </a:ext>
            </a:extLst>
          </p:cNvPr>
          <p:cNvCxnSpPr/>
          <p:nvPr/>
        </p:nvCxnSpPr>
        <p:spPr>
          <a:xfrm>
            <a:off x="6231289" y="4405858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83FEB0-C093-4BC6-9A82-DECC3EAF9E17}"/>
              </a:ext>
            </a:extLst>
          </p:cNvPr>
          <p:cNvCxnSpPr/>
          <p:nvPr/>
        </p:nvCxnSpPr>
        <p:spPr>
          <a:xfrm>
            <a:off x="2959984" y="316771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3413AB34-2171-492C-83B9-24431EE2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47" y="921329"/>
            <a:ext cx="13195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初始值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984F7D71-1965-401E-813C-19C88975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423" y="1137887"/>
            <a:ext cx="8002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预测方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44EB5D13-DA56-4239-820A-ED998079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22" y="1841305"/>
            <a:ext cx="1152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预测误差方程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2A3A0D22-6083-486A-9850-06746921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48" y="2789866"/>
            <a:ext cx="9797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增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方程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832EBD83-E803-41F6-85ED-64C76C10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35" y="3015623"/>
            <a:ext cx="372409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滤波方程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F051A8FF-7034-4746-A900-617B7BFD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85" y="427068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滤波误差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866734D-6A97-4C99-8AD6-B1C931F89731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>
            <a:off x="1845559" y="5127955"/>
            <a:ext cx="495300" cy="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C04D598-66CB-488B-A77D-AE9191BE15FD}"/>
              </a:ext>
            </a:extLst>
          </p:cNvPr>
          <p:cNvCxnSpPr>
            <a:stCxn id="23" idx="1"/>
          </p:cNvCxnSpPr>
          <p:nvPr/>
        </p:nvCxnSpPr>
        <p:spPr>
          <a:xfrm flipH="1">
            <a:off x="731134" y="5136310"/>
            <a:ext cx="319091" cy="1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AEB3CB1-E151-4B83-82F3-14207BBF2F90}"/>
              </a:ext>
            </a:extLst>
          </p:cNvPr>
          <p:cNvCxnSpPr/>
          <p:nvPr/>
        </p:nvCxnSpPr>
        <p:spPr>
          <a:xfrm>
            <a:off x="731134" y="1145581"/>
            <a:ext cx="155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A54C9862-07F8-4B1F-BE4D-330C1997C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51094"/>
              </p:ext>
            </p:extLst>
          </p:nvPr>
        </p:nvGraphicFramePr>
        <p:xfrm>
          <a:off x="4826613" y="3403604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" name="Equation" r:id="rId28" imgW="203040" imgH="241200" progId="Equation.DSMT4">
                  <p:embed/>
                </p:oleObj>
              </mc:Choice>
              <mc:Fallback>
                <p:oleObj name="Equation" r:id="rId28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26613" y="3403604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2FB5B406-96F7-4546-BA1F-5B5803297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48018"/>
              </p:ext>
            </p:extLst>
          </p:nvPr>
        </p:nvGraphicFramePr>
        <p:xfrm>
          <a:off x="4826613" y="361759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1" name="Equation" r:id="rId30" imgW="203040" imgH="241200" progId="Equation.DSMT4">
                  <p:embed/>
                </p:oleObj>
              </mc:Choice>
              <mc:Fallback>
                <p:oleObj name="Equation" r:id="rId30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6613" y="361759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CFAE1D4-5B35-4D84-B3C7-D4DFF742BD1E}"/>
              </a:ext>
            </a:extLst>
          </p:cNvPr>
          <p:cNvCxnSpPr>
            <a:endCxn id="80" idx="1"/>
          </p:cNvCxnSpPr>
          <p:nvPr/>
        </p:nvCxnSpPr>
        <p:spPr>
          <a:xfrm>
            <a:off x="4617334" y="3524254"/>
            <a:ext cx="20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1FE89E-427E-4D4D-BEFF-15A179D05C47}"/>
              </a:ext>
            </a:extLst>
          </p:cNvPr>
          <p:cNvCxnSpPr/>
          <p:nvPr/>
        </p:nvCxnSpPr>
        <p:spPr>
          <a:xfrm flipH="1">
            <a:off x="4617334" y="3738248"/>
            <a:ext cx="19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0C73E26-1782-4A3F-B5E8-842A2D64979C}"/>
              </a:ext>
            </a:extLst>
          </p:cNvPr>
          <p:cNvSpPr txBox="1"/>
          <p:nvPr/>
        </p:nvSpPr>
        <p:spPr>
          <a:xfrm>
            <a:off x="1435100" y="1976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7DB1C80-A36F-462A-8AE8-E235DC567A32}"/>
              </a:ext>
            </a:extLst>
          </p:cNvPr>
          <p:cNvCxnSpPr>
            <a:cxnSpLocks/>
          </p:cNvCxnSpPr>
          <p:nvPr/>
        </p:nvCxnSpPr>
        <p:spPr>
          <a:xfrm>
            <a:off x="4405715" y="2289009"/>
            <a:ext cx="2507049" cy="391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7010083" y="247650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Q</a:t>
            </a:r>
            <a:r>
              <a:rPr lang="zh-CN" altLang="en-US" b="1" dirty="0">
                <a:solidFill>
                  <a:schemeClr val="accent6"/>
                </a:solidFill>
              </a:rPr>
              <a:t>： 系统干扰方差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3BA4C9E-5DB7-478D-8892-9664002A25F1}"/>
              </a:ext>
            </a:extLst>
          </p:cNvPr>
          <p:cNvCxnSpPr>
            <a:cxnSpLocks/>
          </p:cNvCxnSpPr>
          <p:nvPr/>
        </p:nvCxnSpPr>
        <p:spPr>
          <a:xfrm>
            <a:off x="4188737" y="2984252"/>
            <a:ext cx="2821346" cy="632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7064011" y="3460238"/>
            <a:ext cx="203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R</a:t>
            </a:r>
            <a:r>
              <a:rPr lang="zh-CN" altLang="en-US" b="1" dirty="0">
                <a:solidFill>
                  <a:schemeClr val="accent6"/>
                </a:solidFill>
              </a:rPr>
              <a:t>： 量测噪声方差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556C326-6942-4708-95EA-E3D865833FB8}"/>
              </a:ext>
            </a:extLst>
          </p:cNvPr>
          <p:cNvCxnSpPr>
            <a:cxnSpLocks/>
          </p:cNvCxnSpPr>
          <p:nvPr/>
        </p:nvCxnSpPr>
        <p:spPr>
          <a:xfrm>
            <a:off x="3530037" y="1083381"/>
            <a:ext cx="2701252" cy="43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6291755" y="94088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P0</a:t>
            </a:r>
            <a:r>
              <a:rPr lang="zh-CN" altLang="en-US" b="1" dirty="0">
                <a:solidFill>
                  <a:schemeClr val="accent6"/>
                </a:solidFill>
              </a:rPr>
              <a:t>： 初始滤波误差方差</a:t>
            </a:r>
          </a:p>
        </p:txBody>
      </p:sp>
    </p:spTree>
    <p:extLst>
      <p:ext uri="{BB962C8B-B14F-4D97-AF65-F5344CB8AC3E}">
        <p14:creationId xmlns:p14="http://schemas.microsoft.com/office/powerpoint/2010/main" val="8997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6850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算法赋值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969354" y="319626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Q</a:t>
            </a:r>
            <a:r>
              <a:rPr lang="zh-CN" altLang="en-US" b="1" dirty="0">
                <a:solidFill>
                  <a:schemeClr val="accent6"/>
                </a:solidFill>
              </a:rPr>
              <a:t>： 系统干扰方差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969354" y="5066008"/>
            <a:ext cx="203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R</a:t>
            </a:r>
            <a:r>
              <a:rPr lang="zh-CN" altLang="en-US" b="1" dirty="0">
                <a:solidFill>
                  <a:schemeClr val="accent6"/>
                </a:solidFill>
              </a:rPr>
              <a:t>： 量测噪声方差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969357" y="121412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P0</a:t>
            </a:r>
            <a:r>
              <a:rPr lang="zh-CN" altLang="en-US" b="1" dirty="0">
                <a:solidFill>
                  <a:schemeClr val="accent6"/>
                </a:solidFill>
              </a:rPr>
              <a:t>： 初始滤波误差方差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B6A47-1BF3-413C-99A8-350E5D3D9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4413" y="1628863"/>
            <a:ext cx="9926509" cy="13329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B585E6-4F08-41FF-AC69-8E96CE065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414" y="3612144"/>
            <a:ext cx="6762879" cy="1268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C7E05C-AC2C-45BE-BD12-F61A821D83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091" y="3099657"/>
            <a:ext cx="5937555" cy="41912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E87EF4-3886-4F8B-90E7-D7B8E20C9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4414" y="5465437"/>
            <a:ext cx="7892439" cy="6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511572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2.4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算法重要的计算步骤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969353" y="29289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预估校正：迭代更新主体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969354" y="5066008"/>
            <a:ext cx="26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校正归零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969357" y="1214126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Z</a:t>
            </a:r>
            <a:r>
              <a:rPr lang="zh-CN" altLang="en-US" b="1" dirty="0">
                <a:solidFill>
                  <a:schemeClr val="accent6"/>
                </a:solidFill>
              </a:rPr>
              <a:t>： 量测信息为</a:t>
            </a:r>
            <a:r>
              <a:rPr lang="en-US" altLang="zh-CN" b="1" dirty="0">
                <a:solidFill>
                  <a:schemeClr val="accent6"/>
                </a:solidFill>
              </a:rPr>
              <a:t>INS</a:t>
            </a:r>
            <a:r>
              <a:rPr lang="zh-CN" altLang="en-US" b="1" dirty="0">
                <a:solidFill>
                  <a:schemeClr val="accent6"/>
                </a:solidFill>
              </a:rPr>
              <a:t>输出值与</a:t>
            </a:r>
            <a:r>
              <a:rPr lang="en-US" altLang="zh-CN" b="1" dirty="0">
                <a:solidFill>
                  <a:schemeClr val="accent6"/>
                </a:solidFill>
              </a:rPr>
              <a:t>GNSS</a:t>
            </a:r>
            <a:r>
              <a:rPr lang="zh-CN" altLang="en-US" b="1" dirty="0">
                <a:solidFill>
                  <a:schemeClr val="accent6"/>
                </a:solidFill>
              </a:rPr>
              <a:t>输出值之差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DB2BA-C1B2-4D87-9802-4EDB59E0D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167" y="1695850"/>
            <a:ext cx="4975475" cy="1052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B340C-A67E-4906-A5CA-6BAE1424A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132" y="3429000"/>
            <a:ext cx="7179026" cy="16069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CFD6EC-C619-4828-B945-7AB8AFF27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1132" y="5643874"/>
            <a:ext cx="3731292" cy="5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3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结果分析与存在问题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DA2AE1-E844-4D5F-9B7C-681B01C664B2}"/>
              </a:ext>
            </a:extLst>
          </p:cNvPr>
          <p:cNvSpPr/>
          <p:nvPr/>
        </p:nvSpPr>
        <p:spPr>
          <a:xfrm>
            <a:off x="1857756" y="5096814"/>
            <a:ext cx="8437108" cy="458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对当前仿真结果进行分析并对一些问题进行思考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9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57892" y="419832"/>
            <a:ext cx="68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3.1 INS</a:t>
            </a:r>
            <a:r>
              <a:rPr lang="zh-CN" altLang="en-US" sz="2400" b="0" dirty="0">
                <a:solidFill>
                  <a:srgbClr val="0170BD"/>
                </a:solidFill>
              </a:rPr>
              <a:t>噪声数据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马尔科夫</a:t>
            </a:r>
            <a:r>
              <a:rPr lang="en-US" altLang="zh-CN" sz="2400" b="0" dirty="0">
                <a:solidFill>
                  <a:schemeClr val="accent6"/>
                </a:solidFill>
              </a:rPr>
              <a:t>+</a:t>
            </a:r>
            <a:r>
              <a:rPr lang="zh-CN" altLang="en-US" sz="2400" b="0" dirty="0">
                <a:solidFill>
                  <a:schemeClr val="accent6"/>
                </a:solidFill>
              </a:rPr>
              <a:t>白噪声</a:t>
            </a:r>
            <a:r>
              <a:rPr lang="en-US" altLang="zh-CN" sz="2400" b="0" dirty="0">
                <a:solidFill>
                  <a:schemeClr val="accent6"/>
                </a:solidFill>
              </a:rPr>
              <a:t>(100s)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72727-8478-433E-8314-ABE5AE91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4" y="891296"/>
            <a:ext cx="3600000" cy="27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D2E8F5-AF5F-44E7-B9BE-C4BEC37FD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64" y="881497"/>
            <a:ext cx="3600000" cy="27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C5377D-1531-42DB-9D9A-0199285FA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4" y="3738168"/>
            <a:ext cx="3599999" cy="27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5F675C-4823-4B54-BA06-411FDEC90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64" y="3738168"/>
            <a:ext cx="3600001" cy="27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BFD7D6-1DB8-4BC7-B201-C947CEFA3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64" y="3738168"/>
            <a:ext cx="3600000" cy="27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2AB42E-8E07-40FE-9CF4-BEAEF6D94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64" y="881497"/>
            <a:ext cx="3600000" cy="27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78391B-8EBC-42B8-B279-66B65E9597C1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08985C-49C4-4706-A35F-573DD5A3F2CC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陀螺仪</a:t>
            </a:r>
          </a:p>
        </p:txBody>
      </p:sp>
    </p:spTree>
    <p:extLst>
      <p:ext uri="{BB962C8B-B14F-4D97-AF65-F5344CB8AC3E}">
        <p14:creationId xmlns:p14="http://schemas.microsoft.com/office/powerpoint/2010/main" val="10045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47825" y="512965"/>
            <a:ext cx="68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3.1 INS</a:t>
            </a:r>
            <a:r>
              <a:rPr lang="zh-CN" altLang="en-US" sz="2400" b="0" dirty="0">
                <a:solidFill>
                  <a:srgbClr val="0170BD"/>
                </a:solidFill>
              </a:rPr>
              <a:t>噪声数据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马尔科夫</a:t>
            </a:r>
            <a:r>
              <a:rPr lang="en-US" altLang="zh-CN" sz="2400" b="0" dirty="0">
                <a:solidFill>
                  <a:schemeClr val="accent6"/>
                </a:solidFill>
              </a:rPr>
              <a:t>+</a:t>
            </a:r>
            <a:r>
              <a:rPr lang="zh-CN" altLang="en-US" sz="2400" b="0" dirty="0">
                <a:solidFill>
                  <a:schemeClr val="accent6"/>
                </a:solidFill>
              </a:rPr>
              <a:t>白噪声</a:t>
            </a:r>
            <a:r>
              <a:rPr lang="en-US" altLang="zh-CN" sz="2400" b="0" dirty="0">
                <a:solidFill>
                  <a:schemeClr val="accent6"/>
                </a:solidFill>
              </a:rPr>
              <a:t>(7000s)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780BE-9283-4D40-91EE-4F2283AD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5" y="1108070"/>
            <a:ext cx="3272493" cy="2454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87A45D-9E1F-4851-BC43-6E2CB08D0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75" y="1075255"/>
            <a:ext cx="3360000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DFE08C-4BC2-4018-BABC-09E562C32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93" y="1075255"/>
            <a:ext cx="3360000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7AE21CD-C806-4952-9AD7-D9A8B0F8A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647"/>
          <a:stretch/>
        </p:blipFill>
        <p:spPr>
          <a:xfrm>
            <a:off x="1402034" y="3777151"/>
            <a:ext cx="3060596" cy="26310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DA1934-3A9A-469B-9F41-7A12359C02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370"/>
          <a:stretch/>
        </p:blipFill>
        <p:spPr>
          <a:xfrm>
            <a:off x="8284175" y="3777150"/>
            <a:ext cx="3217808" cy="26310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30D021-F686-4477-8758-85182871C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393" y="3720329"/>
            <a:ext cx="3217809" cy="26247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EB368F-3BA7-4E91-8EAD-56B3BFA23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825" y="2072602"/>
            <a:ext cx="11229132" cy="27127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8408B37-F65C-457A-920C-3635D34BC622}"/>
              </a:ext>
            </a:extLst>
          </p:cNvPr>
          <p:cNvSpPr/>
          <p:nvPr/>
        </p:nvSpPr>
        <p:spPr>
          <a:xfrm>
            <a:off x="493392" y="1469352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7A146-CFD1-4C1D-8A94-D6669DEB25BB}"/>
              </a:ext>
            </a:extLst>
          </p:cNvPr>
          <p:cNvSpPr/>
          <p:nvPr/>
        </p:nvSpPr>
        <p:spPr>
          <a:xfrm>
            <a:off x="508690" y="4109605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26595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8062" y="2204540"/>
            <a:ext cx="991749" cy="991749"/>
            <a:chOff x="2414587" y="2452686"/>
            <a:chExt cx="743812" cy="743812"/>
          </a:xfrm>
        </p:grpSpPr>
        <p:grpSp>
          <p:nvGrpSpPr>
            <p:cNvPr id="22" name="组合 21"/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0" name="矩形 29"/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68264" y="2316714"/>
            <a:ext cx="29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模型建立与滤波算法</a:t>
            </a:r>
          </a:p>
        </p:txBody>
      </p:sp>
      <p:sp>
        <p:nvSpPr>
          <p:cNvPr id="36" name="矩形 35"/>
          <p:cNvSpPr/>
          <p:nvPr/>
        </p:nvSpPr>
        <p:spPr>
          <a:xfrm>
            <a:off x="5302410" y="2781412"/>
            <a:ext cx="2817583" cy="3342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Building Model and Filter Algorithm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C3509AB-9E15-4E39-B8CF-9990DB3129E0}"/>
              </a:ext>
            </a:extLst>
          </p:cNvPr>
          <p:cNvGrpSpPr/>
          <p:nvPr/>
        </p:nvGrpSpPr>
        <p:grpSpPr>
          <a:xfrm>
            <a:off x="3979657" y="542045"/>
            <a:ext cx="4232686" cy="1312166"/>
            <a:chOff x="3543014" y="542045"/>
            <a:chExt cx="4232686" cy="1312166"/>
          </a:xfrm>
        </p:grpSpPr>
        <p:sp>
          <p:nvSpPr>
            <p:cNvPr id="21" name="文本框 20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9EAFE8F1-6881-4364-A2F2-351B0B5F4232}"/>
                </a:ext>
              </a:extLst>
            </p:cNvPr>
            <p:cNvSpPr txBox="1"/>
            <p:nvPr/>
          </p:nvSpPr>
          <p:spPr>
            <a:xfrm>
              <a:off x="5950582" y="686944"/>
              <a:ext cx="1825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spc="300" dirty="0">
                  <a:solidFill>
                    <a:srgbClr val="0170BD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rPr>
                <a:t>目录</a:t>
              </a:r>
            </a:p>
          </p:txBody>
        </p:sp>
        <p:grpSp>
          <p:nvGrpSpPr>
            <p:cNvPr id="37" name="组合 36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34CFE096-BFF6-42DD-8F4A-CD687F114839}"/>
                </a:ext>
              </a:extLst>
            </p:cNvPr>
            <p:cNvGrpSpPr/>
            <p:nvPr/>
          </p:nvGrpSpPr>
          <p:grpSpPr>
            <a:xfrm>
              <a:off x="3543014" y="542045"/>
              <a:ext cx="2354215" cy="1312166"/>
              <a:chOff x="0" y="3010281"/>
              <a:chExt cx="6441740" cy="3704871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5D7EDB84-F0CE-44DC-925B-D7B7ACC20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453" y="4233751"/>
                <a:ext cx="4196555" cy="2481401"/>
              </a:xfrm>
              <a:custGeom>
                <a:avLst/>
                <a:gdLst>
                  <a:gd name="T0" fmla="*/ 757 w 757"/>
                  <a:gd name="T1" fmla="*/ 322 h 432"/>
                  <a:gd name="T2" fmla="*/ 380 w 757"/>
                  <a:gd name="T3" fmla="*/ 432 h 432"/>
                  <a:gd name="T4" fmla="*/ 0 w 757"/>
                  <a:gd name="T5" fmla="*/ 322 h 432"/>
                  <a:gd name="T6" fmla="*/ 77 w 757"/>
                  <a:gd name="T7" fmla="*/ 0 h 432"/>
                  <a:gd name="T8" fmla="*/ 678 w 757"/>
                  <a:gd name="T9" fmla="*/ 0 h 432"/>
                  <a:gd name="T10" fmla="*/ 757 w 757"/>
                  <a:gd name="T11" fmla="*/ 32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7" h="432">
                    <a:moveTo>
                      <a:pt x="757" y="322"/>
                    </a:moveTo>
                    <a:lnTo>
                      <a:pt x="380" y="432"/>
                    </a:lnTo>
                    <a:lnTo>
                      <a:pt x="0" y="322"/>
                    </a:lnTo>
                    <a:lnTo>
                      <a:pt x="77" y="0"/>
                    </a:lnTo>
                    <a:lnTo>
                      <a:pt x="678" y="0"/>
                    </a:lnTo>
                    <a:lnTo>
                      <a:pt x="757" y="322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C0E8D18A-5284-4784-AF1F-FF5F41E4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0281"/>
                <a:ext cx="6441736" cy="2067834"/>
              </a:xfrm>
              <a:custGeom>
                <a:avLst/>
                <a:gdLst>
                  <a:gd name="T0" fmla="*/ 1162 w 1162"/>
                  <a:gd name="T1" fmla="*/ 128 h 360"/>
                  <a:gd name="T2" fmla="*/ 581 w 1162"/>
                  <a:gd name="T3" fmla="*/ 0 h 360"/>
                  <a:gd name="T4" fmla="*/ 0 w 1162"/>
                  <a:gd name="T5" fmla="*/ 128 h 360"/>
                  <a:gd name="T6" fmla="*/ 0 w 1162"/>
                  <a:gd name="T7" fmla="*/ 185 h 360"/>
                  <a:gd name="T8" fmla="*/ 581 w 1162"/>
                  <a:gd name="T9" fmla="*/ 360 h 360"/>
                  <a:gd name="T10" fmla="*/ 1162 w 1162"/>
                  <a:gd name="T11" fmla="*/ 185 h 360"/>
                  <a:gd name="T12" fmla="*/ 1162 w 1162"/>
                  <a:gd name="T13" fmla="*/ 128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360">
                    <a:moveTo>
                      <a:pt x="1162" y="128"/>
                    </a:moveTo>
                    <a:lnTo>
                      <a:pt x="581" y="0"/>
                    </a:lnTo>
                    <a:lnTo>
                      <a:pt x="0" y="128"/>
                    </a:lnTo>
                    <a:lnTo>
                      <a:pt x="0" y="185"/>
                    </a:lnTo>
                    <a:lnTo>
                      <a:pt x="581" y="360"/>
                    </a:lnTo>
                    <a:lnTo>
                      <a:pt x="1162" y="185"/>
                    </a:lnTo>
                    <a:lnTo>
                      <a:pt x="1162" y="128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FA534C36-DD0E-4B43-B4A1-4FA5F6E73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3" y="3010281"/>
                <a:ext cx="6425107" cy="1757659"/>
              </a:xfrm>
              <a:custGeom>
                <a:avLst/>
                <a:gdLst>
                  <a:gd name="T0" fmla="*/ 578 w 1159"/>
                  <a:gd name="T1" fmla="*/ 306 h 306"/>
                  <a:gd name="T2" fmla="*/ 0 w 1159"/>
                  <a:gd name="T3" fmla="*/ 128 h 306"/>
                  <a:gd name="T4" fmla="*/ 578 w 1159"/>
                  <a:gd name="T5" fmla="*/ 0 h 306"/>
                  <a:gd name="T6" fmla="*/ 1159 w 1159"/>
                  <a:gd name="T7" fmla="*/ 128 h 306"/>
                  <a:gd name="T8" fmla="*/ 578 w 1159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9" h="306">
                    <a:moveTo>
                      <a:pt x="578" y="306"/>
                    </a:moveTo>
                    <a:lnTo>
                      <a:pt x="0" y="128"/>
                    </a:lnTo>
                    <a:lnTo>
                      <a:pt x="578" y="0"/>
                    </a:lnTo>
                    <a:lnTo>
                      <a:pt x="1159" y="128"/>
                    </a:lnTo>
                    <a:lnTo>
                      <a:pt x="578" y="30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79AD16A8-5E7B-44D4-89AD-AB7516F1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910" y="3802950"/>
                <a:ext cx="2821726" cy="172320"/>
              </a:xfrm>
              <a:custGeom>
                <a:avLst/>
                <a:gdLst>
                  <a:gd name="T0" fmla="*/ 335 w 336"/>
                  <a:gd name="T1" fmla="*/ 13 h 20"/>
                  <a:gd name="T2" fmla="*/ 326 w 336"/>
                  <a:gd name="T3" fmla="*/ 19 h 20"/>
                  <a:gd name="T4" fmla="*/ 7 w 336"/>
                  <a:gd name="T5" fmla="*/ 16 h 20"/>
                  <a:gd name="T6" fmla="*/ 0 w 336"/>
                  <a:gd name="T7" fmla="*/ 7 h 20"/>
                  <a:gd name="T8" fmla="*/ 0 w 336"/>
                  <a:gd name="T9" fmla="*/ 7 h 20"/>
                  <a:gd name="T10" fmla="*/ 9 w 336"/>
                  <a:gd name="T11" fmla="*/ 1 h 20"/>
                  <a:gd name="T12" fmla="*/ 329 w 336"/>
                  <a:gd name="T13" fmla="*/ 4 h 20"/>
                  <a:gd name="T14" fmla="*/ 335 w 336"/>
                  <a:gd name="T15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20">
                    <a:moveTo>
                      <a:pt x="335" y="13"/>
                    </a:moveTo>
                    <a:cubicBezTo>
                      <a:pt x="335" y="17"/>
                      <a:pt x="331" y="20"/>
                      <a:pt x="326" y="19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329" y="4"/>
                      <a:pt x="329" y="4"/>
                      <a:pt x="329" y="4"/>
                    </a:cubicBezTo>
                    <a:cubicBezTo>
                      <a:pt x="333" y="5"/>
                      <a:pt x="336" y="9"/>
                      <a:pt x="33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E59E268E-9A90-418C-B594-4ABAB78B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7161" y="3833066"/>
                <a:ext cx="133048" cy="970735"/>
              </a:xfrm>
              <a:custGeom>
                <a:avLst/>
                <a:gdLst>
                  <a:gd name="T0" fmla="*/ 16 w 16"/>
                  <a:gd name="T1" fmla="*/ 104 h 112"/>
                  <a:gd name="T2" fmla="*/ 8 w 16"/>
                  <a:gd name="T3" fmla="*/ 112 h 112"/>
                  <a:gd name="T4" fmla="*/ 8 w 16"/>
                  <a:gd name="T5" fmla="*/ 112 h 112"/>
                  <a:gd name="T6" fmla="*/ 0 w 16"/>
                  <a:gd name="T7" fmla="*/ 104 h 112"/>
                  <a:gd name="T8" fmla="*/ 0 w 16"/>
                  <a:gd name="T9" fmla="*/ 8 h 112"/>
                  <a:gd name="T10" fmla="*/ 8 w 16"/>
                  <a:gd name="T11" fmla="*/ 0 h 112"/>
                  <a:gd name="T12" fmla="*/ 8 w 16"/>
                  <a:gd name="T13" fmla="*/ 0 h 112"/>
                  <a:gd name="T14" fmla="*/ 16 w 16"/>
                  <a:gd name="T15" fmla="*/ 8 h 112"/>
                  <a:gd name="T16" fmla="*/ 16 w 16"/>
                  <a:gd name="T1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2">
                    <a:moveTo>
                      <a:pt x="16" y="104"/>
                    </a:moveTo>
                    <a:cubicBezTo>
                      <a:pt x="16" y="109"/>
                      <a:pt x="13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3" y="112"/>
                      <a:pt x="0" y="109"/>
                      <a:pt x="0" y="10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lnTo>
                      <a:pt x="16" y="10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Oval 11">
                <a:extLst>
                  <a:ext uri="{FF2B5EF4-FFF2-40B4-BE49-F238E27FC236}">
                    <a16:creationId xmlns:a16="http://schemas.microsoft.com/office/drawing/2014/main" id="{B4D72616-6F54-447F-8324-414321852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082" y="4664548"/>
                <a:ext cx="443493" cy="459518"/>
              </a:xfrm>
              <a:prstGeom prst="ellipse">
                <a:avLst/>
              </a:pr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21564092-B782-41D2-8C60-6631DE0F3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558" y="5279157"/>
                <a:ext cx="576541" cy="1079869"/>
              </a:xfrm>
              <a:custGeom>
                <a:avLst/>
                <a:gdLst>
                  <a:gd name="T0" fmla="*/ 69 w 69"/>
                  <a:gd name="T1" fmla="*/ 114 h 124"/>
                  <a:gd name="T2" fmla="*/ 59 w 69"/>
                  <a:gd name="T3" fmla="*/ 124 h 124"/>
                  <a:gd name="T4" fmla="*/ 10 w 69"/>
                  <a:gd name="T5" fmla="*/ 124 h 124"/>
                  <a:gd name="T6" fmla="*/ 0 w 69"/>
                  <a:gd name="T7" fmla="*/ 114 h 124"/>
                  <a:gd name="T8" fmla="*/ 10 w 69"/>
                  <a:gd name="T9" fmla="*/ 10 h 124"/>
                  <a:gd name="T10" fmla="*/ 20 w 69"/>
                  <a:gd name="T11" fmla="*/ 0 h 124"/>
                  <a:gd name="T12" fmla="*/ 49 w 69"/>
                  <a:gd name="T13" fmla="*/ 0 h 124"/>
                  <a:gd name="T14" fmla="*/ 59 w 69"/>
                  <a:gd name="T15" fmla="*/ 10 h 124"/>
                  <a:gd name="T16" fmla="*/ 69 w 69"/>
                  <a:gd name="T17" fmla="*/ 1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24">
                    <a:moveTo>
                      <a:pt x="69" y="114"/>
                    </a:moveTo>
                    <a:cubicBezTo>
                      <a:pt x="69" y="119"/>
                      <a:pt x="64" y="124"/>
                      <a:pt x="59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4" y="124"/>
                      <a:pt x="0" y="119"/>
                      <a:pt x="0" y="11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5"/>
                      <a:pt x="14" y="0"/>
                      <a:pt x="2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0"/>
                    </a:cubicBezTo>
                    <a:lnTo>
                      <a:pt x="69" y="11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4A17AB8C-7DCF-45C8-968E-A26282F17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623" y="5003445"/>
                <a:ext cx="404689" cy="310175"/>
              </a:xfrm>
              <a:custGeom>
                <a:avLst/>
                <a:gdLst>
                  <a:gd name="T0" fmla="*/ 48 w 48"/>
                  <a:gd name="T1" fmla="*/ 26 h 36"/>
                  <a:gd name="T2" fmla="*/ 38 w 48"/>
                  <a:gd name="T3" fmla="*/ 36 h 36"/>
                  <a:gd name="T4" fmla="*/ 10 w 48"/>
                  <a:gd name="T5" fmla="*/ 36 h 36"/>
                  <a:gd name="T6" fmla="*/ 0 w 48"/>
                  <a:gd name="T7" fmla="*/ 26 h 36"/>
                  <a:gd name="T8" fmla="*/ 0 w 48"/>
                  <a:gd name="T9" fmla="*/ 10 h 36"/>
                  <a:gd name="T10" fmla="*/ 10 w 48"/>
                  <a:gd name="T11" fmla="*/ 0 h 36"/>
                  <a:gd name="T12" fmla="*/ 38 w 48"/>
                  <a:gd name="T13" fmla="*/ 0 h 36"/>
                  <a:gd name="T14" fmla="*/ 48 w 48"/>
                  <a:gd name="T15" fmla="*/ 10 h 36"/>
                  <a:gd name="T16" fmla="*/ 48 w 48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6">
                    <a:moveTo>
                      <a:pt x="48" y="26"/>
                    </a:moveTo>
                    <a:cubicBezTo>
                      <a:pt x="48" y="32"/>
                      <a:pt x="44" y="36"/>
                      <a:pt x="3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4" y="0"/>
                      <a:pt x="48" y="4"/>
                      <a:pt x="48" y="10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id="{1F203988-EF15-44E9-8CCF-0738651F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181" y="3711047"/>
                <a:ext cx="820462" cy="3044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8" name="文本框 37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9A32D788-31BC-400B-8E4D-716118DC2649}"/>
                </a:ext>
              </a:extLst>
            </p:cNvPr>
            <p:cNvSpPr txBox="1"/>
            <p:nvPr/>
          </p:nvSpPr>
          <p:spPr>
            <a:xfrm>
              <a:off x="6270710" y="1431250"/>
              <a:ext cx="1068097" cy="3342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457200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ctr"/>
              <a:r>
                <a:rPr lang="en-US" altLang="zh-CN" sz="1200" dirty="0"/>
                <a:t>CONTENTS</a:t>
              </a:r>
              <a:endParaRPr lang="zh-CN" altLang="en-US" sz="12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6D0336E-648C-4917-B686-0C2A8FDB3A85}"/>
              </a:ext>
            </a:extLst>
          </p:cNvPr>
          <p:cNvGrpSpPr/>
          <p:nvPr/>
        </p:nvGrpSpPr>
        <p:grpSpPr>
          <a:xfrm>
            <a:off x="4298062" y="3457954"/>
            <a:ext cx="991749" cy="991749"/>
            <a:chOff x="2414587" y="2452686"/>
            <a:chExt cx="743812" cy="74381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3BFDB3A-15E2-40D9-AD8C-9A4F69A1E23B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CFCEACB-E4FA-4E43-BDD4-51E2D63E1F27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949EE94C-C600-42FD-A14D-ACBE6CA1417F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27A9D49-DBB2-437B-9762-9FCDBDF5962E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DB60545-9A92-42B3-A07F-C02C6D3E44E6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2C50BEC4-A9EA-493A-B430-29CE7B107A68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347665A-227B-4EDA-9026-87E7F1A0EFA1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71AC9B8-2992-4E38-A280-F2B21B0EE3D8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9EA8BBF7-A05A-430F-BF33-B2B3A87F30AE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F78F183-E4ED-4D44-8870-920377CA324B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DB108B11-2D48-4280-82D8-D2D3B46DC8A4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03E2107-E73A-4F80-8F50-E16053684CFE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9C98D8A-845B-436F-B966-432CF842A18F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975A659-4647-4CC3-98D7-8E6CD8D6D5F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D19F8504-80A5-4A7C-ACA5-A3EC3AEB8E38}"/>
              </a:ext>
            </a:extLst>
          </p:cNvPr>
          <p:cNvSpPr/>
          <p:nvPr/>
        </p:nvSpPr>
        <p:spPr>
          <a:xfrm>
            <a:off x="5289811" y="3533582"/>
            <a:ext cx="2998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程序结构与仿真参数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AD95F87-B6D2-4F64-9C0C-59A7C4D56F94}"/>
              </a:ext>
            </a:extLst>
          </p:cNvPr>
          <p:cNvSpPr/>
          <p:nvPr/>
        </p:nvSpPr>
        <p:spPr>
          <a:xfrm>
            <a:off x="5335140" y="4002310"/>
            <a:ext cx="2907161" cy="3039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 structure and parameter of Simulation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0F6D272-9E0F-49C7-9F39-E2685003F834}"/>
              </a:ext>
            </a:extLst>
          </p:cNvPr>
          <p:cNvGrpSpPr/>
          <p:nvPr/>
        </p:nvGrpSpPr>
        <p:grpSpPr>
          <a:xfrm>
            <a:off x="4316965" y="4683036"/>
            <a:ext cx="991749" cy="991749"/>
            <a:chOff x="2414587" y="2452686"/>
            <a:chExt cx="743812" cy="74381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912D3E3-6286-4D6A-8C79-3BB713B66031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984CE1F4-F677-454C-BEC5-B51AB302A31A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B8AA192B-CA94-4427-A5A1-E26132249545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9B9E63CA-4D60-4EF2-8A0A-6B237272D6EF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40D76DE-A5CC-4FE0-A026-EB683BD0336E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9C22FE71-4192-4D51-9243-C07E40B3C37F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B3295BC7-6B68-4A7A-BA7E-0C72CAB514FA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7655530-8DAD-4E96-AD92-6E745EA246FE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6898539D-2284-4B3E-AFFA-5B4FE1E1CC10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4E9B877-C430-4BFC-886A-035A8421448E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4FBEC47-7FFD-4C94-8006-6373126311DA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E9B42E58-66CE-49AD-9B6E-056F44E25FE1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50275A7-7C75-42A2-92CA-CBEE0BBAB8DB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0E7CE4E-3216-4D76-9E20-EDFE63FDC89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9E64B66-5DCF-42CF-BE68-44A80B54073B}"/>
              </a:ext>
            </a:extLst>
          </p:cNvPr>
          <p:cNvSpPr/>
          <p:nvPr/>
        </p:nvSpPr>
        <p:spPr>
          <a:xfrm>
            <a:off x="5308714" y="4758664"/>
            <a:ext cx="3004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结果分析与存在问题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B0FBB8B-DFD1-48A7-89A7-F92B7E555182}"/>
              </a:ext>
            </a:extLst>
          </p:cNvPr>
          <p:cNvSpPr/>
          <p:nvPr/>
        </p:nvSpPr>
        <p:spPr>
          <a:xfrm>
            <a:off x="5321313" y="5275874"/>
            <a:ext cx="3097808" cy="3039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 analysis of results and resolving problem</a:t>
            </a:r>
          </a:p>
        </p:txBody>
      </p:sp>
    </p:spTree>
    <p:extLst>
      <p:ext uri="{BB962C8B-B14F-4D97-AF65-F5344CB8AC3E}">
        <p14:creationId xmlns:p14="http://schemas.microsoft.com/office/powerpoint/2010/main" val="25934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86596" y="387209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3.2 INS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B8E8E-B9EA-461C-A2D6-09EB560B2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00" y="1048102"/>
            <a:ext cx="3360000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007C49-0D85-4795-AF6B-17C54BF5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5" y="1048102"/>
            <a:ext cx="3360000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6E4E0E-1681-4F49-B769-88CC9A414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05" y="1048102"/>
            <a:ext cx="3360000" cy="25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894ACD-F1E8-4B6F-846B-4103ACCFC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5" y="3695554"/>
            <a:ext cx="3360000" cy="25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6329A0-A71C-407F-A599-588AF2227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00" y="3695554"/>
            <a:ext cx="3360000" cy="25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E636396-07B9-48A4-8AE6-745CA3CF6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05" y="3695554"/>
            <a:ext cx="3360000" cy="252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B8030D-20EA-4814-99F6-81D7A2F891F7}"/>
              </a:ext>
            </a:extLst>
          </p:cNvPr>
          <p:cNvSpPr txBox="1"/>
          <p:nvPr/>
        </p:nvSpPr>
        <p:spPr>
          <a:xfrm>
            <a:off x="1655545" y="2531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经度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3BEA63-FDC9-430D-BB5B-9E38920D4C11}"/>
              </a:ext>
            </a:extLst>
          </p:cNvPr>
          <p:cNvSpPr txBox="1"/>
          <p:nvPr/>
        </p:nvSpPr>
        <p:spPr>
          <a:xfrm>
            <a:off x="6428071" y="2531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纬度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2A5DD6-6608-4446-9057-35A68F9676B3}"/>
              </a:ext>
            </a:extLst>
          </p:cNvPr>
          <p:cNvSpPr txBox="1"/>
          <p:nvPr/>
        </p:nvSpPr>
        <p:spPr>
          <a:xfrm>
            <a:off x="10440203" y="2531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高度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F4804B-831B-452F-A21A-66CA7EC9DA19}"/>
              </a:ext>
            </a:extLst>
          </p:cNvPr>
          <p:cNvSpPr txBox="1"/>
          <p:nvPr/>
        </p:nvSpPr>
        <p:spPr>
          <a:xfrm>
            <a:off x="1617066" y="4954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F794B4-A947-4A5B-98F8-8F223EF6F67C}"/>
              </a:ext>
            </a:extLst>
          </p:cNvPr>
          <p:cNvSpPr txBox="1"/>
          <p:nvPr/>
        </p:nvSpPr>
        <p:spPr>
          <a:xfrm>
            <a:off x="6397613" y="49555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061078-266B-44AA-A85E-CDB204DBD6A2}"/>
              </a:ext>
            </a:extLst>
          </p:cNvPr>
          <p:cNvSpPr txBox="1"/>
          <p:nvPr/>
        </p:nvSpPr>
        <p:spPr>
          <a:xfrm>
            <a:off x="9486039" y="506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东</a:t>
            </a:r>
          </a:p>
        </p:txBody>
      </p:sp>
    </p:spTree>
    <p:extLst>
      <p:ext uri="{BB962C8B-B14F-4D97-AF65-F5344CB8AC3E}">
        <p14:creationId xmlns:p14="http://schemas.microsoft.com/office/powerpoint/2010/main" val="29667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86596" y="387209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3.2 INS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姿态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16F4E-A13F-4295-A219-0607F58DE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07" y="3512127"/>
            <a:ext cx="3600000" cy="27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89D65D-AF3E-4084-ACB3-C3B2F5379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7" y="1333844"/>
            <a:ext cx="3600000" cy="27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AB7259-5797-4AFC-8873-364EE5B33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42" y="2079000"/>
            <a:ext cx="3600000" cy="27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EFC0AC-3632-4A7F-8DB1-C417CDB078B7}"/>
              </a:ext>
            </a:extLst>
          </p:cNvPr>
          <p:cNvSpPr txBox="1"/>
          <p:nvPr/>
        </p:nvSpPr>
        <p:spPr>
          <a:xfrm>
            <a:off x="1711692" y="909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滚转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7600C-4572-42CE-8B1C-3565A271C1B1}"/>
              </a:ext>
            </a:extLst>
          </p:cNvPr>
          <p:cNvSpPr txBox="1"/>
          <p:nvPr/>
        </p:nvSpPr>
        <p:spPr>
          <a:xfrm>
            <a:off x="5439878" y="1594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偏航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ED8C6-DB50-41A2-B033-C1E5424366C4}"/>
              </a:ext>
            </a:extLst>
          </p:cNvPr>
          <p:cNvSpPr txBox="1"/>
          <p:nvPr/>
        </p:nvSpPr>
        <p:spPr>
          <a:xfrm>
            <a:off x="9312442" y="30196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俯仰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85C42-303B-48EA-87B1-52702228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98" y="909000"/>
            <a:ext cx="3360000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FFE37-DEDE-4106-AD23-1DDEB9E71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848874"/>
            <a:ext cx="3360000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CCF512-0C5A-4FEB-A93A-F670E2EDF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02" y="848874"/>
            <a:ext cx="3360000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F6923E0-715C-41B9-98D0-89845B118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2" y="3644983"/>
            <a:ext cx="3360000" cy="25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FA8032-9681-4CDD-A66F-0A2E186BF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3644983"/>
            <a:ext cx="3360000" cy="25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8619118-FFB6-4063-B2C5-81F5E7D73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02" y="3644983"/>
            <a:ext cx="3360000" cy="2520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4EB1E1F-F253-4D44-A50F-8200EA5A43DB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D2C0F2-937E-4FA7-916F-586ED3FF1245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</p:spTree>
    <p:extLst>
      <p:ext uri="{BB962C8B-B14F-4D97-AF65-F5344CB8AC3E}">
        <p14:creationId xmlns:p14="http://schemas.microsoft.com/office/powerpoint/2010/main" val="5489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速度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4780A2-610E-49F5-812F-9120FF6A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27" y="3687292"/>
            <a:ext cx="3360000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1E23F8-DD55-4A3C-9A77-A7D30937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00" y="3687292"/>
            <a:ext cx="3360000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9F2006-1639-49CC-B075-A3F66A352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55" y="3687292"/>
            <a:ext cx="3360000" cy="25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AC8092-E5B1-4A26-A890-EBD86C094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27" y="1005007"/>
            <a:ext cx="3360000" cy="25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546B9F-A6AA-4116-9702-AA6CCC3ED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00" y="1005007"/>
            <a:ext cx="3360000" cy="25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0C26CE-F7F2-4DDF-A222-F4D704EC3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55" y="977859"/>
            <a:ext cx="3360000" cy="252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5AC8213-3AA9-42F4-9BE2-C61DACD24F89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BC4F8F-DC8B-4291-91EF-8DC8663B9985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BB7E88-CB04-4884-B1F4-D5D3AEA1AB0F}"/>
              </a:ext>
            </a:extLst>
          </p:cNvPr>
          <p:cNvSpPr/>
          <p:nvPr/>
        </p:nvSpPr>
        <p:spPr>
          <a:xfrm>
            <a:off x="5400765" y="4181972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σ</a:t>
            </a:r>
            <a:r>
              <a:rPr lang="zh-CN" altLang="en-US" sz="2400" b="1" dirty="0">
                <a:solidFill>
                  <a:schemeClr val="accent6"/>
                </a:solidFill>
              </a:rPr>
              <a:t>≈</a:t>
            </a:r>
            <a:r>
              <a:rPr lang="en-US" altLang="zh-CN" sz="2400" b="1" dirty="0">
                <a:solidFill>
                  <a:schemeClr val="accent6"/>
                </a:solidFill>
              </a:rPr>
              <a:t>0.06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FD701B-E319-4F38-A7B3-D4D08B020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1096800"/>
            <a:ext cx="3360000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DA6FD5-0081-43FC-B89D-6529FDE39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89" y="1096800"/>
            <a:ext cx="3360000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855174-67CD-4C8A-B311-3E1047DBB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00" y="1096800"/>
            <a:ext cx="3360000" cy="252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063084-3DFA-4F68-B6CD-A92C8F07B38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姿态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17D48E-58E1-4A30-9342-DF1F905D2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3769100"/>
            <a:ext cx="3360000" cy="25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28B36C-4A85-445C-93C9-D8E0279AD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37" y="3789978"/>
            <a:ext cx="3360000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D3B6BC-E9BF-48F4-9198-90AB6201A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00" y="3769100"/>
            <a:ext cx="3360000" cy="252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17C46A8-E016-4055-862C-E66AE6ECAC59}"/>
              </a:ext>
            </a:extLst>
          </p:cNvPr>
          <p:cNvSpPr/>
          <p:nvPr/>
        </p:nvSpPr>
        <p:spPr>
          <a:xfrm>
            <a:off x="521600" y="15310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61B1CE-EF76-4581-A860-04C2154B2421}"/>
              </a:ext>
            </a:extLst>
          </p:cNvPr>
          <p:cNvSpPr/>
          <p:nvPr/>
        </p:nvSpPr>
        <p:spPr>
          <a:xfrm>
            <a:off x="548930" y="41712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</p:spTree>
    <p:extLst>
      <p:ext uri="{BB962C8B-B14F-4D97-AF65-F5344CB8AC3E}">
        <p14:creationId xmlns:p14="http://schemas.microsoft.com/office/powerpoint/2010/main" val="26842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01C4B1-E03B-4D30-B7D5-358DF0D7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42" y="944218"/>
            <a:ext cx="3696000" cy="27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DFA96A-C5F6-4919-973B-53C7412DF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9" y="980218"/>
            <a:ext cx="3600000" cy="27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ABA805-1CE3-44BF-8064-AA3920EC5217}"/>
              </a:ext>
            </a:extLst>
          </p:cNvPr>
          <p:cNvSpPr txBox="1"/>
          <p:nvPr/>
        </p:nvSpPr>
        <p:spPr>
          <a:xfrm>
            <a:off x="645972" y="381057"/>
            <a:ext cx="520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3.4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速度位置组合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6FA1D0-878A-4A69-B7AC-BAD142E4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9" y="3776943"/>
            <a:ext cx="3600000" cy="27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CD22B2-B2F7-415C-A24C-3D11A6A0A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42" y="3820148"/>
            <a:ext cx="3600000" cy="270000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4CC7F346-1F43-40EA-ADAD-057D47773DA0}"/>
              </a:ext>
            </a:extLst>
          </p:cNvPr>
          <p:cNvSpPr/>
          <p:nvPr/>
        </p:nvSpPr>
        <p:spPr>
          <a:xfrm>
            <a:off x="506272" y="1955800"/>
            <a:ext cx="1608727" cy="11811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状态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CA7582C-D6D5-403E-8F63-8EB52EDEC90C}"/>
              </a:ext>
            </a:extLst>
          </p:cNvPr>
          <p:cNvSpPr/>
          <p:nvPr/>
        </p:nvSpPr>
        <p:spPr>
          <a:xfrm>
            <a:off x="645972" y="4536393"/>
            <a:ext cx="1608727" cy="11811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方差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ED4DD5-FC5D-4627-94F8-BA7C82C336D7}"/>
              </a:ext>
            </a:extLst>
          </p:cNvPr>
          <p:cNvSpPr/>
          <p:nvPr/>
        </p:nvSpPr>
        <p:spPr>
          <a:xfrm>
            <a:off x="8239993" y="4355227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σ</a:t>
            </a:r>
            <a:r>
              <a:rPr lang="zh-CN" altLang="en-US" sz="2400" b="1" dirty="0">
                <a:solidFill>
                  <a:schemeClr val="accent6"/>
                </a:solidFill>
              </a:rPr>
              <a:t>≈</a:t>
            </a:r>
            <a:r>
              <a:rPr lang="en-US" altLang="zh-CN" sz="2400" b="1" dirty="0">
                <a:solidFill>
                  <a:schemeClr val="accent6"/>
                </a:solidFill>
              </a:rPr>
              <a:t>0.068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2ABA805-1CE3-44BF-8064-AA3920EC5217}"/>
              </a:ext>
            </a:extLst>
          </p:cNvPr>
          <p:cNvSpPr txBox="1"/>
          <p:nvPr/>
        </p:nvSpPr>
        <p:spPr>
          <a:xfrm>
            <a:off x="645972" y="381057"/>
            <a:ext cx="520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3.5 </a:t>
            </a:r>
            <a:r>
              <a:rPr lang="zh-CN" altLang="en-US" sz="2400" b="0" dirty="0">
                <a:solidFill>
                  <a:srgbClr val="0170BD"/>
                </a:solidFill>
              </a:rPr>
              <a:t>问题思考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9CAA2F-0473-4A35-AA1A-BB4102D6C450}"/>
              </a:ext>
            </a:extLst>
          </p:cNvPr>
          <p:cNvSpPr txBox="1"/>
          <p:nvPr/>
        </p:nvSpPr>
        <p:spPr>
          <a:xfrm>
            <a:off x="489855" y="1204384"/>
            <a:ext cx="11477822" cy="3904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马尔科夫过程的实现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反馈校正使一步预测值 </a:t>
            </a:r>
            <a:r>
              <a:rPr lang="en-US" altLang="zh-CN" sz="2800" dirty="0">
                <a:solidFill>
                  <a:srgbClr val="FF0000"/>
                </a:solidFill>
              </a:rPr>
              <a:t>δxk_k-1 </a:t>
            </a:r>
            <a:r>
              <a:rPr lang="zh-CN" altLang="en-US" sz="2800" dirty="0"/>
              <a:t>没有意义（恒为</a:t>
            </a:r>
            <a:r>
              <a:rPr lang="en-US" altLang="zh-CN" sz="2800" dirty="0"/>
              <a:t>0</a:t>
            </a:r>
            <a:r>
              <a:rPr lang="zh-CN" altLang="en-US" sz="2800" dirty="0"/>
              <a:t>），方差取决于</a:t>
            </a:r>
            <a:r>
              <a:rPr lang="en-US" altLang="zh-CN" sz="2800" dirty="0"/>
              <a:t>P,Q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速度组合缘何能对</a:t>
            </a:r>
            <a:r>
              <a:rPr lang="zh-CN" altLang="en-US" sz="2800" dirty="0">
                <a:solidFill>
                  <a:srgbClr val="FF0000"/>
                </a:solidFill>
              </a:rPr>
              <a:t>位置和姿态</a:t>
            </a:r>
            <a:r>
              <a:rPr lang="zh-CN" altLang="en-US" sz="2800" dirty="0"/>
              <a:t>进行校正？运动学方程组吗？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状态方程与状态误差方程区别：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</a:t>
            </a:r>
            <a:r>
              <a:rPr lang="zh-CN" altLang="en-US" sz="2800" dirty="0"/>
              <a:t>如</a:t>
            </a:r>
            <a:r>
              <a:rPr lang="en-US" altLang="zh-CN" sz="2800" dirty="0"/>
              <a:t>Z-&gt;R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chemeClr val="accent6"/>
                </a:solidFill>
              </a:rPr>
              <a:t>状态：</a:t>
            </a:r>
            <a:r>
              <a:rPr lang="en-US" altLang="zh-CN" sz="2800" dirty="0">
                <a:solidFill>
                  <a:schemeClr val="accent6"/>
                </a:solidFill>
              </a:rPr>
              <a:t>GNSS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		</a:t>
            </a:r>
            <a:r>
              <a:rPr lang="zh-CN" altLang="en-US" sz="2800" dirty="0">
                <a:solidFill>
                  <a:schemeClr val="accent1"/>
                </a:solidFill>
              </a:rPr>
              <a:t>状态误差：</a:t>
            </a:r>
            <a:r>
              <a:rPr lang="en-US" altLang="zh-CN" sz="2800" dirty="0">
                <a:solidFill>
                  <a:schemeClr val="accent1"/>
                </a:solidFill>
              </a:rPr>
              <a:t>INS-GNSS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7CC27D-DB5A-42D3-AC90-BDD6E39D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4040"/>
          <a:stretch/>
        </p:blipFill>
        <p:spPr>
          <a:xfrm>
            <a:off x="3571516" y="1085743"/>
            <a:ext cx="5048967" cy="12545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2010B-558D-44BB-9A3A-8CC960541A3B}"/>
              </a:ext>
            </a:extLst>
          </p:cNvPr>
          <p:cNvSpPr txBox="1"/>
          <p:nvPr/>
        </p:nvSpPr>
        <p:spPr>
          <a:xfrm>
            <a:off x="959427" y="2768907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请各位老师批评指正</a:t>
            </a: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1C4987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1C4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1C4987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1C4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C7E8F83-61B9-47D3-8824-3C90772CB00A}"/>
              </a:ext>
            </a:extLst>
          </p:cNvPr>
          <p:cNvSpPr txBox="1"/>
          <p:nvPr/>
        </p:nvSpPr>
        <p:spPr>
          <a:xfrm>
            <a:off x="5183856" y="4522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答辩学生：杨德敏</a:t>
            </a:r>
          </a:p>
        </p:txBody>
      </p:sp>
      <p:sp>
        <p:nvSpPr>
          <p:cNvPr id="19" name="文本框 18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6AC9368C-A7D7-49D5-8B2E-7DDD87F3BE69}"/>
              </a:ext>
            </a:extLst>
          </p:cNvPr>
          <p:cNvSpPr txBox="1"/>
          <p:nvPr/>
        </p:nvSpPr>
        <p:spPr>
          <a:xfrm>
            <a:off x="5123396" y="4992019"/>
            <a:ext cx="209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指导老师：马卫华</a:t>
            </a:r>
          </a:p>
        </p:txBody>
      </p:sp>
      <p:sp>
        <p:nvSpPr>
          <p:cNvPr id="20" name="文本框 19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EE03F1E8-3EBD-4E51-9FC9-732E25D4A998}"/>
              </a:ext>
            </a:extLst>
          </p:cNvPr>
          <p:cNvSpPr txBox="1"/>
          <p:nvPr/>
        </p:nvSpPr>
        <p:spPr>
          <a:xfrm>
            <a:off x="4933332" y="5459981"/>
            <a:ext cx="23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2020. 05 . 30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1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模型建立与滤波算法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ECCE9C-11C4-4296-A464-94C16D1365A0}"/>
              </a:ext>
            </a:extLst>
          </p:cNvPr>
          <p:cNvSpPr/>
          <p:nvPr/>
        </p:nvSpPr>
        <p:spPr>
          <a:xfrm>
            <a:off x="1395663" y="5096814"/>
            <a:ext cx="9542631" cy="1022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SINS+GNSS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Kalman Filter, </a:t>
            </a:r>
          </a:p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北天东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2-3-1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旋转顺序的模型推导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2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495874" y="486720"/>
            <a:ext cx="4283545" cy="540748"/>
            <a:chOff x="3854216" y="478775"/>
            <a:chExt cx="4283545" cy="54074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6" y="47877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1.1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坐标系的旋转变换关系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F2CF9D-EF7E-4F10-AC47-7E8B4FC00A30}"/>
              </a:ext>
            </a:extLst>
          </p:cNvPr>
          <p:cNvGrpSpPr/>
          <p:nvPr/>
        </p:nvGrpSpPr>
        <p:grpSpPr>
          <a:xfrm>
            <a:off x="829663" y="827414"/>
            <a:ext cx="10532674" cy="5308052"/>
            <a:chOff x="829663" y="827414"/>
            <a:chExt cx="10532674" cy="53080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64A953F-DE36-47E0-9451-8E4FF6F6F08A}"/>
                </a:ext>
              </a:extLst>
            </p:cNvPr>
            <p:cNvGrpSpPr/>
            <p:nvPr/>
          </p:nvGrpSpPr>
          <p:grpSpPr>
            <a:xfrm>
              <a:off x="829663" y="5525597"/>
              <a:ext cx="4753718" cy="609869"/>
              <a:chOff x="829663" y="5525597"/>
              <a:chExt cx="4753718" cy="609869"/>
            </a:xfrm>
          </p:grpSpPr>
          <p:sp>
            <p:nvSpPr>
              <p:cNvPr id="6" name="Rectangle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    <a:extLst>
                  <a:ext uri="{FF2B5EF4-FFF2-40B4-BE49-F238E27FC236}">
                    <a16:creationId xmlns:a16="http://schemas.microsoft.com/office/drawing/2014/main" id="{170FBE40-480C-4F63-B01A-C0C092EDFF6A}"/>
                  </a:ext>
                </a:extLst>
              </p:cNvPr>
              <p:cNvSpPr/>
              <p:nvPr/>
            </p:nvSpPr>
            <p:spPr>
              <a:xfrm>
                <a:off x="829663" y="5525597"/>
                <a:ext cx="4753718" cy="6098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85515B-EBA1-4DC9-B3FF-E37752D3D240}"/>
                  </a:ext>
                </a:extLst>
              </p:cNvPr>
              <p:cNvSpPr txBox="1"/>
              <p:nvPr/>
            </p:nvSpPr>
            <p:spPr>
              <a:xfrm>
                <a:off x="875901" y="5630476"/>
                <a:ext cx="4553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地球坐标系（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系）到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导航坐标系（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41AE57F-2330-410C-9E08-9AF382E69F43}"/>
                </a:ext>
              </a:extLst>
            </p:cNvPr>
            <p:cNvGrpSpPr/>
            <p:nvPr/>
          </p:nvGrpSpPr>
          <p:grpSpPr>
            <a:xfrm>
              <a:off x="6335458" y="5525597"/>
              <a:ext cx="5026879" cy="609869"/>
              <a:chOff x="6335458" y="5525597"/>
              <a:chExt cx="5026879" cy="609869"/>
            </a:xfrm>
          </p:grpSpPr>
          <p:sp>
            <p:nvSpPr>
              <p:cNvPr id="12" name="Rectangle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    <a:extLst>
                  <a:ext uri="{FF2B5EF4-FFF2-40B4-BE49-F238E27FC236}">
                    <a16:creationId xmlns:a16="http://schemas.microsoft.com/office/drawing/2014/main" id="{8EE53151-1E4F-4C36-98ED-D18B452A0ED9}"/>
                  </a:ext>
                </a:extLst>
              </p:cNvPr>
              <p:cNvSpPr/>
              <p:nvPr/>
            </p:nvSpPr>
            <p:spPr>
              <a:xfrm>
                <a:off x="6335458" y="5525597"/>
                <a:ext cx="4753719" cy="6098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8651C7-442C-474E-9EEB-B6FA26F4BE86}"/>
                  </a:ext>
                </a:extLst>
              </p:cNvPr>
              <p:cNvSpPr txBox="1"/>
              <p:nvPr/>
            </p:nvSpPr>
            <p:spPr>
              <a:xfrm>
                <a:off x="6352285" y="5601288"/>
                <a:ext cx="5010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系）到弹体坐标系（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</a:t>
                </a: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9719CB0-87F8-4D5E-A4C0-3E021267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389" y="827414"/>
              <a:ext cx="4615992" cy="453147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A0AFF29-87AD-4D7C-9876-D18DAE50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2187" y="1419225"/>
              <a:ext cx="4867275" cy="40195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E30AC49-8B8A-44F3-8210-2E6B245DF8B1}"/>
                </a:ext>
              </a:extLst>
            </p:cNvPr>
            <p:cNvSpPr txBox="1"/>
            <p:nvPr/>
          </p:nvSpPr>
          <p:spPr>
            <a:xfrm>
              <a:off x="9003652" y="5097888"/>
              <a:ext cx="199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2-3-1</a:t>
              </a:r>
              <a:r>
                <a:rPr lang="zh-CN" altLang="en-US" dirty="0"/>
                <a:t>旋转顺序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84B19A2-5CE1-45AC-82CC-38651FD281CC}"/>
              </a:ext>
            </a:extLst>
          </p:cNvPr>
          <p:cNvGrpSpPr/>
          <p:nvPr/>
        </p:nvGrpSpPr>
        <p:grpSpPr>
          <a:xfrm>
            <a:off x="829663" y="1174678"/>
            <a:ext cx="10413561" cy="2941821"/>
            <a:chOff x="675615" y="1629296"/>
            <a:chExt cx="10413561" cy="294182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D9D788-637B-49DB-8792-CD8C97CAEDAA}"/>
                </a:ext>
              </a:extLst>
            </p:cNvPr>
            <p:cNvSpPr txBox="1"/>
            <p:nvPr/>
          </p:nvSpPr>
          <p:spPr>
            <a:xfrm>
              <a:off x="691447" y="1629296"/>
              <a:ext cx="10397729" cy="29418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F13C7797-E9EE-4397-8ECC-377210AD99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439791"/>
                </p:ext>
              </p:extLst>
            </p:nvPr>
          </p:nvGraphicFramePr>
          <p:xfrm>
            <a:off x="675615" y="1696326"/>
            <a:ext cx="10397727" cy="2666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6" imgW="5079960" imgH="1688760" progId="Equation.DSMT4">
                    <p:embed/>
                  </p:oleObj>
                </mc:Choice>
                <mc:Fallback>
                  <p:oleObj name="Equation" r:id="rId6" imgW="5079960" imgH="168876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D9A6FD85-C3E8-4330-97D5-20AC7BEE87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615" y="1696326"/>
                          <a:ext cx="10397727" cy="26660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F0BDB-1A3A-4B94-A814-8C331C6ABD22}"/>
                  </a:ext>
                </a:extLst>
              </p:cNvPr>
              <p:cNvSpPr txBox="1"/>
              <p:nvPr/>
            </p:nvSpPr>
            <p:spPr>
              <a:xfrm>
                <a:off x="845495" y="4303027"/>
                <a:ext cx="10397729" cy="8305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𝑠𝑖𝑛𝐿𝑐𝑜𝑠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𝐿𝑐𝑜𝑠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𝐿𝑠𝑖𝑛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𝑠𝑖𝑛𝐿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F0BDB-1A3A-4B94-A814-8C331C6AB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5" y="4303027"/>
                <a:ext cx="10397729" cy="830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9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495874" y="486720"/>
            <a:ext cx="4283545" cy="540748"/>
            <a:chOff x="3854216" y="478775"/>
            <a:chExt cx="4283545" cy="54074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6" y="47877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1.2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加速度的坐标变换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/>
              <p:nvPr/>
            </p:nvSpPr>
            <p:spPr>
              <a:xfrm>
                <a:off x="1400952" y="1041940"/>
                <a:ext cx="9775767" cy="117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加速度计提供本体坐标系下的比力测量量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选取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导航系作为参考坐标系，加速度经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可以转换为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52" y="1041940"/>
                <a:ext cx="9775767" cy="1177758"/>
              </a:xfrm>
              <a:prstGeom prst="rect">
                <a:avLst/>
              </a:prstGeom>
              <a:blipFill>
                <a:blip r:embed="rId4"/>
                <a:stretch>
                  <a:fillRect l="-998" b="-10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09D1B2F9-BA03-460B-999B-57EDC548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8894" y="2440851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速度计算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59236F-5237-4F0B-A403-387E6DD04B01}"/>
                  </a:ext>
                </a:extLst>
              </p:cNvPr>
              <p:cNvSpPr/>
              <p:nvPr/>
            </p:nvSpPr>
            <p:spPr>
              <a:xfrm>
                <a:off x="3559234" y="2996071"/>
                <a:ext cx="4711226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(2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59236F-5237-4F0B-A403-387E6DD0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4" y="2996071"/>
                <a:ext cx="4711226" cy="462947"/>
              </a:xfrm>
              <a:prstGeom prst="rect">
                <a:avLst/>
              </a:prstGeom>
              <a:blipFill>
                <a:blip r:embed="rId7"/>
                <a:stretch>
                  <a:fillRect r="-2458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4BE9530-0F91-4AD0-A5E2-59AAA4EF445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450" y="3573543"/>
            <a:ext cx="9962795" cy="25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1.4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角速度的计算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/>
              <p:nvPr/>
            </p:nvSpPr>
            <p:spPr>
              <a:xfrm>
                <a:off x="1208116" y="4537237"/>
                <a:ext cx="9775767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zh-CN" altLang="en-US" sz="24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zh-CN" altLang="en-US" sz="2400" b="1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b="1" i="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sz="24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sz="2400" b="1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16" y="4537237"/>
                <a:ext cx="9775767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09D1B2F9-BA03-460B-999B-57EDC548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56173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1.5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经纬高的计算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3CD60-8CB6-466F-BE01-50515E0AAB2B}"/>
                  </a:ext>
                </a:extLst>
              </p:cNvPr>
              <p:cNvSpPr txBox="1"/>
              <p:nvPr/>
            </p:nvSpPr>
            <p:spPr>
              <a:xfrm>
                <a:off x="2288512" y="1072451"/>
                <a:ext cx="8104425" cy="284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ⅈⅇ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en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𝑡𝑔𝐿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𝑜𝑠𝐿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𝑠𝑖𝑛𝐿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3CD60-8CB6-466F-BE01-50515E0A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12" y="1072451"/>
                <a:ext cx="8104425" cy="2844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7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1.6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姿态的解算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F8210-02B9-40CC-AC70-372A63409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039" y="1458109"/>
            <a:ext cx="9063578" cy="42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331631" y="413749"/>
            <a:ext cx="4283545" cy="577898"/>
            <a:chOff x="4039108" y="441625"/>
            <a:chExt cx="4283545" cy="57789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108" y="44162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SISN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算法的程序编排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3389B0-5477-4B6E-80D6-27C6AAD0B2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221" y="918283"/>
            <a:ext cx="9503558" cy="54532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74580E7-B71B-40B1-8E23-74B5E74D8BA2}"/>
              </a:ext>
            </a:extLst>
          </p:cNvPr>
          <p:cNvSpPr/>
          <p:nvPr/>
        </p:nvSpPr>
        <p:spPr>
          <a:xfrm>
            <a:off x="3111500" y="2540000"/>
            <a:ext cx="1358900" cy="220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029415-6A07-475C-AAB3-409DEAEA7E48}"/>
              </a:ext>
            </a:extLst>
          </p:cNvPr>
          <p:cNvCxnSpPr/>
          <p:nvPr/>
        </p:nvCxnSpPr>
        <p:spPr>
          <a:xfrm flipH="1">
            <a:off x="2108200" y="3530600"/>
            <a:ext cx="1003300" cy="35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9E3DDC8-F52D-41F8-967E-885A179C59C7}"/>
              </a:ext>
            </a:extLst>
          </p:cNvPr>
          <p:cNvSpPr/>
          <p:nvPr/>
        </p:nvSpPr>
        <p:spPr>
          <a:xfrm>
            <a:off x="965200" y="3340100"/>
            <a:ext cx="1143000" cy="774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姿态求解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B6DD70-BA2C-49BC-BB16-357ECA7F9F35}"/>
              </a:ext>
            </a:extLst>
          </p:cNvPr>
          <p:cNvSpPr/>
          <p:nvPr/>
        </p:nvSpPr>
        <p:spPr>
          <a:xfrm>
            <a:off x="3251832" y="1593764"/>
            <a:ext cx="2437136" cy="831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B1801B-497D-4C0E-9445-4A5C986DC70B}"/>
              </a:ext>
            </a:extLst>
          </p:cNvPr>
          <p:cNvCxnSpPr>
            <a:cxnSpLocks/>
          </p:cNvCxnSpPr>
          <p:nvPr/>
        </p:nvCxnSpPr>
        <p:spPr>
          <a:xfrm flipV="1">
            <a:off x="4615176" y="1266971"/>
            <a:ext cx="121355" cy="34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EF42251-9F25-415F-9241-C3DB458976B5}"/>
              </a:ext>
            </a:extLst>
          </p:cNvPr>
          <p:cNvSpPr/>
          <p:nvPr/>
        </p:nvSpPr>
        <p:spPr>
          <a:xfrm>
            <a:off x="4470399" y="740542"/>
            <a:ext cx="1218569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速度求解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419816-9575-4BE1-AC94-20DF9A3DD4A3}"/>
              </a:ext>
            </a:extLst>
          </p:cNvPr>
          <p:cNvSpPr/>
          <p:nvPr/>
        </p:nvSpPr>
        <p:spPr>
          <a:xfrm>
            <a:off x="6096000" y="1593488"/>
            <a:ext cx="2437136" cy="831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874C4F-2E6F-4080-8CFA-A71FB237BFB3}"/>
              </a:ext>
            </a:extLst>
          </p:cNvPr>
          <p:cNvCxnSpPr>
            <a:cxnSpLocks/>
          </p:cNvCxnSpPr>
          <p:nvPr/>
        </p:nvCxnSpPr>
        <p:spPr>
          <a:xfrm flipV="1">
            <a:off x="7459344" y="1266695"/>
            <a:ext cx="121355" cy="34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3422FA0-9E2E-48DB-96A6-15EB26D39A4E}"/>
              </a:ext>
            </a:extLst>
          </p:cNvPr>
          <p:cNvSpPr/>
          <p:nvPr/>
        </p:nvSpPr>
        <p:spPr>
          <a:xfrm>
            <a:off x="7314567" y="740266"/>
            <a:ext cx="1218569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位置求解</a:t>
            </a:r>
          </a:p>
        </p:txBody>
      </p:sp>
    </p:spTree>
    <p:extLst>
      <p:ext uri="{BB962C8B-B14F-4D97-AF65-F5344CB8AC3E}">
        <p14:creationId xmlns:p14="http://schemas.microsoft.com/office/powerpoint/2010/main" val="8043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1338811" y="1898890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E00DFC-2D49-4E39-A530-B193D6F04C61}"/>
              </a:ext>
            </a:extLst>
          </p:cNvPr>
          <p:cNvGrpSpPr/>
          <p:nvPr/>
        </p:nvGrpSpPr>
        <p:grpSpPr>
          <a:xfrm>
            <a:off x="1527202" y="2363972"/>
            <a:ext cx="8591842" cy="4066541"/>
            <a:chOff x="2272657" y="2013921"/>
            <a:chExt cx="5257800" cy="2430093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482A8C49-8083-4FE9-99C1-A768F8142C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116085"/>
                </p:ext>
              </p:extLst>
            </p:nvPr>
          </p:nvGraphicFramePr>
          <p:xfrm>
            <a:off x="2272657" y="2956470"/>
            <a:ext cx="51816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" name="Equation" r:id="rId4" imgW="5179352" imgH="431613" progId="Equation.DSMT4">
                    <p:embed/>
                  </p:oleObj>
                </mc:Choice>
                <mc:Fallback>
                  <p:oleObj name="Equation" r:id="rId4" imgW="5179352" imgH="4316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2956470"/>
                          <a:ext cx="518160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B0DD8A80-0026-412E-9CA9-AC28B9FB15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813159"/>
                </p:ext>
              </p:extLst>
            </p:nvPr>
          </p:nvGraphicFramePr>
          <p:xfrm>
            <a:off x="2272657" y="2013921"/>
            <a:ext cx="38862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" name="Equation" r:id="rId6" imgW="3886200" imgH="914400" progId="Equation.DSMT4">
                    <p:embed/>
                  </p:oleObj>
                </mc:Choice>
                <mc:Fallback>
                  <p:oleObj name="Equation" r:id="rId6" imgW="3886200" imgH="914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2013921"/>
                          <a:ext cx="38862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9AA8F7B-6FA6-4F97-AB21-E734F8EECE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392118"/>
                </p:ext>
              </p:extLst>
            </p:nvPr>
          </p:nvGraphicFramePr>
          <p:xfrm>
            <a:off x="2272657" y="3529614"/>
            <a:ext cx="52578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9" name="Equation" r:id="rId8" imgW="5257800" imgH="914400" progId="Equation.DSMT4">
                    <p:embed/>
                  </p:oleObj>
                </mc:Choice>
                <mc:Fallback>
                  <p:oleObj name="Equation" r:id="rId8" imgW="5257800" imgH="914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3529614"/>
                          <a:ext cx="52578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40D570-28A7-475C-AA8E-BBDCF48B8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33303"/>
              </p:ext>
            </p:extLst>
          </p:nvPr>
        </p:nvGraphicFramePr>
        <p:xfrm>
          <a:off x="2283575" y="1247288"/>
          <a:ext cx="7440240" cy="51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10" imgW="3873240" imgH="266400" progId="Equation.DSMT4">
                  <p:embed/>
                </p:oleObj>
              </mc:Choice>
              <mc:Fallback>
                <p:oleObj name="Equation" r:id="rId10" imgW="3873240" imgH="2664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575" y="1247288"/>
                        <a:ext cx="7440240" cy="511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82"/>
  <p:tag name="ISPRING_SCORM_RATE_SLIDES" val="0"/>
  <p:tag name="ISPRING_SCORM_RATE_QUIZZES" val="0"/>
  <p:tag name="ISPRING_SCORM_PASSING_SCORE" val="0.000000"/>
  <p:tag name="ISPRING_ULTRA_SCORM_COURSE_ID" val="FBD9F647-9D34-4D8C-A890-0D0B4BF3691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F:\1.30修改\79240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688</Words>
  <Application>Microsoft Office PowerPoint</Application>
  <PresentationFormat>宽屏</PresentationFormat>
  <Paragraphs>167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Microsoft YaHei Light</vt:lpstr>
      <vt:lpstr>等线</vt:lpstr>
      <vt:lpstr>等线 Light</vt:lpstr>
      <vt:lpstr>方正正粗黑简体</vt:lpstr>
      <vt:lpstr>微软雅黑</vt:lpstr>
      <vt:lpstr>Arial</vt:lpstr>
      <vt:lpstr>Calibri</vt:lpstr>
      <vt:lpstr>Cambria Math</vt:lpstr>
      <vt:lpstr>Century Gothic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982</dc:title>
  <dc:creator>Anzichen</dc:creator>
  <cp:lastModifiedBy>Y DM</cp:lastModifiedBy>
  <cp:revision>146</cp:revision>
  <dcterms:created xsi:type="dcterms:W3CDTF">2018-09-08T09:26:10Z</dcterms:created>
  <dcterms:modified xsi:type="dcterms:W3CDTF">2020-05-30T10:22:31Z</dcterms:modified>
</cp:coreProperties>
</file>