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7"/>
  </p:notesMasterIdLst>
  <p:sldIdLst>
    <p:sldId id="260" r:id="rId2"/>
    <p:sldId id="305" r:id="rId3"/>
    <p:sldId id="283" r:id="rId4"/>
    <p:sldId id="306" r:id="rId5"/>
    <p:sldId id="307" r:id="rId6"/>
    <p:sldId id="308" r:id="rId7"/>
    <p:sldId id="309" r:id="rId8"/>
    <p:sldId id="310" r:id="rId9"/>
    <p:sldId id="314" r:id="rId10"/>
    <p:sldId id="312" r:id="rId11"/>
    <p:sldId id="316" r:id="rId12"/>
    <p:sldId id="315" r:id="rId13"/>
    <p:sldId id="313" r:id="rId14"/>
    <p:sldId id="317" r:id="rId15"/>
    <p:sldId id="28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819" autoAdjust="0"/>
  </p:normalViewPr>
  <p:slideViewPr>
    <p:cSldViewPr snapToGrid="0">
      <p:cViewPr>
        <p:scale>
          <a:sx n="50" d="100"/>
          <a:sy n="50" d="100"/>
        </p:scale>
        <p:origin x="174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D4EF5-6F91-41EB-A16B-5E177B33F9FC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41146-D925-4F6A-8B43-19A96DA3F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91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41146-D925-4F6A-8B43-19A96DA3F2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540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F48FF-F8E7-4C0E-8556-7C53789378F8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154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F48FF-F8E7-4C0E-8556-7C53789378F8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495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F48FF-F8E7-4C0E-8556-7C53789378F8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979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F48FF-F8E7-4C0E-8556-7C53789378F8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831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F48FF-F8E7-4C0E-8556-7C53789378F8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3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F48FF-F8E7-4C0E-8556-7C53789378F8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80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F48FF-F8E7-4C0E-8556-7C53789378F8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991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F48FF-F8E7-4C0E-8556-7C53789378F8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913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F48FF-F8E7-4C0E-8556-7C53789378F8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14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F48FF-F8E7-4C0E-8556-7C53789378F8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173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F48FF-F8E7-4C0E-8556-7C53789378F8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511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F48FF-F8E7-4C0E-8556-7C53789378F8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826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F48FF-F8E7-4C0E-8556-7C53789378F8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32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49DB-9D82-4CF9-9B41-F260D68DB0B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1F497D"/>
                </a:solidFill>
              </a:rPr>
              <a:pPr/>
              <a:t>‹#›</a:t>
            </a:fld>
            <a:r>
              <a:rPr lang="en-US" altLang="zh-CN">
                <a:solidFill>
                  <a:srgbClr val="1F497D"/>
                </a:solidFill>
              </a:rPr>
              <a:t>/52</a:t>
            </a:r>
            <a:endParaRPr lang="zh-CN" alt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92326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E538-3A69-4372-A7CB-5E7C4E9B48F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1F497D"/>
                </a:solidFill>
              </a:rPr>
              <a:pPr/>
              <a:t>‹#›</a:t>
            </a:fld>
            <a:endParaRPr lang="zh-CN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70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49DB-9D82-4CF9-9B41-F260D68DB0B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1F497D"/>
                </a:solidFill>
              </a:rPr>
              <a:pPr/>
              <a:t>‹#›</a:t>
            </a:fld>
            <a:r>
              <a:rPr lang="en-US" altLang="zh-CN">
                <a:solidFill>
                  <a:srgbClr val="1F497D"/>
                </a:solidFill>
              </a:rPr>
              <a:t>/52</a:t>
            </a:r>
            <a:endParaRPr lang="zh-CN" alt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61569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5AE3-EC37-4F8E-91A4-A0D3C307A9F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1F497D"/>
                </a:solidFill>
              </a:rPr>
              <a:pPr/>
              <a:t>‹#›</a:t>
            </a:fld>
            <a:r>
              <a:rPr lang="en-US" altLang="zh-CN" dirty="0">
                <a:solidFill>
                  <a:srgbClr val="1F497D"/>
                </a:solidFill>
              </a:rPr>
              <a:t>/52</a:t>
            </a:r>
            <a:endParaRPr lang="zh-CN" altLang="en-US" dirty="0">
              <a:solidFill>
                <a:srgbClr val="1F497D"/>
              </a:solidFill>
            </a:endParaRPr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1" y="0"/>
            <a:ext cx="9140825" cy="641350"/>
          </a:xfrm>
          <a:prstGeom prst="rect">
            <a:avLst/>
          </a:prstGeom>
          <a:solidFill>
            <a:srgbClr val="004376"/>
          </a:solidFill>
          <a:ln w="9525">
            <a:solidFill>
              <a:srgbClr val="004376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8" name="Group 11"/>
          <p:cNvGrpSpPr/>
          <p:nvPr userDrawn="1"/>
        </p:nvGrpSpPr>
        <p:grpSpPr bwMode="auto">
          <a:xfrm>
            <a:off x="142876" y="49213"/>
            <a:ext cx="539750" cy="539750"/>
            <a:chOff x="68" y="136"/>
            <a:chExt cx="340" cy="340"/>
          </a:xfrm>
        </p:grpSpPr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68" y="136"/>
              <a:ext cx="340" cy="3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pic>
          <p:nvPicPr>
            <p:cNvPr id="10" name="Picture 13" descr="NPU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" y="136"/>
              <a:ext cx="34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1184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1101-DE2E-4A38-941F-BEE8DE977F1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1F497D"/>
                </a:solidFill>
              </a:rPr>
              <a:pPr/>
              <a:t>‹#›</a:t>
            </a:fld>
            <a:r>
              <a:rPr lang="en-US" altLang="zh-CN">
                <a:solidFill>
                  <a:srgbClr val="1F497D"/>
                </a:solidFill>
              </a:rPr>
              <a:t> /52</a:t>
            </a:r>
            <a:endParaRPr lang="zh-CN" alt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2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D5594-9B57-418F-A188-B9D3815C3B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1F497D"/>
                </a:solidFill>
              </a:rPr>
              <a:pPr/>
              <a:t>‹#›</a:t>
            </a:fld>
            <a:r>
              <a:rPr lang="en-US" altLang="zh-CN">
                <a:solidFill>
                  <a:srgbClr val="1F497D"/>
                </a:solidFill>
              </a:rPr>
              <a:t> /52</a:t>
            </a:r>
            <a:endParaRPr lang="zh-CN" alt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56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6328-52C7-4836-BD97-FADB1C59558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1F497D"/>
                </a:solidFill>
              </a:rPr>
              <a:pPr/>
              <a:t>‹#›</a:t>
            </a:fld>
            <a:r>
              <a:rPr lang="en-US" altLang="zh-CN">
                <a:solidFill>
                  <a:srgbClr val="1F497D"/>
                </a:solidFill>
              </a:rPr>
              <a:t> /52</a:t>
            </a:r>
            <a:endParaRPr lang="zh-CN" alt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99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A122-0BEF-42EB-9FDE-2BFDC24D6D0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1F497D"/>
                </a:solidFill>
              </a:rPr>
              <a:pPr/>
              <a:t>‹#›</a:t>
            </a:fld>
            <a:r>
              <a:rPr lang="en-US" altLang="zh-CN">
                <a:solidFill>
                  <a:srgbClr val="1F497D"/>
                </a:solidFill>
              </a:rPr>
              <a:t> /52</a:t>
            </a:r>
            <a:endParaRPr lang="zh-CN" alt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46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4A67-A977-4AD5-9CFF-98B9A245819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1F497D"/>
                </a:solidFill>
              </a:rPr>
              <a:pPr/>
              <a:t>‹#›</a:t>
            </a:fld>
            <a:r>
              <a:rPr lang="en-US" altLang="zh-CN">
                <a:solidFill>
                  <a:srgbClr val="1F497D"/>
                </a:solidFill>
              </a:rPr>
              <a:t> /52</a:t>
            </a:r>
            <a:endParaRPr lang="zh-CN" alt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21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3132-A248-4806-ABCC-22493174843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1F497D"/>
                </a:solidFill>
              </a:rPr>
              <a:pPr/>
              <a:t>‹#›</a:t>
            </a:fld>
            <a:r>
              <a:rPr lang="en-US" altLang="zh-CN">
                <a:solidFill>
                  <a:srgbClr val="1F497D"/>
                </a:solidFill>
              </a:rPr>
              <a:t> /52</a:t>
            </a:r>
            <a:endParaRPr lang="zh-CN" alt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09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F32E-5FC9-40FC-BD5B-C33DB044C5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1F497D"/>
                </a:solidFill>
              </a:rPr>
              <a:pPr/>
              <a:t>‹#›</a:t>
            </a:fld>
            <a:endParaRPr lang="zh-CN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48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BE69-9940-4BC8-8841-90E133CE87F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1F497D"/>
                </a:solidFill>
              </a:rPr>
              <a:pPr/>
              <a:t>‹#›</a:t>
            </a:fld>
            <a:endParaRPr lang="zh-CN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43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B49DB-9D82-4CF9-9B41-F260D68DB0B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1F497D"/>
                </a:solidFill>
              </a:rPr>
              <a:pPr/>
              <a:t>‹#›</a:t>
            </a:fld>
            <a:r>
              <a:rPr lang="en-US" altLang="zh-CN">
                <a:solidFill>
                  <a:srgbClr val="1F497D"/>
                </a:solidFill>
              </a:rPr>
              <a:t>/52</a:t>
            </a:r>
            <a:endParaRPr lang="zh-CN" altLang="en-US" dirty="0">
              <a:solidFill>
                <a:srgbClr val="1F497D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1414BE77-6015-401E-9100-F58C50061A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0"/>
            <a:ext cx="9140825" cy="641350"/>
          </a:xfrm>
          <a:prstGeom prst="rect">
            <a:avLst/>
          </a:prstGeom>
          <a:solidFill>
            <a:srgbClr val="004376"/>
          </a:solidFill>
          <a:ln w="9525">
            <a:solidFill>
              <a:srgbClr val="004376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id="{43210E30-05FB-48F1-A095-893F04CF8E77}"/>
              </a:ext>
            </a:extLst>
          </p:cNvPr>
          <p:cNvGrpSpPr/>
          <p:nvPr userDrawn="1"/>
        </p:nvGrpSpPr>
        <p:grpSpPr bwMode="auto">
          <a:xfrm>
            <a:off x="142876" y="49213"/>
            <a:ext cx="539750" cy="539750"/>
            <a:chOff x="68" y="136"/>
            <a:chExt cx="340" cy="340"/>
          </a:xfrm>
        </p:grpSpPr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429E79D9-4723-43B3-9019-3D47280AA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" y="136"/>
              <a:ext cx="340" cy="3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pic>
          <p:nvPicPr>
            <p:cNvPr id="10" name="Picture 13" descr="NPU01">
              <a:extLst>
                <a:ext uri="{FF2B5EF4-FFF2-40B4-BE49-F238E27FC236}">
                  <a16:creationId xmlns:a16="http://schemas.microsoft.com/office/drawing/2014/main" id="{89A623B9-D2C8-4EC8-B412-BE6879388F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68" y="136"/>
              <a:ext cx="34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4423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6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8">
            <a:extLst>
              <a:ext uri="{FF2B5EF4-FFF2-40B4-BE49-F238E27FC236}">
                <a16:creationId xmlns:a16="http://schemas.microsoft.com/office/drawing/2014/main" id="{7CA27896-2A15-4431-A4B1-FCED07A0E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167" y="6054048"/>
            <a:ext cx="18716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</a:rPr>
              <a:t>2020.06.12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9FDCA36-4917-4D21-9987-5A15EF8FA6E4}"/>
              </a:ext>
            </a:extLst>
          </p:cNvPr>
          <p:cNvSpPr/>
          <p:nvPr/>
        </p:nvSpPr>
        <p:spPr>
          <a:xfrm>
            <a:off x="2285998" y="5468484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汇报人：杨德敏  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2019200341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AB9061-6F00-4A4F-B88D-CD3B297F08E2}"/>
              </a:ext>
            </a:extLst>
          </p:cNvPr>
          <p:cNvSpPr/>
          <p:nvPr/>
        </p:nvSpPr>
        <p:spPr>
          <a:xfrm>
            <a:off x="1906845" y="1794666"/>
            <a:ext cx="5330305" cy="8713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航天器再入空气动力学</a:t>
            </a:r>
            <a:endParaRPr kumimoji="1" lang="en-US" altLang="zh-CN" sz="40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D15304-9E45-494A-9439-4045E5832599}"/>
              </a:ext>
            </a:extLst>
          </p:cNvPr>
          <p:cNvSpPr/>
          <p:nvPr/>
        </p:nvSpPr>
        <p:spPr>
          <a:xfrm>
            <a:off x="1595862" y="3071209"/>
            <a:ext cx="5952270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载人飞船气动力计算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牛顿法</a:t>
            </a:r>
            <a:endParaRPr kumimoji="1" lang="en-US" altLang="zh-CN" sz="32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22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CDA27B22-3C8A-4ADB-B55A-1B7170091B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599" y="4321868"/>
            <a:ext cx="3780000" cy="2520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636A3E4-2E16-40DB-B7ED-43AF9D2E03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363" y="1464948"/>
            <a:ext cx="3780000" cy="2520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40B2151-494E-4585-B8FB-D03FF813DF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39" y="1519295"/>
            <a:ext cx="3780000" cy="2520000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40" name="Rectangle 23"/>
          <p:cNvSpPr>
            <a:spLocks noChangeArrowheads="1"/>
          </p:cNvSpPr>
          <p:nvPr/>
        </p:nvSpPr>
        <p:spPr bwMode="auto">
          <a:xfrm>
            <a:off x="1215388" y="644207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314293" y="921206"/>
            <a:ext cx="212796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57175" indent="-257175" algn="just" fontAlgn="base">
              <a:spcBef>
                <a:spcPct val="0"/>
              </a:spcBef>
              <a:spcAft>
                <a:spcPts val="45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>
                <a:solidFill>
                  <a:srgbClr val="1F497D">
                    <a:lumMod val="50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1F497D">
                    <a:lumMod val="50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APOLLO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8943C7-D846-4BA6-86CC-C980563D44B4}"/>
              </a:ext>
            </a:extLst>
          </p:cNvPr>
          <p:cNvSpPr/>
          <p:nvPr/>
        </p:nvSpPr>
        <p:spPr>
          <a:xfrm>
            <a:off x="839437" y="0"/>
            <a:ext cx="1834316" cy="536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结果分析</a:t>
            </a:r>
            <a:endParaRPr kumimoji="1" lang="en-US" altLang="zh-CN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星形: 五角 18">
            <a:extLst>
              <a:ext uri="{FF2B5EF4-FFF2-40B4-BE49-F238E27FC236}">
                <a16:creationId xmlns:a16="http://schemas.microsoft.com/office/drawing/2014/main" id="{FD98148E-F23E-4484-B609-9A639B7A6B68}"/>
              </a:ext>
            </a:extLst>
          </p:cNvPr>
          <p:cNvSpPr/>
          <p:nvPr/>
        </p:nvSpPr>
        <p:spPr>
          <a:xfrm>
            <a:off x="1102785" y="3214371"/>
            <a:ext cx="138564" cy="15748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星形: 五角 25">
            <a:extLst>
              <a:ext uri="{FF2B5EF4-FFF2-40B4-BE49-F238E27FC236}">
                <a16:creationId xmlns:a16="http://schemas.microsoft.com/office/drawing/2014/main" id="{92EF48EA-8ABA-4A2F-BEE2-F602CAD5E213}"/>
              </a:ext>
            </a:extLst>
          </p:cNvPr>
          <p:cNvSpPr/>
          <p:nvPr/>
        </p:nvSpPr>
        <p:spPr>
          <a:xfrm>
            <a:off x="5992285" y="1747521"/>
            <a:ext cx="138564" cy="15748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星形: 五角 26">
            <a:extLst>
              <a:ext uri="{FF2B5EF4-FFF2-40B4-BE49-F238E27FC236}">
                <a16:creationId xmlns:a16="http://schemas.microsoft.com/office/drawing/2014/main" id="{A3E49F9B-499E-486A-9315-5838C28303CB}"/>
              </a:ext>
            </a:extLst>
          </p:cNvPr>
          <p:cNvSpPr/>
          <p:nvPr/>
        </p:nvSpPr>
        <p:spPr>
          <a:xfrm>
            <a:off x="3366281" y="6149329"/>
            <a:ext cx="138564" cy="15748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AF175BC-428D-4528-BCB6-3731057580CA}"/>
              </a:ext>
            </a:extLst>
          </p:cNvPr>
          <p:cNvSpPr txBox="1"/>
          <p:nvPr/>
        </p:nvSpPr>
        <p:spPr>
          <a:xfrm>
            <a:off x="6766963" y="41372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递减？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607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19F44B6-CFD2-41FA-BC62-6609800E5D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5436"/>
            <a:ext cx="3780000" cy="252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A407BC9-1641-42CE-B747-1789CFC770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45" y="2659982"/>
            <a:ext cx="3780000" cy="252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1C0C96F-81BE-476C-865C-62D59BB72EA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" b="1440"/>
          <a:stretch/>
        </p:blipFill>
        <p:spPr>
          <a:xfrm>
            <a:off x="5634000" y="4595002"/>
            <a:ext cx="3510000" cy="2262998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40" name="Rectangle 23"/>
          <p:cNvSpPr>
            <a:spLocks noChangeArrowheads="1"/>
          </p:cNvSpPr>
          <p:nvPr/>
        </p:nvSpPr>
        <p:spPr bwMode="auto">
          <a:xfrm>
            <a:off x="1215388" y="644207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8943C7-D846-4BA6-86CC-C980563D44B4}"/>
              </a:ext>
            </a:extLst>
          </p:cNvPr>
          <p:cNvSpPr/>
          <p:nvPr/>
        </p:nvSpPr>
        <p:spPr>
          <a:xfrm>
            <a:off x="839437" y="0"/>
            <a:ext cx="1834316" cy="536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结果分析</a:t>
            </a:r>
            <a:endParaRPr kumimoji="1" lang="en-US" altLang="zh-CN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星形: 五角 16">
            <a:extLst>
              <a:ext uri="{FF2B5EF4-FFF2-40B4-BE49-F238E27FC236}">
                <a16:creationId xmlns:a16="http://schemas.microsoft.com/office/drawing/2014/main" id="{078C2603-AA93-4B84-9C77-3D42002EF379}"/>
              </a:ext>
            </a:extLst>
          </p:cNvPr>
          <p:cNvSpPr/>
          <p:nvPr/>
        </p:nvSpPr>
        <p:spPr>
          <a:xfrm>
            <a:off x="909287" y="1078279"/>
            <a:ext cx="138564" cy="15748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星形: 五角 18">
            <a:extLst>
              <a:ext uri="{FF2B5EF4-FFF2-40B4-BE49-F238E27FC236}">
                <a16:creationId xmlns:a16="http://schemas.microsoft.com/office/drawing/2014/main" id="{508815E6-CD90-40FF-B4A8-B22F78FF575B}"/>
              </a:ext>
            </a:extLst>
          </p:cNvPr>
          <p:cNvSpPr/>
          <p:nvPr/>
        </p:nvSpPr>
        <p:spPr>
          <a:xfrm>
            <a:off x="3430237" y="3216696"/>
            <a:ext cx="138564" cy="15748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星形: 五角 20">
            <a:extLst>
              <a:ext uri="{FF2B5EF4-FFF2-40B4-BE49-F238E27FC236}">
                <a16:creationId xmlns:a16="http://schemas.microsoft.com/office/drawing/2014/main" id="{CD8DF729-40B2-47DB-9B9A-1328413F392B}"/>
              </a:ext>
            </a:extLst>
          </p:cNvPr>
          <p:cNvSpPr/>
          <p:nvPr/>
        </p:nvSpPr>
        <p:spPr>
          <a:xfrm>
            <a:off x="6414737" y="6229136"/>
            <a:ext cx="138564" cy="15748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9482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40" name="Rectangle 23"/>
          <p:cNvSpPr>
            <a:spLocks noChangeArrowheads="1"/>
          </p:cNvSpPr>
          <p:nvPr/>
        </p:nvSpPr>
        <p:spPr bwMode="auto">
          <a:xfrm>
            <a:off x="1215388" y="644207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314293" y="921206"/>
            <a:ext cx="212796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57175" indent="-257175" algn="just" fontAlgn="base">
              <a:spcBef>
                <a:spcPct val="0"/>
              </a:spcBef>
              <a:spcAft>
                <a:spcPts val="45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>
                <a:solidFill>
                  <a:srgbClr val="1F497D">
                    <a:lumMod val="50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1F497D">
                    <a:lumMod val="50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SOYUZ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8943C7-D846-4BA6-86CC-C980563D44B4}"/>
              </a:ext>
            </a:extLst>
          </p:cNvPr>
          <p:cNvSpPr/>
          <p:nvPr/>
        </p:nvSpPr>
        <p:spPr>
          <a:xfrm>
            <a:off x="839437" y="0"/>
            <a:ext cx="1834316" cy="536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结果分析</a:t>
            </a:r>
            <a:endParaRPr kumimoji="1" lang="en-US" altLang="zh-CN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075F9B-85D4-4169-9092-81BADD8CA3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13" y="1444425"/>
            <a:ext cx="3840623" cy="25604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E2B2AC6-675F-4152-A2DD-DF7FC93D69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259" y="4168051"/>
            <a:ext cx="4020937" cy="268062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5FDEB08-FCD5-414C-AA24-5ACC0CE7363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111" y="1444425"/>
            <a:ext cx="3708596" cy="2472397"/>
          </a:xfrm>
          <a:prstGeom prst="rect">
            <a:avLst/>
          </a:prstGeom>
        </p:spPr>
      </p:pic>
      <p:sp>
        <p:nvSpPr>
          <p:cNvPr id="19" name="星形: 五角 18">
            <a:extLst>
              <a:ext uri="{FF2B5EF4-FFF2-40B4-BE49-F238E27FC236}">
                <a16:creationId xmlns:a16="http://schemas.microsoft.com/office/drawing/2014/main" id="{FD98148E-F23E-4484-B609-9A639B7A6B68}"/>
              </a:ext>
            </a:extLst>
          </p:cNvPr>
          <p:cNvSpPr/>
          <p:nvPr/>
        </p:nvSpPr>
        <p:spPr>
          <a:xfrm>
            <a:off x="1102785" y="3214371"/>
            <a:ext cx="138564" cy="15748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星形: 五角 25">
            <a:extLst>
              <a:ext uri="{FF2B5EF4-FFF2-40B4-BE49-F238E27FC236}">
                <a16:creationId xmlns:a16="http://schemas.microsoft.com/office/drawing/2014/main" id="{92EF48EA-8ABA-4A2F-BEE2-F602CAD5E213}"/>
              </a:ext>
            </a:extLst>
          </p:cNvPr>
          <p:cNvSpPr/>
          <p:nvPr/>
        </p:nvSpPr>
        <p:spPr>
          <a:xfrm>
            <a:off x="5992285" y="1747521"/>
            <a:ext cx="138564" cy="15748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星形: 五角 26">
            <a:extLst>
              <a:ext uri="{FF2B5EF4-FFF2-40B4-BE49-F238E27FC236}">
                <a16:creationId xmlns:a16="http://schemas.microsoft.com/office/drawing/2014/main" id="{A3E49F9B-499E-486A-9315-5838C28303CB}"/>
              </a:ext>
            </a:extLst>
          </p:cNvPr>
          <p:cNvSpPr/>
          <p:nvPr/>
        </p:nvSpPr>
        <p:spPr>
          <a:xfrm>
            <a:off x="3366281" y="6149329"/>
            <a:ext cx="138564" cy="15748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1210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40" name="Rectangle 23"/>
          <p:cNvSpPr>
            <a:spLocks noChangeArrowheads="1"/>
          </p:cNvSpPr>
          <p:nvPr/>
        </p:nvSpPr>
        <p:spPr bwMode="auto">
          <a:xfrm>
            <a:off x="1215388" y="644207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8943C7-D846-4BA6-86CC-C980563D44B4}"/>
              </a:ext>
            </a:extLst>
          </p:cNvPr>
          <p:cNvSpPr/>
          <p:nvPr/>
        </p:nvSpPr>
        <p:spPr>
          <a:xfrm>
            <a:off x="839437" y="0"/>
            <a:ext cx="1834316" cy="536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结果分析</a:t>
            </a:r>
            <a:endParaRPr kumimoji="1" lang="en-US" altLang="zh-CN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970005-5C23-462C-A3B0-B2D03C92AB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1" y="782706"/>
            <a:ext cx="3561347" cy="23742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D53638A-3A5D-4802-B9F3-F5D652944F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753" y="2807234"/>
            <a:ext cx="3464668" cy="230977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6B8D0B8-484F-41A7-BF34-EC8E660977D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546" y="4495031"/>
            <a:ext cx="3544454" cy="2362969"/>
          </a:xfrm>
          <a:prstGeom prst="rect">
            <a:avLst/>
          </a:prstGeom>
        </p:spPr>
      </p:pic>
      <p:sp>
        <p:nvSpPr>
          <p:cNvPr id="17" name="星形: 五角 16">
            <a:extLst>
              <a:ext uri="{FF2B5EF4-FFF2-40B4-BE49-F238E27FC236}">
                <a16:creationId xmlns:a16="http://schemas.microsoft.com/office/drawing/2014/main" id="{078C2603-AA93-4B84-9C77-3D42002EF379}"/>
              </a:ext>
            </a:extLst>
          </p:cNvPr>
          <p:cNvSpPr/>
          <p:nvPr/>
        </p:nvSpPr>
        <p:spPr>
          <a:xfrm>
            <a:off x="909287" y="1078279"/>
            <a:ext cx="138564" cy="15748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星形: 五角 18">
            <a:extLst>
              <a:ext uri="{FF2B5EF4-FFF2-40B4-BE49-F238E27FC236}">
                <a16:creationId xmlns:a16="http://schemas.microsoft.com/office/drawing/2014/main" id="{508815E6-CD90-40FF-B4A8-B22F78FF575B}"/>
              </a:ext>
            </a:extLst>
          </p:cNvPr>
          <p:cNvSpPr/>
          <p:nvPr/>
        </p:nvSpPr>
        <p:spPr>
          <a:xfrm>
            <a:off x="3430237" y="3216696"/>
            <a:ext cx="138564" cy="15748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星形: 五角 20">
            <a:extLst>
              <a:ext uri="{FF2B5EF4-FFF2-40B4-BE49-F238E27FC236}">
                <a16:creationId xmlns:a16="http://schemas.microsoft.com/office/drawing/2014/main" id="{CD8DF729-40B2-47DB-9B9A-1328413F392B}"/>
              </a:ext>
            </a:extLst>
          </p:cNvPr>
          <p:cNvSpPr/>
          <p:nvPr/>
        </p:nvSpPr>
        <p:spPr>
          <a:xfrm>
            <a:off x="6414737" y="6229136"/>
            <a:ext cx="138564" cy="15748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1632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40" name="Rectangle 23"/>
          <p:cNvSpPr>
            <a:spLocks noChangeArrowheads="1"/>
          </p:cNvSpPr>
          <p:nvPr/>
        </p:nvSpPr>
        <p:spPr bwMode="auto">
          <a:xfrm>
            <a:off x="1215388" y="644207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8943C7-D846-4BA6-86CC-C980563D44B4}"/>
              </a:ext>
            </a:extLst>
          </p:cNvPr>
          <p:cNvSpPr/>
          <p:nvPr/>
        </p:nvSpPr>
        <p:spPr>
          <a:xfrm>
            <a:off x="839437" y="0"/>
            <a:ext cx="1834316" cy="536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结果分析</a:t>
            </a:r>
            <a:endParaRPr kumimoji="1" lang="en-US" altLang="zh-CN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A1AC06A-5023-4831-AFEC-8028B8901A84}"/>
              </a:ext>
            </a:extLst>
          </p:cNvPr>
          <p:cNvSpPr txBox="1"/>
          <p:nvPr/>
        </p:nvSpPr>
        <p:spPr>
          <a:xfrm>
            <a:off x="589003" y="117800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总结：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A188832-CDA4-4EE7-B1D4-5BD806359838}"/>
              </a:ext>
            </a:extLst>
          </p:cNvPr>
          <p:cNvSpPr txBox="1"/>
          <p:nvPr/>
        </p:nvSpPr>
        <p:spPr>
          <a:xfrm>
            <a:off x="839437" y="2281185"/>
            <a:ext cx="7263527" cy="2914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基本了掌握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su2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文件格式，并能正确获取边界条件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初步了解基于</a:t>
            </a:r>
            <a:r>
              <a:rPr lang="zh-CN" altLang="en-US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牛顿法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的气动力预测方法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的使用更加熟练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zh-CN" altLang="en-US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坐标系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等概念的掌握有待加强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2920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40" name="Rectangle 23"/>
          <p:cNvSpPr>
            <a:spLocks noChangeArrowheads="1"/>
          </p:cNvSpPr>
          <p:nvPr/>
        </p:nvSpPr>
        <p:spPr bwMode="auto">
          <a:xfrm>
            <a:off x="1215388" y="644207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3786188" y="2875597"/>
            <a:ext cx="593594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73779" y="1804930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5" name="矩形 1">
            <a:extLst>
              <a:ext uri="{FF2B5EF4-FFF2-40B4-BE49-F238E27FC236}">
                <a16:creationId xmlns:a16="http://schemas.microsoft.com/office/drawing/2014/main" id="{79AF3C35-01E7-4E1A-B451-71739CD3F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7" y="2459504"/>
            <a:ext cx="695642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6000" b="1" dirty="0">
                <a:solidFill>
                  <a:srgbClr val="333333"/>
                </a:solidFill>
                <a:latin typeface="Arial" panose="020B0604020202020204" pitchFamily="34" charset="0"/>
              </a:rPr>
              <a:t>THANK YOU FOR LISTENING!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016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94C0CEB8-3134-46B8-AD3E-C91DF2352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275" y="2252362"/>
            <a:ext cx="6842125" cy="367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牛顿法及离散求解</a:t>
            </a:r>
            <a:endParaRPr kumimoji="1" lang="en-US" altLang="zh-CN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、代码实现</a:t>
            </a:r>
            <a:endParaRPr kumimoji="1" lang="en-US" altLang="zh-CN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、计算与结果分析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83368407-7341-4199-A2BC-557D0BAF02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1989138"/>
            <a:ext cx="79248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none" w="sm" len="sm"/>
          </a:ln>
          <a:effectLst>
            <a:prstShdw prst="shdw13" dist="53882" dir="13500000">
              <a:srgbClr val="80808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1873A48C-182C-46BB-84B7-AA5EB4C7F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268413"/>
            <a:ext cx="38877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主要内容：</a:t>
            </a:r>
          </a:p>
        </p:txBody>
      </p:sp>
    </p:spTree>
    <p:extLst>
      <p:ext uri="{BB962C8B-B14F-4D97-AF65-F5344CB8AC3E}">
        <p14:creationId xmlns:p14="http://schemas.microsoft.com/office/powerpoint/2010/main" val="238980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3AC76FC1-A543-4A20-919E-7F3912C5B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408" y="4070787"/>
            <a:ext cx="3299202" cy="121272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BD8AE96-0912-4175-A3D3-932E65B2DC8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35408" y="2717646"/>
            <a:ext cx="3124361" cy="1524078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40" name="Rectangle 23"/>
          <p:cNvSpPr>
            <a:spLocks noChangeArrowheads="1"/>
          </p:cNvSpPr>
          <p:nvPr/>
        </p:nvSpPr>
        <p:spPr bwMode="auto">
          <a:xfrm>
            <a:off x="1215388" y="644207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320803" y="883900"/>
            <a:ext cx="4644515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57175" indent="-257175" algn="just" fontAlgn="base">
              <a:spcBef>
                <a:spcPct val="0"/>
              </a:spcBef>
              <a:spcAft>
                <a:spcPts val="45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>
                <a:solidFill>
                  <a:srgbClr val="1F497D">
                    <a:lumMod val="50000"/>
                  </a:srgbClr>
                </a:solidFill>
                <a:ea typeface="微软雅黑" panose="020B0503020204020204" pitchFamily="34" charset="-122"/>
              </a:rPr>
              <a:t> 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牛顿法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endParaRPr kumimoji="1"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8943C7-D846-4BA6-86CC-C980563D44B4}"/>
              </a:ext>
            </a:extLst>
          </p:cNvPr>
          <p:cNvSpPr/>
          <p:nvPr/>
        </p:nvSpPr>
        <p:spPr>
          <a:xfrm>
            <a:off x="839436" y="0"/>
            <a:ext cx="4010355" cy="536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牛顿法及离散求解</a:t>
            </a:r>
            <a:endParaRPr kumimoji="1" lang="en-US" altLang="zh-CN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B2C283-2252-4CCC-BCC9-2D7F1B150055}"/>
              </a:ext>
            </a:extLst>
          </p:cNvPr>
          <p:cNvSpPr txBox="1"/>
          <p:nvPr/>
        </p:nvSpPr>
        <p:spPr>
          <a:xfrm>
            <a:off x="513177" y="1609194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升力系数：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098585D-3F4A-4F1C-8B34-E7811615F740}"/>
              </a:ext>
            </a:extLst>
          </p:cNvPr>
          <p:cNvSpPr txBox="1"/>
          <p:nvPr/>
        </p:nvSpPr>
        <p:spPr>
          <a:xfrm>
            <a:off x="504265" y="3001679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阻力系数：</a:t>
            </a:r>
            <a:endParaRPr lang="en-US" altLang="zh-CN" sz="2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B59D4FB-04C9-4286-AF47-C5EAA1E2A6DE}"/>
              </a:ext>
            </a:extLst>
          </p:cNvPr>
          <p:cNvSpPr txBox="1"/>
          <p:nvPr/>
        </p:nvSpPr>
        <p:spPr>
          <a:xfrm>
            <a:off x="538843" y="4273935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升阻比：</a:t>
            </a:r>
            <a:endParaRPr lang="en-US" altLang="zh-CN" sz="2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4FE44AB-B62F-4DB7-9065-EFC9F60DD7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5377" y="1334627"/>
            <a:ext cx="3503877" cy="179865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132344E-2E96-4FC7-B21A-D3D2CD15AB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3370" y="1407120"/>
            <a:ext cx="2688439" cy="135246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3A58E83-9799-4A96-83C6-12202EA581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436" y="5727993"/>
            <a:ext cx="7531487" cy="97160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874504DB-F931-474F-9D4E-5AA34FFA7F09}"/>
              </a:ext>
            </a:extLst>
          </p:cNvPr>
          <p:cNvSpPr txBox="1"/>
          <p:nvPr/>
        </p:nvSpPr>
        <p:spPr>
          <a:xfrm>
            <a:off x="518812" y="5289018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修正牛顿法：</a:t>
            </a:r>
            <a:endParaRPr lang="en-US" altLang="zh-CN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206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40" name="Rectangle 23"/>
          <p:cNvSpPr>
            <a:spLocks noChangeArrowheads="1"/>
          </p:cNvSpPr>
          <p:nvPr/>
        </p:nvSpPr>
        <p:spPr bwMode="auto">
          <a:xfrm>
            <a:off x="1215388" y="644207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320803" y="883900"/>
            <a:ext cx="4644515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57175" indent="-257175" algn="just" fontAlgn="base">
              <a:spcBef>
                <a:spcPct val="0"/>
              </a:spcBef>
              <a:spcAft>
                <a:spcPts val="45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>
                <a:solidFill>
                  <a:srgbClr val="1F497D">
                    <a:lumMod val="50000"/>
                  </a:srgbClr>
                </a:solidFill>
                <a:ea typeface="微软雅黑" panose="020B0503020204020204" pitchFamily="34" charset="-122"/>
              </a:rPr>
              <a:t> 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面元离散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endParaRPr kumimoji="1"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8943C7-D846-4BA6-86CC-C980563D44B4}"/>
              </a:ext>
            </a:extLst>
          </p:cNvPr>
          <p:cNvSpPr/>
          <p:nvPr/>
        </p:nvSpPr>
        <p:spPr>
          <a:xfrm>
            <a:off x="839436" y="0"/>
            <a:ext cx="4010355" cy="536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牛顿法及离散求解</a:t>
            </a:r>
            <a:endParaRPr kumimoji="1" lang="en-US" altLang="zh-CN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B2C283-2252-4CCC-BCC9-2D7F1B150055}"/>
              </a:ext>
            </a:extLst>
          </p:cNvPr>
          <p:cNvSpPr txBox="1"/>
          <p:nvPr/>
        </p:nvSpPr>
        <p:spPr>
          <a:xfrm>
            <a:off x="363937" y="1630637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单位法向矢量：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098585D-3F4A-4F1C-8B34-E7811615F740}"/>
              </a:ext>
            </a:extLst>
          </p:cNvPr>
          <p:cNvSpPr txBox="1"/>
          <p:nvPr/>
        </p:nvSpPr>
        <p:spPr>
          <a:xfrm>
            <a:off x="374906" y="3763652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面元面积：</a:t>
            </a:r>
            <a:endParaRPr lang="en-US" altLang="zh-CN" sz="2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B59D4FB-04C9-4286-AF47-C5EAA1E2A6DE}"/>
              </a:ext>
            </a:extLst>
          </p:cNvPr>
          <p:cNvSpPr txBox="1"/>
          <p:nvPr/>
        </p:nvSpPr>
        <p:spPr>
          <a:xfrm>
            <a:off x="447293" y="5335617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质心位置：</a:t>
            </a:r>
            <a:endParaRPr lang="en-US" altLang="zh-CN" sz="2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7DFC30E-5CBC-4867-B8F4-CBFB068FD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661" y="963912"/>
            <a:ext cx="2609984" cy="20702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EA364AF-CE09-4344-9026-3BEFF30B6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794" y="1876712"/>
            <a:ext cx="2813195" cy="3873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5BA514E-2D9B-4198-B8D3-10C4941403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1106" y="2574806"/>
            <a:ext cx="3911801" cy="12637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0CFB2E-AD34-4454-B1ED-4ED3BDC543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0011" y="3963707"/>
            <a:ext cx="3314870" cy="12129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14144B0-6933-4DED-8662-516FEAFE4B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0794" y="5238667"/>
            <a:ext cx="1866996" cy="16193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399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40" name="Rectangle 23"/>
          <p:cNvSpPr>
            <a:spLocks noChangeArrowheads="1"/>
          </p:cNvSpPr>
          <p:nvPr/>
        </p:nvSpPr>
        <p:spPr bwMode="auto">
          <a:xfrm>
            <a:off x="1215388" y="644207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320803" y="883900"/>
            <a:ext cx="4644515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57175" indent="-257175" algn="just" fontAlgn="base">
              <a:spcBef>
                <a:spcPct val="0"/>
              </a:spcBef>
              <a:spcAft>
                <a:spcPts val="45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>
                <a:solidFill>
                  <a:srgbClr val="1F497D">
                    <a:lumMod val="50000"/>
                  </a:srgbClr>
                </a:solidFill>
                <a:ea typeface="微软雅黑" panose="020B0503020204020204" pitchFamily="34" charset="-122"/>
              </a:rPr>
              <a:t> 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面元离散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endParaRPr kumimoji="1"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8943C7-D846-4BA6-86CC-C980563D44B4}"/>
              </a:ext>
            </a:extLst>
          </p:cNvPr>
          <p:cNvSpPr/>
          <p:nvPr/>
        </p:nvSpPr>
        <p:spPr>
          <a:xfrm>
            <a:off x="839436" y="0"/>
            <a:ext cx="4010355" cy="536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牛顿法及离散求解</a:t>
            </a:r>
            <a:endParaRPr kumimoji="1" lang="en-US" altLang="zh-CN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B2C283-2252-4CCC-BCC9-2D7F1B150055}"/>
              </a:ext>
            </a:extLst>
          </p:cNvPr>
          <p:cNvSpPr txBox="1"/>
          <p:nvPr/>
        </p:nvSpPr>
        <p:spPr>
          <a:xfrm>
            <a:off x="683190" y="1471944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撞击角：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B59D4FB-04C9-4286-AF47-C5EAA1E2A6DE}"/>
              </a:ext>
            </a:extLst>
          </p:cNvPr>
          <p:cNvSpPr txBox="1"/>
          <p:nvPr/>
        </p:nvSpPr>
        <p:spPr>
          <a:xfrm>
            <a:off x="639420" y="6284647"/>
            <a:ext cx="1975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判断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是否大于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7DFC30E-5CBC-4867-B8F4-CBFB068FD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016" y="436841"/>
            <a:ext cx="2609984" cy="20702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3101C86-3650-450D-97A4-789A0330F4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420" y="2477717"/>
            <a:ext cx="5251720" cy="12954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F0A7BB4-FDCC-4ED2-AAF6-7425D7F4DF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81" y="4170648"/>
            <a:ext cx="6134415" cy="19686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1DE381-200C-4954-8D0E-9605159B47A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8" t="5637" r="5172" b="6360"/>
          <a:stretch/>
        </p:blipFill>
        <p:spPr>
          <a:xfrm>
            <a:off x="5469219" y="2246736"/>
            <a:ext cx="3495492" cy="29082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0681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40" name="Rectangle 23"/>
          <p:cNvSpPr>
            <a:spLocks noChangeArrowheads="1"/>
          </p:cNvSpPr>
          <p:nvPr/>
        </p:nvSpPr>
        <p:spPr bwMode="auto">
          <a:xfrm>
            <a:off x="1215388" y="644207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320803" y="883900"/>
            <a:ext cx="4644515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57175" indent="-257175" algn="just" fontAlgn="base">
              <a:spcBef>
                <a:spcPct val="0"/>
              </a:spcBef>
              <a:spcAft>
                <a:spcPts val="45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>
                <a:solidFill>
                  <a:srgbClr val="1F497D">
                    <a:lumMod val="50000"/>
                  </a:srgbClr>
                </a:solidFill>
                <a:ea typeface="微软雅黑" panose="020B0503020204020204" pitchFamily="34" charset="-122"/>
              </a:rPr>
              <a:t> 力与力矩系数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endParaRPr kumimoji="1"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8943C7-D846-4BA6-86CC-C980563D44B4}"/>
              </a:ext>
            </a:extLst>
          </p:cNvPr>
          <p:cNvSpPr/>
          <p:nvPr/>
        </p:nvSpPr>
        <p:spPr>
          <a:xfrm>
            <a:off x="839436" y="0"/>
            <a:ext cx="4010355" cy="536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牛顿法及离散求解</a:t>
            </a:r>
            <a:endParaRPr kumimoji="1" lang="en-US" altLang="zh-CN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B2C283-2252-4CCC-BCC9-2D7F1B150055}"/>
              </a:ext>
            </a:extLst>
          </p:cNvPr>
          <p:cNvSpPr txBox="1"/>
          <p:nvPr/>
        </p:nvSpPr>
        <p:spPr>
          <a:xfrm>
            <a:off x="515104" y="1622962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轴向力系数：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D01BA6-839A-4F70-8C3A-EF7726005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400" y="1803091"/>
            <a:ext cx="1784442" cy="6667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E51706-ECFE-4F88-B2D7-CD34B913C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9065" y="3114760"/>
            <a:ext cx="2376383" cy="53316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34AB5E2-24B6-402D-9D1C-038123B1A14F}"/>
              </a:ext>
            </a:extLst>
          </p:cNvPr>
          <p:cNvSpPr txBox="1"/>
          <p:nvPr/>
        </p:nvSpPr>
        <p:spPr>
          <a:xfrm>
            <a:off x="491961" y="2535804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滚转力矩系数：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0613CE-ECB8-4B81-AD32-CEC7C55E11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8080"/>
          <a:stretch/>
        </p:blipFill>
        <p:spPr>
          <a:xfrm>
            <a:off x="971707" y="4343505"/>
            <a:ext cx="5605335" cy="1350945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37FE9BDE-FF7A-43F4-A86F-BA80F2391030}"/>
              </a:ext>
            </a:extLst>
          </p:cNvPr>
          <p:cNvSpPr txBox="1"/>
          <p:nvPr/>
        </p:nvSpPr>
        <p:spPr>
          <a:xfrm>
            <a:off x="491961" y="3647923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升阻力系数：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548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40" name="Rectangle 23"/>
          <p:cNvSpPr>
            <a:spLocks noChangeArrowheads="1"/>
          </p:cNvSpPr>
          <p:nvPr/>
        </p:nvSpPr>
        <p:spPr bwMode="auto">
          <a:xfrm>
            <a:off x="1215388" y="644207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441613" y="2236029"/>
            <a:ext cx="446427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57175" indent="-257175" algn="just" fontAlgn="base">
              <a:spcBef>
                <a:spcPct val="0"/>
              </a:spcBef>
              <a:spcAft>
                <a:spcPts val="45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>
                <a:solidFill>
                  <a:srgbClr val="1F497D">
                    <a:lumMod val="50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Su2_read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8943C7-D846-4BA6-86CC-C980563D44B4}"/>
              </a:ext>
            </a:extLst>
          </p:cNvPr>
          <p:cNvSpPr/>
          <p:nvPr/>
        </p:nvSpPr>
        <p:spPr>
          <a:xfrm>
            <a:off x="839437" y="0"/>
            <a:ext cx="1834316" cy="536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代码实现</a:t>
            </a:r>
            <a:endParaRPr kumimoji="1" lang="en-US" altLang="zh-CN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2208F00-30F9-4387-AE81-2DBFA7C20938}"/>
              </a:ext>
            </a:extLst>
          </p:cNvPr>
          <p:cNvSpPr/>
          <p:nvPr/>
        </p:nvSpPr>
        <p:spPr>
          <a:xfrm>
            <a:off x="541065" y="1103463"/>
            <a:ext cx="1672269" cy="798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Su2_read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EDBB012F-F981-4F45-9801-6FB98DD5CE22}"/>
              </a:ext>
            </a:extLst>
          </p:cNvPr>
          <p:cNvSpPr/>
          <p:nvPr/>
        </p:nvSpPr>
        <p:spPr>
          <a:xfrm>
            <a:off x="2236333" y="1282281"/>
            <a:ext cx="1194984" cy="44101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Wall(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59A246C-317C-4E1A-81E4-A67857473478}"/>
              </a:ext>
            </a:extLst>
          </p:cNvPr>
          <p:cNvSpPr/>
          <p:nvPr/>
        </p:nvSpPr>
        <p:spPr>
          <a:xfrm>
            <a:off x="3454316" y="1103463"/>
            <a:ext cx="1672269" cy="79865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9CC718E8-1656-4799-9FE2-FCFBEBBEB864}"/>
              </a:ext>
            </a:extLst>
          </p:cNvPr>
          <p:cNvSpPr/>
          <p:nvPr/>
        </p:nvSpPr>
        <p:spPr>
          <a:xfrm>
            <a:off x="5126584" y="1282281"/>
            <a:ext cx="1451833" cy="44101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Aerodynamic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1BD2B23-986A-4AFB-89E9-C64DCE99A746}"/>
              </a:ext>
            </a:extLst>
          </p:cNvPr>
          <p:cNvSpPr/>
          <p:nvPr/>
        </p:nvSpPr>
        <p:spPr>
          <a:xfrm>
            <a:off x="6578417" y="1097113"/>
            <a:ext cx="1672269" cy="79865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B8B7373-241C-49DC-8059-E21B32D95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89" y="2943255"/>
            <a:ext cx="4464279" cy="33847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914040B-378D-4A82-A67F-A0DD04840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0186" y="2943255"/>
            <a:ext cx="3486329" cy="125101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529C248-AB06-455A-BA9B-2918D5A661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4167" y="4889751"/>
            <a:ext cx="3778366" cy="10489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6286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40" name="Rectangle 23"/>
          <p:cNvSpPr>
            <a:spLocks noChangeArrowheads="1"/>
          </p:cNvSpPr>
          <p:nvPr/>
        </p:nvSpPr>
        <p:spPr bwMode="auto">
          <a:xfrm>
            <a:off x="1215388" y="644207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277749" y="993691"/>
            <a:ext cx="446427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57175" indent="-257175" algn="just" fontAlgn="base">
              <a:spcBef>
                <a:spcPct val="0"/>
              </a:spcBef>
              <a:spcAft>
                <a:spcPts val="45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>
                <a:solidFill>
                  <a:srgbClr val="1F497D">
                    <a:lumMod val="50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1F497D">
                    <a:lumMod val="50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CAL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8943C7-D846-4BA6-86CC-C980563D44B4}"/>
              </a:ext>
            </a:extLst>
          </p:cNvPr>
          <p:cNvSpPr/>
          <p:nvPr/>
        </p:nvSpPr>
        <p:spPr>
          <a:xfrm>
            <a:off x="839437" y="0"/>
            <a:ext cx="1834316" cy="536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代码实现</a:t>
            </a:r>
            <a:endParaRPr kumimoji="1" lang="en-US" altLang="zh-CN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31D579-0508-4340-84A7-7E4E01C29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57" y="1714557"/>
            <a:ext cx="8409469" cy="1603414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F3CFE967-3388-4992-8AF7-AB8FC9A74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49" y="3615193"/>
            <a:ext cx="446427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57175" indent="-257175" algn="just" fontAlgn="base">
              <a:spcBef>
                <a:spcPct val="0"/>
              </a:spcBef>
              <a:spcAft>
                <a:spcPts val="45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>
                <a:solidFill>
                  <a:srgbClr val="1F497D">
                    <a:lumMod val="50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1F497D">
                    <a:lumMod val="50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Main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B7A550-CD78-4AC9-8245-018EDB4FA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87" y="4244618"/>
            <a:ext cx="5366026" cy="23432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24658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40" name="Rectangle 23"/>
          <p:cNvSpPr>
            <a:spLocks noChangeArrowheads="1"/>
          </p:cNvSpPr>
          <p:nvPr/>
        </p:nvSpPr>
        <p:spPr bwMode="auto">
          <a:xfrm>
            <a:off x="1215388" y="644207"/>
            <a:ext cx="13856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277749" y="993691"/>
            <a:ext cx="446427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57175" indent="-257175" algn="just" fontAlgn="base">
              <a:spcBef>
                <a:spcPct val="0"/>
              </a:spcBef>
              <a:spcAft>
                <a:spcPts val="45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>
                <a:solidFill>
                  <a:srgbClr val="1F497D">
                    <a:lumMod val="50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1F497D">
                    <a:lumMod val="50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APOLLO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8943C7-D846-4BA6-86CC-C980563D44B4}"/>
              </a:ext>
            </a:extLst>
          </p:cNvPr>
          <p:cNvSpPr/>
          <p:nvPr/>
        </p:nvSpPr>
        <p:spPr>
          <a:xfrm>
            <a:off x="839437" y="0"/>
            <a:ext cx="1834316" cy="536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结果分析</a:t>
            </a:r>
            <a:endParaRPr kumimoji="1" lang="en-US" altLang="zh-CN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FA46965-D895-401D-9872-C72221358117}"/>
              </a:ext>
            </a:extLst>
          </p:cNvPr>
          <p:cNvSpPr/>
          <p:nvPr/>
        </p:nvSpPr>
        <p:spPr>
          <a:xfrm>
            <a:off x="6667500" y="2997200"/>
            <a:ext cx="57150" cy="635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795B041-D577-4522-8D2A-9E3B58A90855}"/>
              </a:ext>
            </a:extLst>
          </p:cNvPr>
          <p:cNvGrpSpPr/>
          <p:nvPr/>
        </p:nvGrpSpPr>
        <p:grpSpPr>
          <a:xfrm>
            <a:off x="4742028" y="857250"/>
            <a:ext cx="4464280" cy="3348210"/>
            <a:chOff x="4537190" y="1427870"/>
            <a:chExt cx="4464280" cy="334821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A9477D4-7226-4B73-9063-E9AE35CEC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7190" y="1427870"/>
              <a:ext cx="4464280" cy="3348210"/>
            </a:xfrm>
            <a:prstGeom prst="rect">
              <a:avLst/>
            </a:prstGeom>
          </p:spPr>
        </p:pic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15A6295-7AA1-4B28-B15C-4B36F7D5F319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>
              <a:off x="6724650" y="3028950"/>
              <a:ext cx="977900" cy="1714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5B2A02A5-01D0-41BE-80E8-E535D83310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3523" y="3028950"/>
              <a:ext cx="563977" cy="36484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81FCF71C-A91A-4840-BF61-D5DFD92632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67500" y="2152650"/>
              <a:ext cx="19050" cy="8286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A9A2C2A-73B3-4A30-9AA0-63EDFAD62D9F}"/>
                </a:ext>
              </a:extLst>
            </p:cNvPr>
            <p:cNvSpPr txBox="1"/>
            <p:nvPr/>
          </p:nvSpPr>
          <p:spPr>
            <a:xfrm>
              <a:off x="6362608" y="202030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</a:rPr>
                <a:t>Y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A4DFC88-C16E-4B04-BEEE-B370214821C7}"/>
                </a:ext>
              </a:extLst>
            </p:cNvPr>
            <p:cNvSpPr txBox="1"/>
            <p:nvPr/>
          </p:nvSpPr>
          <p:spPr>
            <a:xfrm>
              <a:off x="5876470" y="3245366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</a:rPr>
                <a:t>Z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E15B035-72E0-430A-951C-A5BF9C5A01C9}"/>
                </a:ext>
              </a:extLst>
            </p:cNvPr>
            <p:cNvSpPr txBox="1"/>
            <p:nvPr/>
          </p:nvSpPr>
          <p:spPr>
            <a:xfrm>
              <a:off x="7614854" y="2876034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</a:rPr>
                <a:t>X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60A42E6A-B723-42A6-A072-20540D4DB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084" y="2057148"/>
            <a:ext cx="5305425" cy="154305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793E0673-AAA3-4785-9032-7060C18C7099}"/>
              </a:ext>
            </a:extLst>
          </p:cNvPr>
          <p:cNvSpPr txBox="1"/>
          <p:nvPr/>
        </p:nvSpPr>
        <p:spPr>
          <a:xfrm>
            <a:off x="513177" y="1609194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半模 ：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E4B223E-CACB-43B1-A591-202256CCDED2}"/>
              </a:ext>
            </a:extLst>
          </p:cNvPr>
          <p:cNvSpPr txBox="1"/>
          <p:nvPr/>
        </p:nvSpPr>
        <p:spPr>
          <a:xfrm>
            <a:off x="374906" y="3777010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参考尺寸：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83B81005-FBFC-4B88-A277-4F3A777D8A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503" y="4353932"/>
            <a:ext cx="7191375" cy="232410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6AB563D3-2A1D-45DD-B6F7-85C4D96336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9209" y="4531337"/>
            <a:ext cx="2628900" cy="571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785141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0.6|1|1.2|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0.6|1|1.2|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0.6|1|1.2|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0.6|1|1.2|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0.6|1|1.2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0.6|1|1.2|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0.6|1|1.2|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0.6|1|1.2|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0.6|1|1.2|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0.6|1|1.2|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0.6|1|1.2|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0.6|1|1.2|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0.6|1|1.2|1.3"/>
</p:tagLst>
</file>

<file path=ppt/theme/theme1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2076</TotalTime>
  <Words>240</Words>
  <Application>Microsoft Office PowerPoint</Application>
  <PresentationFormat>全屏显示(4:3)</PresentationFormat>
  <Paragraphs>73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黑体</vt:lpstr>
      <vt:lpstr>Arial</vt:lpstr>
      <vt:lpstr>Calibri</vt:lpstr>
      <vt:lpstr>Calibri Light</vt:lpstr>
      <vt:lpstr>Times New Roman</vt:lpstr>
      <vt:lpstr>Wingdings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Y DM</cp:lastModifiedBy>
  <cp:revision>145</cp:revision>
  <dcterms:created xsi:type="dcterms:W3CDTF">2019-12-14T13:55:01Z</dcterms:created>
  <dcterms:modified xsi:type="dcterms:W3CDTF">2020-06-12T07:43:09Z</dcterms:modified>
</cp:coreProperties>
</file>