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302" r:id="rId4"/>
    <p:sldId id="317" r:id="rId5"/>
    <p:sldId id="318" r:id="rId6"/>
    <p:sldId id="319" r:id="rId7"/>
    <p:sldId id="320" r:id="rId8"/>
    <p:sldId id="315" r:id="rId9"/>
    <p:sldId id="316" r:id="rId10"/>
    <p:sldId id="321" r:id="rId11"/>
    <p:sldId id="322" r:id="rId12"/>
    <p:sldId id="323" r:id="rId13"/>
    <p:sldId id="324" r:id="rId14"/>
    <p:sldId id="294" r:id="rId15"/>
    <p:sldId id="325" r:id="rId16"/>
    <p:sldId id="326" r:id="rId17"/>
    <p:sldId id="307" r:id="rId18"/>
    <p:sldId id="267" r:id="rId19"/>
    <p:sldId id="26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DEADA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94" y="1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https://azerdark.wordpress.com/2009/07/18/xna-set-up-camera/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0617E-5635-4AE7-98B9-0EF8CF01C3C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50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Camera.ScreenToViewportPoint.html" TargetMode="External"/><Relationship Id="rId3" Type="http://schemas.openxmlformats.org/officeDocument/2006/relationships/hyperlink" Target="https://docs.unity3d.com/ScriptReference/Camera.WorldToViewportPoint.html" TargetMode="External"/><Relationship Id="rId7" Type="http://schemas.openxmlformats.org/officeDocument/2006/relationships/hyperlink" Target="https://docs.unity3d.com/ScriptReference/Camera.ScreenPointToRay.html" TargetMode="External"/><Relationship Id="rId2" Type="http://schemas.openxmlformats.org/officeDocument/2006/relationships/hyperlink" Target="https://docs.unity3d.com/ScriptReference/Camera.ScreenToWorldPoi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Camera.ViewportToWorldPoint.html" TargetMode="External"/><Relationship Id="rId5" Type="http://schemas.openxmlformats.org/officeDocument/2006/relationships/hyperlink" Target="https://docs.unity3d.com/ScriptReference/Camera.WorldToScreenPoint.html" TargetMode="External"/><Relationship Id="rId4" Type="http://schemas.openxmlformats.org/officeDocument/2006/relationships/hyperlink" Target="https://docs.unity3d.com/ScriptReference/Camera.ViewportToScreenPoint.html" TargetMode="External"/><Relationship Id="rId9" Type="http://schemas.openxmlformats.org/officeDocument/2006/relationships/hyperlink" Target="https://docs.unity3d.com/ScriptReference/Camera.ViewportPointToRay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Camera.ViewportToWorldPoi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Camera.ViewportToWorldPoin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Camera.ScreenToWorldPoin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視角轉換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1FAAE2C-B8CE-47B2-B711-D8B2B569FD53}"/>
              </a:ext>
            </a:extLst>
          </p:cNvPr>
          <p:cNvSpPr txBox="1"/>
          <p:nvPr/>
        </p:nvSpPr>
        <p:spPr>
          <a:xfrm>
            <a:off x="1964555" y="1851670"/>
            <a:ext cx="5214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反過來我就不介紹了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46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1FAAE2C-B8CE-47B2-B711-D8B2B569FD53}"/>
              </a:ext>
            </a:extLst>
          </p:cNvPr>
          <p:cNvSpPr txBox="1"/>
          <p:nvPr/>
        </p:nvSpPr>
        <p:spPr>
          <a:xfrm>
            <a:off x="1964555" y="1851670"/>
            <a:ext cx="46842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我學這個做甚麼？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025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28C47588-F441-41FC-80F2-B66DF9DA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1" y="1228138"/>
            <a:ext cx="3717196" cy="29737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0A974BB-479C-401F-85C4-293CFC47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為何要座標轉換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5AF4A3-6FED-4BE1-8017-5253DEEFE477}"/>
              </a:ext>
            </a:extLst>
          </p:cNvPr>
          <p:cNvSpPr/>
          <p:nvPr/>
        </p:nvSpPr>
        <p:spPr>
          <a:xfrm>
            <a:off x="2653400" y="2096378"/>
            <a:ext cx="1584176" cy="884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3D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36DDE0-B25E-49C8-9EA7-85B23620F506}"/>
              </a:ext>
            </a:extLst>
          </p:cNvPr>
          <p:cNvSpPr/>
          <p:nvPr/>
        </p:nvSpPr>
        <p:spPr>
          <a:xfrm>
            <a:off x="5724128" y="2096378"/>
            <a:ext cx="1584176" cy="8844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2D</a:t>
            </a:r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DFA364E-965F-40F5-8AD6-CDAD0CEC377A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4980852" y="561014"/>
            <a:ext cx="12700" cy="3070728"/>
          </a:xfrm>
          <a:prstGeom prst="bent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25C757C-F4A3-4515-AE40-54315599C575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4980852" y="1445480"/>
            <a:ext cx="12700" cy="3070728"/>
          </a:xfrm>
          <a:prstGeom prst="bentConnector3">
            <a:avLst>
              <a:gd name="adj1" fmla="val 39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426E749-48F9-45CA-8B92-4D1C87FE9CDA}"/>
              </a:ext>
            </a:extLst>
          </p:cNvPr>
          <p:cNvSpPr txBox="1"/>
          <p:nvPr/>
        </p:nvSpPr>
        <p:spPr>
          <a:xfrm>
            <a:off x="4001483" y="1377024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Rendering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渲染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CBA4C1-6013-402A-B7E6-08B0DF2A2729}"/>
              </a:ext>
            </a:extLst>
          </p:cNvPr>
          <p:cNvSpPr txBox="1"/>
          <p:nvPr/>
        </p:nvSpPr>
        <p:spPr>
          <a:xfrm>
            <a:off x="4042343" y="3479752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Interaction(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378A7BD2-9995-43CC-AB28-066CC04F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136010"/>
            <a:ext cx="1293548" cy="773097"/>
          </a:xfrm>
          <a:prstGeom prst="rect">
            <a:avLst/>
          </a:prstGeom>
        </p:spPr>
      </p:pic>
      <p:sp>
        <p:nvSpPr>
          <p:cNvPr id="25" name="左大括弧 24">
            <a:extLst>
              <a:ext uri="{FF2B5EF4-FFF2-40B4-BE49-F238E27FC236}">
                <a16:creationId xmlns:a16="http://schemas.microsoft.com/office/drawing/2014/main" id="{35FC878A-C68E-4331-B433-A38B8926F808}"/>
              </a:ext>
            </a:extLst>
          </p:cNvPr>
          <p:cNvSpPr/>
          <p:nvPr/>
        </p:nvSpPr>
        <p:spPr>
          <a:xfrm>
            <a:off x="7358093" y="1256906"/>
            <a:ext cx="252028" cy="26296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328B079-495B-4AB7-942D-87ADBD541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45" y="2034910"/>
            <a:ext cx="1332147" cy="99911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685E2517-677E-4208-97C0-B2D1317E3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74" y="3045430"/>
            <a:ext cx="1122954" cy="1122954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BB5F1311-F44D-4655-9D60-E6F06F201A98}"/>
              </a:ext>
            </a:extLst>
          </p:cNvPr>
          <p:cNvSpPr txBox="1"/>
          <p:nvPr/>
        </p:nvSpPr>
        <p:spPr>
          <a:xfrm>
            <a:off x="3049026" y="4154268"/>
            <a:ext cx="5075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當你要互動的時候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你就必須知道這個位置相對世界座標是多少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01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66CF7C-4CCD-4368-9B75-F859DE9D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Lab01:</a:t>
            </a:r>
            <a:r>
              <a:rPr lang="zh-TW" altLang="en-US" dirty="0"/>
              <a:t>避免物件超出可視範圍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46DB95-C697-4A3B-B100-CA9DD8905259}"/>
              </a:ext>
            </a:extLst>
          </p:cNvPr>
          <p:cNvSpPr/>
          <p:nvPr/>
        </p:nvSpPr>
        <p:spPr>
          <a:xfrm>
            <a:off x="209401" y="1635646"/>
            <a:ext cx="8869213" cy="286232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計算物件到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Camera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的距離 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請參考官方文件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fr-FR" altLang="zh-TW" sz="1200" dirty="0">
              <a:solidFill>
                <a:srgbClr val="0000FF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fr-FR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var</a:t>
            </a:r>
            <a:r>
              <a:rPr lang="fr-FR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dist = (transform.position - </a:t>
            </a:r>
            <a:r>
              <a:rPr lang="fr-FR" altLang="zh-TW" sz="12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Camera</a:t>
            </a:r>
            <a:r>
              <a:rPr lang="fr-FR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.main.transform.position).z;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//Viewport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的左下是（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0,0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）；右上是（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1,1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Vector3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bottom_left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Camera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.main.ViewportToWorldPoint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Vector3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(0, 0,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dist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Vector3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top_right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Camera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.main.ViewportToWorldPoint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Vector3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(1, 1,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dist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重新計算其距離</a:t>
            </a:r>
            <a:endParaRPr lang="zh-TW" altLang="en-US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transform.position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Vector3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</a:t>
            </a:r>
            <a:r>
              <a:rPr lang="en-US" altLang="zh-TW" sz="12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Mathf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.Clamp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transform.position.x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bottom_left.x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top_right.x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約束範圍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</a:t>
            </a:r>
            <a:r>
              <a:rPr lang="en-US" altLang="zh-TW" sz="12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Mathf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.Clamp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transform.position.y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bottom_left.y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top_right.y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//</a:t>
            </a:r>
            <a:r>
              <a:rPr lang="zh-TW" altLang="en-US" sz="12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約束範圍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transform.position.z</a:t>
            </a:r>
            <a:endParaRPr lang="en-US" altLang="zh-TW" sz="12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 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881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3D4D2-F023-47A0-A23B-0244192E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計算錐體平面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E3BD4-C5C8-407A-A29F-1753AA74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public static Plane[] </a:t>
            </a:r>
            <a:r>
              <a:rPr lang="en-US" altLang="zh-TW" dirty="0" err="1"/>
              <a:t>CalculateFrustumPlanes</a:t>
            </a:r>
            <a:r>
              <a:rPr lang="en-US" altLang="zh-TW" dirty="0"/>
              <a:t>(Camera camera);</a:t>
            </a:r>
          </a:p>
        </p:txBody>
      </p:sp>
      <p:pic>
        <p:nvPicPr>
          <p:cNvPr id="2050" name="Picture 2" descr="相關圖片">
            <a:extLst>
              <a:ext uri="{FF2B5EF4-FFF2-40B4-BE49-F238E27FC236}">
                <a16:creationId xmlns:a16="http://schemas.microsoft.com/office/drawing/2014/main" id="{7EED6DB5-42F2-447B-9728-E4C35B89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7654"/>
            <a:ext cx="52673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8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316-377D-461E-8936-8080A08C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測試平面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DA813-7382-43DB-8FD2-6B0C1BB7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public static bool </a:t>
            </a:r>
            <a:r>
              <a:rPr lang="en-US" altLang="zh-TW" dirty="0" err="1"/>
              <a:t>TestPlanesAABB</a:t>
            </a:r>
            <a:r>
              <a:rPr lang="en-US" altLang="zh-TW" dirty="0"/>
              <a:t>(Plane[] planes, Bounds bounds);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58021F-F52C-485F-82AB-E76AA072A6A9}"/>
              </a:ext>
            </a:extLst>
          </p:cNvPr>
          <p:cNvSpPr/>
          <p:nvPr/>
        </p:nvSpPr>
        <p:spPr>
          <a:xfrm>
            <a:off x="0" y="2832487"/>
            <a:ext cx="81072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bool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IsVisibleFrom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Renderer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renderer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6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Camera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camera)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s-E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s-ES" altLang="zh-TW" sz="16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Plane</a:t>
            </a:r>
            <a:r>
              <a:rPr lang="es-E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planes = </a:t>
            </a:r>
            <a:r>
              <a:rPr lang="es-ES" altLang="zh-TW" sz="16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GeometryUtility</a:t>
            </a:r>
            <a:r>
              <a:rPr lang="es-E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.CalculateFrustumPlanes(camera);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6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GeometryUtility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.TestPlanesAABB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(planes, </a:t>
            </a:r>
            <a:r>
              <a:rPr lang="en-US" altLang="zh-TW" sz="16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renderer.bounds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6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66ACB7-D9A8-4E1F-9C3A-0F6A18186B09}"/>
              </a:ext>
            </a:extLst>
          </p:cNvPr>
          <p:cNvSpPr txBox="1"/>
          <p:nvPr/>
        </p:nvSpPr>
        <p:spPr>
          <a:xfrm>
            <a:off x="395536" y="2126347"/>
            <a:ext cx="545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通常搭配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CalculateFrustumPlanes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使用，如下範例</a:t>
            </a:r>
          </a:p>
        </p:txBody>
      </p:sp>
    </p:spTree>
    <p:extLst>
      <p:ext uri="{BB962C8B-B14F-4D97-AF65-F5344CB8AC3E}">
        <p14:creationId xmlns:p14="http://schemas.microsoft.com/office/powerpoint/2010/main" val="360377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D95424-15ED-44DA-AA8F-4C9432E507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2117997"/>
            <a:ext cx="8496944" cy="907505"/>
          </a:xfrm>
        </p:spPr>
        <p:txBody>
          <a:bodyPr/>
          <a:lstStyle/>
          <a:p>
            <a:pPr algn="ctr"/>
            <a:r>
              <a:rPr lang="en-US" altLang="zh-TW" sz="5400" dirty="0"/>
              <a:t>LIVE</a:t>
            </a:r>
            <a:r>
              <a:rPr lang="zh-TW" altLang="en-US" sz="5400" dirty="0"/>
              <a:t>　</a:t>
            </a:r>
            <a:r>
              <a:rPr lang="en-US" altLang="zh-TW" sz="5400" dirty="0"/>
              <a:t>DEMO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9729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座標轉換</a:t>
            </a:r>
            <a:endParaRPr lang="en-US" altLang="zh-TW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測試平面</a:t>
            </a:r>
            <a:r>
              <a:rPr lang="en-US" altLang="zh-TW" sz="2400" dirty="0"/>
              <a:t>(AABB-Test)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735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9253C-A92D-462A-BCAB-412CAD44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座標轉換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2AEBE-C771-4B5D-BC1D-2593BED6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座標的定義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978418-88EC-4EFC-BE86-415C1F89816F}"/>
              </a:ext>
            </a:extLst>
          </p:cNvPr>
          <p:cNvSpPr/>
          <p:nvPr/>
        </p:nvSpPr>
        <p:spPr>
          <a:xfrm>
            <a:off x="1187624" y="2602153"/>
            <a:ext cx="531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視窗座標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攝影機成像的範圍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05835C-A1F0-4506-8A7A-70AA541C1E15}"/>
              </a:ext>
            </a:extLst>
          </p:cNvPr>
          <p:cNvSpPr/>
          <p:nvPr/>
        </p:nvSpPr>
        <p:spPr>
          <a:xfrm>
            <a:off x="1187624" y="1861324"/>
            <a:ext cx="2933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世界座標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C793B-517F-41E0-A70F-6A108A950774}"/>
              </a:ext>
            </a:extLst>
          </p:cNvPr>
          <p:cNvSpPr/>
          <p:nvPr/>
        </p:nvSpPr>
        <p:spPr>
          <a:xfrm>
            <a:off x="1187624" y="3342982"/>
            <a:ext cx="383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螢幕座標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F3A8779D-CC59-4D64-8E2B-89C55460FEB5}"/>
              </a:ext>
            </a:extLst>
          </p:cNvPr>
          <p:cNvCxnSpPr>
            <a:stCxn id="7" idx="3"/>
            <a:endCxn id="9" idx="3"/>
          </p:cNvCxnSpPr>
          <p:nvPr/>
        </p:nvCxnSpPr>
        <p:spPr>
          <a:xfrm flipH="1">
            <a:off x="5017840" y="2786819"/>
            <a:ext cx="1483675" cy="740829"/>
          </a:xfrm>
          <a:prstGeom prst="bentConnector3">
            <a:avLst>
              <a:gd name="adj1" fmla="val -15408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7042AE-BF6B-4B71-BD1F-791FF6F8A49E}"/>
              </a:ext>
            </a:extLst>
          </p:cNvPr>
          <p:cNvSpPr txBox="1"/>
          <p:nvPr/>
        </p:nvSpPr>
        <p:spPr>
          <a:xfrm>
            <a:off x="6732240" y="2957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線性內差法</a:t>
            </a:r>
          </a:p>
        </p:txBody>
      </p:sp>
    </p:spTree>
    <p:extLst>
      <p:ext uri="{BB962C8B-B14F-4D97-AF65-F5344CB8AC3E}">
        <p14:creationId xmlns:p14="http://schemas.microsoft.com/office/powerpoint/2010/main" val="79659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9253C-A92D-462A-BCAB-412CAD44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座標轉換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2AEBE-C771-4B5D-BC1D-2593BED6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座標的定義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978418-88EC-4EFC-BE86-415C1F89816F}"/>
              </a:ext>
            </a:extLst>
          </p:cNvPr>
          <p:cNvSpPr/>
          <p:nvPr/>
        </p:nvSpPr>
        <p:spPr>
          <a:xfrm>
            <a:off x="3583658" y="1755938"/>
            <a:ext cx="1793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05835C-A1F0-4506-8A7A-70AA541C1E15}"/>
              </a:ext>
            </a:extLst>
          </p:cNvPr>
          <p:cNvSpPr/>
          <p:nvPr/>
        </p:nvSpPr>
        <p:spPr>
          <a:xfrm>
            <a:off x="899592" y="2785830"/>
            <a:ext cx="1466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C793B-517F-41E0-A70F-6A108A950774}"/>
              </a:ext>
            </a:extLst>
          </p:cNvPr>
          <p:cNvSpPr/>
          <p:nvPr/>
        </p:nvSpPr>
        <p:spPr>
          <a:xfrm>
            <a:off x="3771464" y="3780686"/>
            <a:ext cx="153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</a:t>
            </a:r>
          </a:p>
        </p:txBody>
      </p: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7526495A-A1B3-477E-829A-5409D428E8AE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5400000" flipH="1" flipV="1">
            <a:off x="2185587" y="1387759"/>
            <a:ext cx="845226" cy="195091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弧形 59">
            <a:extLst>
              <a:ext uri="{FF2B5EF4-FFF2-40B4-BE49-F238E27FC236}">
                <a16:creationId xmlns:a16="http://schemas.microsoft.com/office/drawing/2014/main" id="{DDA1DCBD-B17A-4413-A4B1-63CA351BDA9A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1632742" y="3155162"/>
            <a:ext cx="2138722" cy="81019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弧形 61">
            <a:extLst>
              <a:ext uri="{FF2B5EF4-FFF2-40B4-BE49-F238E27FC236}">
                <a16:creationId xmlns:a16="http://schemas.microsoft.com/office/drawing/2014/main" id="{7226E0E3-53C5-4139-B502-1EC8A5C191E3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5304576" y="1940604"/>
            <a:ext cx="72778" cy="2024748"/>
          </a:xfrm>
          <a:prstGeom prst="curvedConnector3">
            <a:avLst>
              <a:gd name="adj1" fmla="val -3141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弧形 71">
            <a:extLst>
              <a:ext uri="{FF2B5EF4-FFF2-40B4-BE49-F238E27FC236}">
                <a16:creationId xmlns:a16="http://schemas.microsoft.com/office/drawing/2014/main" id="{FBED187E-67A2-4866-B62D-924979E09A82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 flipH="1" flipV="1">
            <a:off x="899592" y="2970496"/>
            <a:ext cx="3638428" cy="1179522"/>
          </a:xfrm>
          <a:prstGeom prst="curvedConnector4">
            <a:avLst>
              <a:gd name="adj1" fmla="val -6283"/>
              <a:gd name="adj2" fmla="val 11938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弧形 74">
            <a:extLst>
              <a:ext uri="{FF2B5EF4-FFF2-40B4-BE49-F238E27FC236}">
                <a16:creationId xmlns:a16="http://schemas.microsoft.com/office/drawing/2014/main" id="{2FA2CC51-23E8-4B62-B97F-B69E65BC3ED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3312223" y="2924221"/>
            <a:ext cx="2394080" cy="57514"/>
          </a:xfrm>
          <a:prstGeom prst="curvedConnector5">
            <a:avLst>
              <a:gd name="adj1" fmla="val -9549"/>
              <a:gd name="adj2" fmla="val -3808847"/>
              <a:gd name="adj3" fmla="val 10954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弧形 81">
            <a:extLst>
              <a:ext uri="{FF2B5EF4-FFF2-40B4-BE49-F238E27FC236}">
                <a16:creationId xmlns:a16="http://schemas.microsoft.com/office/drawing/2014/main" id="{60155D2B-01FA-473B-BEF0-09982FD0F9C2}"/>
              </a:ext>
            </a:extLst>
          </p:cNvPr>
          <p:cNvCxnSpPr>
            <a:stCxn id="7" idx="0"/>
            <a:endCxn id="8" idx="1"/>
          </p:cNvCxnSpPr>
          <p:nvPr/>
        </p:nvCxnSpPr>
        <p:spPr>
          <a:xfrm rot="16200000" flipH="1" flipV="1">
            <a:off x="2082770" y="572760"/>
            <a:ext cx="1214558" cy="3580914"/>
          </a:xfrm>
          <a:prstGeom prst="curvedConnector4">
            <a:avLst>
              <a:gd name="adj1" fmla="val -18822"/>
              <a:gd name="adj2" fmla="val 10638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AF98E69-685A-4052-910F-91F1A558A882}"/>
              </a:ext>
            </a:extLst>
          </p:cNvPr>
          <p:cNvSpPr/>
          <p:nvPr/>
        </p:nvSpPr>
        <p:spPr>
          <a:xfrm>
            <a:off x="1331642" y="3376358"/>
            <a:ext cx="22324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2"/>
              </a:rPr>
              <a:t>ScreenToWorldPoint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8945CF-5E84-4C7C-AE9A-57A839EF758D}"/>
              </a:ext>
            </a:extLst>
          </p:cNvPr>
          <p:cNvSpPr/>
          <p:nvPr/>
        </p:nvSpPr>
        <p:spPr>
          <a:xfrm>
            <a:off x="1095246" y="2103840"/>
            <a:ext cx="247619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3"/>
              </a:rPr>
              <a:t>WorldToViewportPoint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B22228-9CF7-4B12-AC3B-E892D288F9DE}"/>
              </a:ext>
            </a:extLst>
          </p:cNvPr>
          <p:cNvSpPr/>
          <p:nvPr/>
        </p:nvSpPr>
        <p:spPr>
          <a:xfrm>
            <a:off x="4324479" y="2194491"/>
            <a:ext cx="25364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4"/>
              </a:rPr>
              <a:t>ViewportToScreenPoint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3C4116-D4FE-4108-9FD2-22E352F96BEF}"/>
              </a:ext>
            </a:extLst>
          </p:cNvPr>
          <p:cNvSpPr/>
          <p:nvPr/>
        </p:nvSpPr>
        <p:spPr>
          <a:xfrm>
            <a:off x="699659" y="4080040"/>
            <a:ext cx="22324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5"/>
              </a:rPr>
              <a:t>WorldToScreenPoint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F9BA3A-3408-4BDC-BB31-6FC6EC85D494}"/>
              </a:ext>
            </a:extLst>
          </p:cNvPr>
          <p:cNvSpPr/>
          <p:nvPr/>
        </p:nvSpPr>
        <p:spPr>
          <a:xfrm>
            <a:off x="977642" y="1421850"/>
            <a:ext cx="247619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6"/>
              </a:rPr>
              <a:t>ViewportToWorldPoint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6AFC541-8693-4657-9F38-42F62CFF0E3F}"/>
              </a:ext>
            </a:extLst>
          </p:cNvPr>
          <p:cNvSpPr/>
          <p:nvPr/>
        </p:nvSpPr>
        <p:spPr>
          <a:xfrm>
            <a:off x="8127518" y="2009825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7" name="接點: 弧形 96">
            <a:extLst>
              <a:ext uri="{FF2B5EF4-FFF2-40B4-BE49-F238E27FC236}">
                <a16:creationId xmlns:a16="http://schemas.microsoft.com/office/drawing/2014/main" id="{EBF32431-8CFB-4519-899E-775B30B457A4}"/>
              </a:ext>
            </a:extLst>
          </p:cNvPr>
          <p:cNvCxnSpPr>
            <a:cxnSpLocks/>
            <a:stCxn id="7" idx="0"/>
            <a:endCxn id="95" idx="0"/>
          </p:cNvCxnSpPr>
          <p:nvPr/>
        </p:nvCxnSpPr>
        <p:spPr>
          <a:xfrm rot="16200000" flipH="1">
            <a:off x="6321819" y="-85376"/>
            <a:ext cx="253887" cy="3936515"/>
          </a:xfrm>
          <a:prstGeom prst="curvedConnector3">
            <a:avLst>
              <a:gd name="adj1" fmla="val -36016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弧形 102">
            <a:extLst>
              <a:ext uri="{FF2B5EF4-FFF2-40B4-BE49-F238E27FC236}">
                <a16:creationId xmlns:a16="http://schemas.microsoft.com/office/drawing/2014/main" id="{A0247309-8285-4F1D-B270-8E425A99CBB1}"/>
              </a:ext>
            </a:extLst>
          </p:cNvPr>
          <p:cNvCxnSpPr>
            <a:cxnSpLocks/>
            <a:stCxn id="9" idx="2"/>
            <a:endCxn id="95" idx="2"/>
          </p:cNvCxnSpPr>
          <p:nvPr/>
        </p:nvCxnSpPr>
        <p:spPr>
          <a:xfrm rot="5400000" flipH="1" flipV="1">
            <a:off x="5592089" y="1325087"/>
            <a:ext cx="1770861" cy="3879001"/>
          </a:xfrm>
          <a:prstGeom prst="curvedConnector3">
            <a:avLst>
              <a:gd name="adj1" fmla="val -2386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6AFBEF2-8B3D-46D8-9DE6-63B9E76AEC62}"/>
              </a:ext>
            </a:extLst>
          </p:cNvPr>
          <p:cNvSpPr/>
          <p:nvPr/>
        </p:nvSpPr>
        <p:spPr>
          <a:xfrm>
            <a:off x="6831566" y="3819561"/>
            <a:ext cx="1981504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7"/>
              </a:rPr>
              <a:t>ScreenPointToRay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4A6AB1-18D8-47AD-A0E5-E50AB2319C28}"/>
              </a:ext>
            </a:extLst>
          </p:cNvPr>
          <p:cNvSpPr/>
          <p:nvPr/>
        </p:nvSpPr>
        <p:spPr>
          <a:xfrm>
            <a:off x="5678403" y="3007026"/>
            <a:ext cx="25364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8"/>
              </a:rPr>
              <a:t>ScreenToViewportPoint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C500D9-14D4-4E04-A593-C34C26A44EC5}"/>
              </a:ext>
            </a:extLst>
          </p:cNvPr>
          <p:cNvSpPr/>
          <p:nvPr/>
        </p:nvSpPr>
        <p:spPr>
          <a:xfrm>
            <a:off x="5913087" y="629654"/>
            <a:ext cx="2225225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zh-TW" u="sng" dirty="0" err="1">
                <a:solidFill>
                  <a:srgbClr val="B83C82"/>
                </a:solidFill>
                <a:latin typeface="Open Sans"/>
                <a:hlinkClick r:id="rId9"/>
              </a:rPr>
              <a:t>ViewportPointToRay</a:t>
            </a:r>
            <a:endParaRPr lang="zh-TW" altLang="en-US" u="sng" dirty="0">
              <a:solidFill>
                <a:srgbClr val="B83C8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0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黑人問號」的圖片搜尋結果">
            <a:extLst>
              <a:ext uri="{FF2B5EF4-FFF2-40B4-BE49-F238E27FC236}">
                <a16:creationId xmlns:a16="http://schemas.microsoft.com/office/drawing/2014/main" id="{1089D559-F4F6-45E1-9144-036D29A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0360954-5EDA-418D-ABB7-5645DF610CE1}"/>
              </a:ext>
            </a:extLst>
          </p:cNvPr>
          <p:cNvSpPr txBox="1"/>
          <p:nvPr/>
        </p:nvSpPr>
        <p:spPr>
          <a:xfrm>
            <a:off x="5724128" y="1838065"/>
            <a:ext cx="311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Wait…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甚麼是</a:t>
            </a:r>
            <a:r>
              <a:rPr lang="en-US" altLang="zh-TW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?? !!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68633D-75C6-4F0E-BF7F-AF848E3EE13E}"/>
              </a:ext>
            </a:extLst>
          </p:cNvPr>
          <p:cNvSpPr txBox="1"/>
          <p:nvPr/>
        </p:nvSpPr>
        <p:spPr>
          <a:xfrm>
            <a:off x="3851920" y="3803432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中指光跡追蹤法的光線。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今天先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不談</a:t>
            </a:r>
            <a:r>
              <a:rPr lang="zh-TW" altLang="en-US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這個光</a:t>
            </a:r>
            <a:r>
              <a:rPr lang="en-US" altLang="zh-TW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62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31D65F3-B0C2-4C59-98C4-D5CC95DB8237}"/>
              </a:ext>
            </a:extLst>
          </p:cNvPr>
          <p:cNvSpPr txBox="1"/>
          <p:nvPr/>
        </p:nvSpPr>
        <p:spPr>
          <a:xfrm>
            <a:off x="251520" y="987574"/>
            <a:ext cx="8137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我還是不明白這些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做甚麼用的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1ECFF4-02F3-48B7-8A73-E099B17A3556}"/>
              </a:ext>
            </a:extLst>
          </p:cNvPr>
          <p:cNvSpPr txBox="1"/>
          <p:nvPr/>
        </p:nvSpPr>
        <p:spPr>
          <a:xfrm>
            <a:off x="4716016" y="3795886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就常用的討論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00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F6AE2-D2E7-45E2-8C54-18AC7A3C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座標轉換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C497D-F90E-47EE-B127-AA763D91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視窗座標轉世界座標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AE485FB-DC57-4308-99B3-24C977D76B5F}"/>
              </a:ext>
            </a:extLst>
          </p:cNvPr>
          <p:cNvSpPr/>
          <p:nvPr/>
        </p:nvSpPr>
        <p:spPr>
          <a:xfrm>
            <a:off x="2337748" y="2211710"/>
            <a:ext cx="1980220" cy="1368152"/>
          </a:xfrm>
          <a:prstGeom prst="rect">
            <a:avLst/>
          </a:prstGeom>
          <a:solidFill>
            <a:srgbClr val="4F81BD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E242E8-6206-4E3F-8D1E-AC2C93C106BF}"/>
              </a:ext>
            </a:extLst>
          </p:cNvPr>
          <p:cNvSpPr/>
          <p:nvPr/>
        </p:nvSpPr>
        <p:spPr>
          <a:xfrm>
            <a:off x="2034412" y="2446201"/>
            <a:ext cx="1980220" cy="1368152"/>
          </a:xfrm>
          <a:prstGeom prst="rect">
            <a:avLst/>
          </a:prstGeom>
          <a:solidFill>
            <a:srgbClr val="4F81BD">
              <a:alpha val="4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0A46F3-A4E4-4A50-A176-ED9D31E9FB41}"/>
              </a:ext>
            </a:extLst>
          </p:cNvPr>
          <p:cNvSpPr/>
          <p:nvPr/>
        </p:nvSpPr>
        <p:spPr>
          <a:xfrm>
            <a:off x="1691680" y="2715766"/>
            <a:ext cx="1980220" cy="1368152"/>
          </a:xfrm>
          <a:prstGeom prst="rect">
            <a:avLst/>
          </a:prstGeom>
          <a:solidFill>
            <a:srgbClr val="4F81BD">
              <a:alpha val="1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F219E17-5091-44C2-87E5-8D55750B9E55}"/>
              </a:ext>
            </a:extLst>
          </p:cNvPr>
          <p:cNvCxnSpPr>
            <a:cxnSpLocks/>
          </p:cNvCxnSpPr>
          <p:nvPr/>
        </p:nvCxnSpPr>
        <p:spPr>
          <a:xfrm flipV="1">
            <a:off x="1187623" y="3579862"/>
            <a:ext cx="1150125" cy="86409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1BC45E9-E9CE-47F3-949B-9ECEFB0E17E2}"/>
              </a:ext>
            </a:extLst>
          </p:cNvPr>
          <p:cNvCxnSpPr>
            <a:cxnSpLocks/>
          </p:cNvCxnSpPr>
          <p:nvPr/>
        </p:nvCxnSpPr>
        <p:spPr>
          <a:xfrm flipV="1">
            <a:off x="3167843" y="3579862"/>
            <a:ext cx="1150125" cy="86409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CE6CB15-8886-41E5-B707-227BE5810F01}"/>
              </a:ext>
            </a:extLst>
          </p:cNvPr>
          <p:cNvCxnSpPr>
            <a:cxnSpLocks/>
          </p:cNvCxnSpPr>
          <p:nvPr/>
        </p:nvCxnSpPr>
        <p:spPr>
          <a:xfrm flipV="1">
            <a:off x="3167843" y="2218680"/>
            <a:ext cx="1150125" cy="86409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91C453E-4D93-4178-B455-C9409F940025}"/>
              </a:ext>
            </a:extLst>
          </p:cNvPr>
          <p:cNvCxnSpPr>
            <a:cxnSpLocks/>
          </p:cNvCxnSpPr>
          <p:nvPr/>
        </p:nvCxnSpPr>
        <p:spPr>
          <a:xfrm flipV="1">
            <a:off x="1180039" y="2222748"/>
            <a:ext cx="1150125" cy="86409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A48791B4-1B63-4367-B0D5-90A9199FD380}"/>
              </a:ext>
            </a:extLst>
          </p:cNvPr>
          <p:cNvSpPr/>
          <p:nvPr/>
        </p:nvSpPr>
        <p:spPr>
          <a:xfrm>
            <a:off x="1538007" y="3516622"/>
            <a:ext cx="449356" cy="4606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星形: 五角 42">
            <a:extLst>
              <a:ext uri="{FF2B5EF4-FFF2-40B4-BE49-F238E27FC236}">
                <a16:creationId xmlns:a16="http://schemas.microsoft.com/office/drawing/2014/main" id="{571F4464-0B5F-415B-AEC8-DBAED81EA852}"/>
              </a:ext>
            </a:extLst>
          </p:cNvPr>
          <p:cNvSpPr/>
          <p:nvPr/>
        </p:nvSpPr>
        <p:spPr>
          <a:xfrm>
            <a:off x="2415162" y="2879119"/>
            <a:ext cx="449356" cy="4606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9DEB52D-0ECA-4E85-AF12-7AA28C6E134A}"/>
              </a:ext>
            </a:extLst>
          </p:cNvPr>
          <p:cNvCxnSpPr>
            <a:cxnSpLocks/>
          </p:cNvCxnSpPr>
          <p:nvPr/>
        </p:nvCxnSpPr>
        <p:spPr>
          <a:xfrm flipV="1">
            <a:off x="1755101" y="2830742"/>
            <a:ext cx="895632" cy="64588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681A24-4E3F-4F04-8A3F-51E451FD0187}"/>
              </a:ext>
            </a:extLst>
          </p:cNvPr>
          <p:cNvSpPr/>
          <p:nvPr/>
        </p:nvSpPr>
        <p:spPr>
          <a:xfrm>
            <a:off x="1192813" y="3071723"/>
            <a:ext cx="1980220" cy="1368152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55CB6DB-F4C5-4C09-9222-DB7C94F43168}"/>
              </a:ext>
            </a:extLst>
          </p:cNvPr>
          <p:cNvCxnSpPr>
            <a:cxnSpLocks/>
          </p:cNvCxnSpPr>
          <p:nvPr/>
        </p:nvCxnSpPr>
        <p:spPr>
          <a:xfrm flipH="1">
            <a:off x="1755102" y="1904197"/>
            <a:ext cx="6196085" cy="157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4483611-A2F1-44BC-B088-B2D5154C616F}"/>
              </a:ext>
            </a:extLst>
          </p:cNvPr>
          <p:cNvCxnSpPr>
            <a:cxnSpLocks/>
          </p:cNvCxnSpPr>
          <p:nvPr/>
        </p:nvCxnSpPr>
        <p:spPr>
          <a:xfrm>
            <a:off x="2373763" y="1901861"/>
            <a:ext cx="274617" cy="959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FF15740-8B62-410C-8D5B-E325532CDFB8}"/>
              </a:ext>
            </a:extLst>
          </p:cNvPr>
          <p:cNvSpPr/>
          <p:nvPr/>
        </p:nvSpPr>
        <p:spPr>
          <a:xfrm>
            <a:off x="1099418" y="1596653"/>
            <a:ext cx="792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Vector3  vec3=</a:t>
            </a:r>
            <a:r>
              <a:rPr lang="en-US" altLang="zh-TW" dirty="0" err="1"/>
              <a:t>Camera.main.ViewportToWorldPoint</a:t>
            </a:r>
            <a:r>
              <a:rPr lang="en-US" altLang="zh-TW" dirty="0"/>
              <a:t>(position : Vector3)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19DC5D93-2E0C-4363-A9C5-869E198013F0}"/>
              </a:ext>
            </a:extLst>
          </p:cNvPr>
          <p:cNvSpPr txBox="1"/>
          <p:nvPr/>
        </p:nvSpPr>
        <p:spPr>
          <a:xfrm>
            <a:off x="4931992" y="3453282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Viewport Point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8686CBC-8FA2-4316-812E-2B08B8CA9475}"/>
              </a:ext>
            </a:extLst>
          </p:cNvPr>
          <p:cNvCxnSpPr>
            <a:cxnSpLocks/>
          </p:cNvCxnSpPr>
          <p:nvPr/>
        </p:nvCxnSpPr>
        <p:spPr>
          <a:xfrm flipH="1">
            <a:off x="3167843" y="3022627"/>
            <a:ext cx="2873363" cy="4909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D101CD0-506D-455E-B1A8-4E05A322B3E7}"/>
              </a:ext>
            </a:extLst>
          </p:cNvPr>
          <p:cNvSpPr txBox="1"/>
          <p:nvPr/>
        </p:nvSpPr>
        <p:spPr>
          <a:xfrm>
            <a:off x="6111091" y="281067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(1,1)</a:t>
            </a:r>
            <a:endParaRPr lang="zh-TW" altLang="en-US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BFFCEE6C-B4AF-4400-BD2F-2647EA0BBAA9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736610" y="4439875"/>
            <a:ext cx="44342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584F0B00-1BEB-4E52-B8BD-AB1F186920CB}"/>
              </a:ext>
            </a:extLst>
          </p:cNvPr>
          <p:cNvSpPr txBox="1"/>
          <p:nvPr/>
        </p:nvSpPr>
        <p:spPr>
          <a:xfrm>
            <a:off x="106309" y="42552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76" name="左大括弧 75">
            <a:extLst>
              <a:ext uri="{FF2B5EF4-FFF2-40B4-BE49-F238E27FC236}">
                <a16:creationId xmlns:a16="http://schemas.microsoft.com/office/drawing/2014/main" id="{53F13F3F-E8A7-40D8-BDDF-7583EB5616B1}"/>
              </a:ext>
            </a:extLst>
          </p:cNvPr>
          <p:cNvSpPr/>
          <p:nvPr/>
        </p:nvSpPr>
        <p:spPr>
          <a:xfrm rot="13966443">
            <a:off x="3929908" y="3572825"/>
            <a:ext cx="399824" cy="820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8E552D-2D7F-49AD-AA42-469DB7B50053}"/>
              </a:ext>
            </a:extLst>
          </p:cNvPr>
          <p:cNvCxnSpPr>
            <a:cxnSpLocks/>
          </p:cNvCxnSpPr>
          <p:nvPr/>
        </p:nvCxnSpPr>
        <p:spPr>
          <a:xfrm flipH="1">
            <a:off x="3175151" y="3669226"/>
            <a:ext cx="1811589" cy="431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D48F9AC-1087-4CC5-8E07-34A06229964A}"/>
              </a:ext>
            </a:extLst>
          </p:cNvPr>
          <p:cNvSpPr txBox="1"/>
          <p:nvPr/>
        </p:nvSpPr>
        <p:spPr>
          <a:xfrm>
            <a:off x="4206366" y="3990164"/>
            <a:ext cx="14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World Point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7D1077D-370D-4555-8018-7D358A8D2AB5}"/>
              </a:ext>
            </a:extLst>
          </p:cNvPr>
          <p:cNvSpPr txBox="1"/>
          <p:nvPr/>
        </p:nvSpPr>
        <p:spPr>
          <a:xfrm>
            <a:off x="7644013" y="407054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DOC.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3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2A2427E-0ADE-4C6E-8931-42F604DA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50"/>
            <a:ext cx="9144000" cy="369683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1E6728C-9865-472F-A01E-76156D6052C3}"/>
              </a:ext>
            </a:extLst>
          </p:cNvPr>
          <p:cNvSpPr txBox="1"/>
          <p:nvPr/>
        </p:nvSpPr>
        <p:spPr>
          <a:xfrm>
            <a:off x="8278122" y="4468381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source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6E7A7-29A3-4065-A1DD-C573D29615D8}"/>
              </a:ext>
            </a:extLst>
          </p:cNvPr>
          <p:cNvSpPr/>
          <p:nvPr/>
        </p:nvSpPr>
        <p:spPr>
          <a:xfrm>
            <a:off x="3131840" y="3291830"/>
            <a:ext cx="5904656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EA2524-AEA1-4575-B3C3-7134BAC40370}"/>
              </a:ext>
            </a:extLst>
          </p:cNvPr>
          <p:cNvSpPr txBox="1"/>
          <p:nvPr/>
        </p:nvSpPr>
        <p:spPr>
          <a:xfrm>
            <a:off x="3656166" y="2149557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2D-&gt;3D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軸要帶甚麼呢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EBA1560-B381-418A-8FAC-93E8731F9F38}"/>
              </a:ext>
            </a:extLst>
          </p:cNvPr>
          <p:cNvSpPr txBox="1"/>
          <p:nvPr/>
        </p:nvSpPr>
        <p:spPr>
          <a:xfrm>
            <a:off x="4339376" y="2553166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世界座標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來看待，物件到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Camera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endParaRPr lang="en-US" altLang="zh-TW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B4BCBA-0E1D-4613-9324-EF08C7C877B9}"/>
              </a:ext>
            </a:extLst>
          </p:cNvPr>
          <p:cNvCxnSpPr/>
          <p:nvPr/>
        </p:nvCxnSpPr>
        <p:spPr>
          <a:xfrm>
            <a:off x="6687936" y="2922498"/>
            <a:ext cx="260328" cy="369332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39145-BB0C-47B7-9F45-D4CFA275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座標轉換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7C330-E97C-463E-85A2-B12392BD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螢幕座標轉世界座標</a:t>
            </a:r>
            <a:endParaRPr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BC49CA-7E23-41DD-8899-62BB40E413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1576251"/>
            <a:ext cx="8496944" cy="331441"/>
          </a:xfrm>
        </p:spPr>
        <p:txBody>
          <a:bodyPr/>
          <a:lstStyle/>
          <a:p>
            <a:r>
              <a:rPr lang="en-US" altLang="zh-TW" dirty="0"/>
              <a:t>public Vector3 </a:t>
            </a:r>
            <a:r>
              <a:rPr lang="en-US" altLang="zh-TW" dirty="0" err="1"/>
              <a:t>ScreenToWorldPoint</a:t>
            </a:r>
            <a:r>
              <a:rPr lang="en-US" altLang="zh-TW" dirty="0"/>
              <a:t>(Vector3 position);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BD89E5-81DF-4E66-B4BE-611A9AB2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732"/>
            <a:ext cx="9144000" cy="25327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626531-62B1-4106-877F-29A140A93EE5}"/>
              </a:ext>
            </a:extLst>
          </p:cNvPr>
          <p:cNvSpPr txBox="1"/>
          <p:nvPr/>
        </p:nvSpPr>
        <p:spPr>
          <a:xfrm>
            <a:off x="8278122" y="4440812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source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66B647-6240-420E-B8F2-7AFABFE6A066}"/>
              </a:ext>
            </a:extLst>
          </p:cNvPr>
          <p:cNvSpPr txBox="1"/>
          <p:nvPr/>
        </p:nvSpPr>
        <p:spPr>
          <a:xfrm>
            <a:off x="4283968" y="3051143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差別只在於</a:t>
            </a:r>
            <a:r>
              <a:rPr lang="zh-TW" altLang="en-US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變成了</a:t>
            </a:r>
            <a:r>
              <a:rPr lang="zh-TW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解析度</a:t>
            </a:r>
            <a:endParaRPr lang="en-US" altLang="zh-TW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C8CC2F-0FFE-4F42-839A-2216E6F97ECC}"/>
              </a:ext>
            </a:extLst>
          </p:cNvPr>
          <p:cNvSpPr/>
          <p:nvPr/>
        </p:nvSpPr>
        <p:spPr>
          <a:xfrm>
            <a:off x="3995936" y="4083918"/>
            <a:ext cx="2232248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3FF681C-8F47-449F-9394-190FB3452334}"/>
              </a:ext>
            </a:extLst>
          </p:cNvPr>
          <p:cNvCxnSpPr>
            <a:cxnSpLocks/>
          </p:cNvCxnSpPr>
          <p:nvPr/>
        </p:nvCxnSpPr>
        <p:spPr>
          <a:xfrm flipH="1">
            <a:off x="5112060" y="3420475"/>
            <a:ext cx="2268252" cy="703968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525</Words>
  <Application>Microsoft Office PowerPoint</Application>
  <PresentationFormat>如螢幕大小 (16:9)</PresentationFormat>
  <Paragraphs>92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맑은 고딕</vt:lpstr>
      <vt:lpstr>Open Sans</vt:lpstr>
      <vt:lpstr>細明體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Outline</vt:lpstr>
      <vt:lpstr>座標轉換</vt:lpstr>
      <vt:lpstr>座標轉換</vt:lpstr>
      <vt:lpstr>PowerPoint 簡報</vt:lpstr>
      <vt:lpstr>PowerPoint 簡報</vt:lpstr>
      <vt:lpstr>座標轉換</vt:lpstr>
      <vt:lpstr>PowerPoint 簡報</vt:lpstr>
      <vt:lpstr>座標轉換</vt:lpstr>
      <vt:lpstr>PowerPoint 簡報</vt:lpstr>
      <vt:lpstr>PowerPoint 簡報</vt:lpstr>
      <vt:lpstr>為何要座標轉換</vt:lpstr>
      <vt:lpstr>Sample</vt:lpstr>
      <vt:lpstr>計算錐體平面</vt:lpstr>
      <vt:lpstr>測試平面</vt:lpstr>
      <vt:lpstr>PowerPoint 簡報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wupojung</cp:lastModifiedBy>
  <cp:revision>78</cp:revision>
  <dcterms:created xsi:type="dcterms:W3CDTF">2014-04-01T16:27:38Z</dcterms:created>
  <dcterms:modified xsi:type="dcterms:W3CDTF">2017-11-23T17:44:36Z</dcterms:modified>
</cp:coreProperties>
</file>