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Slab Light"/>
      <p:regular r:id="rId26"/>
      <p:bold r:id="rId27"/>
    </p:embeddedFont>
    <p:embeddedFont>
      <p:font typeface="Amaranth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Lato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3B0CECD-8C4C-4F5C-9194-B63E9288376C}">
  <a:tblStyle styleId="{13B0CECD-8C4C-4F5C-9194-B63E928837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Light-regular.fntdata"/><Relationship Id="rId25" Type="http://schemas.openxmlformats.org/officeDocument/2006/relationships/slide" Target="slides/slide20.xml"/><Relationship Id="rId28" Type="http://schemas.openxmlformats.org/officeDocument/2006/relationships/font" Target="fonts/Amaranth-regular.fntdata"/><Relationship Id="rId27" Type="http://schemas.openxmlformats.org/officeDocument/2006/relationships/font" Target="fonts/RobotoSlab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maranth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maranth-boldItalic.fntdata"/><Relationship Id="rId30" Type="http://schemas.openxmlformats.org/officeDocument/2006/relationships/font" Target="fonts/Amaranth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37" Type="http://schemas.openxmlformats.org/officeDocument/2006/relationships/font" Target="fonts/LatoLight-bold.fntdata"/><Relationship Id="rId14" Type="http://schemas.openxmlformats.org/officeDocument/2006/relationships/slide" Target="slides/slide9.xml"/><Relationship Id="rId36" Type="http://schemas.openxmlformats.org/officeDocument/2006/relationships/font" Target="fonts/LatoLight-regular.fntdata"/><Relationship Id="rId17" Type="http://schemas.openxmlformats.org/officeDocument/2006/relationships/slide" Target="slides/slide12.xml"/><Relationship Id="rId39" Type="http://schemas.openxmlformats.org/officeDocument/2006/relationships/font" Target="fonts/Lato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300611" y="990190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Shape 22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Shape 2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Shape 33"/>
          <p:cNvSpPr txBox="1"/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34" name="Shape 34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 background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fmla="val 7929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88" name="Shape 28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Shape 289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Shape 292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Shape 30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Aqua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16" name="Shape 31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Shape 317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Shape 319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Shape 32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Shape 32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Yellow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Shape 345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Shape 348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Shape 35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Magenta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C406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71" name="Shape 37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Shape 372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Shape 37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Shape 38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00611" y="990190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0" name="Shape 50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Shape 5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Shape 5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Shape 5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8327788" y="4664713"/>
            <a:ext cx="382244" cy="382244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Shape 83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Shape 85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Shape 8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Shape 94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4A5C65"/>
              </a:buClr>
              <a:buSzPts val="3000"/>
              <a:buChar char="○"/>
              <a:defRPr i="1" sz="3000">
                <a:solidFill>
                  <a:srgbClr val="4A5C65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8pPr>
            <a:lvl9pPr lvl="8" algn="ctr">
              <a:spcBef>
                <a:spcPts val="0"/>
              </a:spcBef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FFFFFF"/>
                </a:solidFill>
              </a:rPr>
              <a:t>“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Shape 113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Shape 11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Shape 124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000"/>
              <a:buChar char="○"/>
              <a:defRPr/>
            </a:lvl1pPr>
            <a:lvl2pPr lvl="1">
              <a:spcBef>
                <a:spcPts val="0"/>
              </a:spcBef>
              <a:buSzPts val="2000"/>
              <a:buChar char="◦"/>
              <a:defRPr/>
            </a:lvl2pPr>
            <a:lvl3pPr lvl="2">
              <a:spcBef>
                <a:spcPts val="0"/>
              </a:spcBef>
              <a:buSzPts val="2000"/>
              <a:buChar char="◦"/>
              <a:defRPr/>
            </a:lvl3pPr>
            <a:lvl4pPr lvl="3">
              <a:spcBef>
                <a:spcPts val="0"/>
              </a:spcBef>
              <a:buSzPts val="2000"/>
              <a:buChar char="◦"/>
              <a:defRPr/>
            </a:lvl4pPr>
            <a:lvl5pPr lvl="4">
              <a:spcBef>
                <a:spcPts val="0"/>
              </a:spcBef>
              <a:buSzPts val="2000"/>
              <a:buChar char="◦"/>
              <a:defRPr/>
            </a:lvl5pPr>
            <a:lvl6pPr lvl="5">
              <a:spcBef>
                <a:spcPts val="0"/>
              </a:spcBef>
              <a:buSzPts val="2000"/>
              <a:buChar char="◦"/>
              <a:defRPr/>
            </a:lvl6pPr>
            <a:lvl7pPr lvl="6">
              <a:spcBef>
                <a:spcPts val="0"/>
              </a:spcBef>
              <a:buSzPts val="2000"/>
              <a:buChar char="◦"/>
              <a:defRPr/>
            </a:lvl7pPr>
            <a:lvl8pPr lvl="7">
              <a:spcBef>
                <a:spcPts val="0"/>
              </a:spcBef>
              <a:buSzPts val="2000"/>
              <a:buChar char="◦"/>
              <a:defRPr/>
            </a:lvl8pPr>
            <a:lvl9pPr lvl="8">
              <a:spcBef>
                <a:spcPts val="0"/>
              </a:spcBef>
              <a:buSzPts val="2000"/>
              <a:buChar char="◦"/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2" name="Shape 14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Shape 143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Shape 14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Shape 154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○"/>
              <a:defRPr sz="1800"/>
            </a:lvl1pPr>
            <a:lvl2pPr lvl="1">
              <a:spcBef>
                <a:spcPts val="0"/>
              </a:spcBef>
              <a:buSzPts val="1800"/>
              <a:buChar char="◦"/>
              <a:defRPr sz="1800"/>
            </a:lvl2pPr>
            <a:lvl3pPr lvl="2">
              <a:spcBef>
                <a:spcPts val="0"/>
              </a:spcBef>
              <a:buSzPts val="1800"/>
              <a:buChar char="◦"/>
              <a:defRPr sz="1800"/>
            </a:lvl3pPr>
            <a:lvl4pPr lvl="3">
              <a:spcBef>
                <a:spcPts val="0"/>
              </a:spcBef>
              <a:buSzPts val="1800"/>
              <a:buChar char="◦"/>
              <a:defRPr sz="1800"/>
            </a:lvl4pPr>
            <a:lvl5pPr lvl="4">
              <a:spcBef>
                <a:spcPts val="0"/>
              </a:spcBef>
              <a:buSzPts val="1800"/>
              <a:buChar char="◦"/>
              <a:defRPr sz="1800"/>
            </a:lvl5pPr>
            <a:lvl6pPr lvl="5">
              <a:spcBef>
                <a:spcPts val="0"/>
              </a:spcBef>
              <a:buSzPts val="1800"/>
              <a:buChar char="◦"/>
              <a:defRPr sz="1800"/>
            </a:lvl6pPr>
            <a:lvl7pPr lvl="6">
              <a:spcBef>
                <a:spcPts val="0"/>
              </a:spcBef>
              <a:buSzPts val="1800"/>
              <a:buChar char="◦"/>
              <a:defRPr sz="1800"/>
            </a:lvl7pPr>
            <a:lvl8pPr lvl="7">
              <a:spcBef>
                <a:spcPts val="0"/>
              </a:spcBef>
              <a:buSzPts val="1800"/>
              <a:buChar char="◦"/>
              <a:defRPr sz="1800"/>
            </a:lvl8pPr>
            <a:lvl9pPr lvl="8">
              <a:spcBef>
                <a:spcPts val="0"/>
              </a:spcBef>
              <a:buSzPts val="1800"/>
              <a:buChar char="◦"/>
              <a:defRPr sz="1800"/>
            </a:lvl9pPr>
          </a:lstStyle>
          <a:p/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○"/>
              <a:defRPr sz="1800"/>
            </a:lvl1pPr>
            <a:lvl2pPr lvl="1">
              <a:spcBef>
                <a:spcPts val="0"/>
              </a:spcBef>
              <a:buSzPts val="1800"/>
              <a:buChar char="◦"/>
              <a:defRPr sz="1800"/>
            </a:lvl2pPr>
            <a:lvl3pPr lvl="2">
              <a:spcBef>
                <a:spcPts val="0"/>
              </a:spcBef>
              <a:buSzPts val="1800"/>
              <a:buChar char="◦"/>
              <a:defRPr sz="1800"/>
            </a:lvl3pPr>
            <a:lvl4pPr lvl="3">
              <a:spcBef>
                <a:spcPts val="0"/>
              </a:spcBef>
              <a:buSzPts val="1800"/>
              <a:buChar char="◦"/>
              <a:defRPr sz="1800"/>
            </a:lvl4pPr>
            <a:lvl5pPr lvl="4">
              <a:spcBef>
                <a:spcPts val="0"/>
              </a:spcBef>
              <a:buSzPts val="1800"/>
              <a:buChar char="◦"/>
              <a:defRPr sz="1800"/>
            </a:lvl5pPr>
            <a:lvl6pPr lvl="5">
              <a:spcBef>
                <a:spcPts val="0"/>
              </a:spcBef>
              <a:buSzPts val="1800"/>
              <a:buChar char="◦"/>
              <a:defRPr sz="1800"/>
            </a:lvl6pPr>
            <a:lvl7pPr lvl="6">
              <a:spcBef>
                <a:spcPts val="0"/>
              </a:spcBef>
              <a:buSzPts val="1800"/>
              <a:buChar char="◦"/>
              <a:defRPr sz="1800"/>
            </a:lvl7pPr>
            <a:lvl8pPr lvl="7">
              <a:spcBef>
                <a:spcPts val="0"/>
              </a:spcBef>
              <a:buSzPts val="1800"/>
              <a:buChar char="◦"/>
              <a:defRPr sz="1800"/>
            </a:lvl8pPr>
            <a:lvl9pPr lvl="8">
              <a:spcBef>
                <a:spcPts val="0"/>
              </a:spcBef>
              <a:buSzPts val="1800"/>
              <a:buChar char="◦"/>
              <a:defRPr sz="1800"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3" name="Shape 17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Shape 174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Shape 17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Shape 185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2000"/>
              <a:buNone/>
              <a:defRPr/>
            </a:lvl1pPr>
            <a:lvl2pPr lvl="1" rtl="0">
              <a:spcBef>
                <a:spcPts val="0"/>
              </a:spcBef>
              <a:buSzPts val="2000"/>
              <a:buNone/>
              <a:defRPr/>
            </a:lvl2pPr>
            <a:lvl3pPr lvl="2" rtl="0">
              <a:spcBef>
                <a:spcPts val="0"/>
              </a:spcBef>
              <a:buSzPts val="2000"/>
              <a:buNone/>
              <a:defRPr/>
            </a:lvl3pPr>
            <a:lvl4pPr lvl="3" rtl="0">
              <a:spcBef>
                <a:spcPts val="0"/>
              </a:spcBef>
              <a:buSzPts val="2000"/>
              <a:buNone/>
              <a:defRPr/>
            </a:lvl4pPr>
            <a:lvl5pPr lvl="4" rtl="0">
              <a:spcBef>
                <a:spcPts val="0"/>
              </a:spcBef>
              <a:buSzPts val="2000"/>
              <a:buNone/>
              <a:defRPr/>
            </a:lvl5pPr>
            <a:lvl6pPr lvl="5" rtl="0">
              <a:spcBef>
                <a:spcPts val="0"/>
              </a:spcBef>
              <a:buSzPts val="2000"/>
              <a:buNone/>
              <a:defRPr/>
            </a:lvl6pPr>
            <a:lvl7pPr lvl="6" rtl="0">
              <a:spcBef>
                <a:spcPts val="0"/>
              </a:spcBef>
              <a:buSzPts val="2000"/>
              <a:buNone/>
              <a:defRPr/>
            </a:lvl7pPr>
            <a:lvl8pPr lvl="7" rtl="0">
              <a:spcBef>
                <a:spcPts val="0"/>
              </a:spcBef>
              <a:buSzPts val="2000"/>
              <a:buNone/>
              <a:defRPr/>
            </a:lvl8pPr>
            <a:lvl9pPr lvl="8" rtl="0">
              <a:spcBef>
                <a:spcPts val="0"/>
              </a:spcBef>
              <a:buSzPts val="2000"/>
              <a:buNone/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300"/>
              <a:buChar char="○"/>
              <a:defRPr sz="1300"/>
            </a:lvl1pPr>
            <a:lvl2pPr lvl="1" rtl="0">
              <a:spcBef>
                <a:spcPts val="0"/>
              </a:spcBef>
              <a:buSzPts val="1300"/>
              <a:buChar char="◦"/>
              <a:defRPr sz="1300"/>
            </a:lvl2pPr>
            <a:lvl3pPr lvl="2" rtl="0">
              <a:spcBef>
                <a:spcPts val="0"/>
              </a:spcBef>
              <a:buSzPts val="1300"/>
              <a:buChar char="◦"/>
              <a:defRPr sz="1300"/>
            </a:lvl3pPr>
            <a:lvl4pPr lvl="3" rtl="0">
              <a:spcBef>
                <a:spcPts val="0"/>
              </a:spcBef>
              <a:buSzPts val="1300"/>
              <a:buChar char="◦"/>
              <a:defRPr sz="1300"/>
            </a:lvl4pPr>
            <a:lvl5pPr lvl="4" rtl="0">
              <a:spcBef>
                <a:spcPts val="0"/>
              </a:spcBef>
              <a:buSzPts val="1300"/>
              <a:buChar char="◦"/>
              <a:defRPr sz="1300"/>
            </a:lvl5pPr>
            <a:lvl6pPr lvl="5" rtl="0">
              <a:spcBef>
                <a:spcPts val="0"/>
              </a:spcBef>
              <a:buSzPts val="1300"/>
              <a:buChar char="◦"/>
              <a:defRPr sz="1300"/>
            </a:lvl6pPr>
            <a:lvl7pPr lvl="6" rtl="0">
              <a:spcBef>
                <a:spcPts val="0"/>
              </a:spcBef>
              <a:buSzPts val="1300"/>
              <a:buChar char="◦"/>
              <a:defRPr sz="1300"/>
            </a:lvl7pPr>
            <a:lvl8pPr lvl="7" rtl="0">
              <a:spcBef>
                <a:spcPts val="0"/>
              </a:spcBef>
              <a:buSzPts val="1300"/>
              <a:buChar char="◦"/>
              <a:defRPr sz="1300"/>
            </a:lvl8pPr>
            <a:lvl9pPr lvl="8" rtl="0">
              <a:spcBef>
                <a:spcPts val="0"/>
              </a:spcBef>
              <a:buSzPts val="1300"/>
              <a:buChar char="◦"/>
              <a:defRPr sz="1300"/>
            </a:lvl9pPr>
          </a:lstStyle>
          <a:p/>
        </p:txBody>
      </p:sp>
      <p:sp>
        <p:nvSpPr>
          <p:cNvPr id="187" name="Shape 187"/>
          <p:cNvSpPr txBox="1"/>
          <p:nvPr>
            <p:ph idx="2" type="body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300"/>
              <a:buChar char="○"/>
              <a:defRPr sz="1300"/>
            </a:lvl1pPr>
            <a:lvl2pPr lvl="1" rtl="0">
              <a:spcBef>
                <a:spcPts val="0"/>
              </a:spcBef>
              <a:buSzPts val="1300"/>
              <a:buChar char="◦"/>
              <a:defRPr sz="1300"/>
            </a:lvl2pPr>
            <a:lvl3pPr lvl="2" rtl="0">
              <a:spcBef>
                <a:spcPts val="0"/>
              </a:spcBef>
              <a:buSzPts val="1300"/>
              <a:buChar char="◦"/>
              <a:defRPr sz="1300"/>
            </a:lvl3pPr>
            <a:lvl4pPr lvl="3" rtl="0">
              <a:spcBef>
                <a:spcPts val="0"/>
              </a:spcBef>
              <a:buSzPts val="1300"/>
              <a:buChar char="◦"/>
              <a:defRPr sz="1300"/>
            </a:lvl4pPr>
            <a:lvl5pPr lvl="4" rtl="0">
              <a:spcBef>
                <a:spcPts val="0"/>
              </a:spcBef>
              <a:buSzPts val="1300"/>
              <a:buChar char="◦"/>
              <a:defRPr sz="1300"/>
            </a:lvl5pPr>
            <a:lvl6pPr lvl="5" rtl="0">
              <a:spcBef>
                <a:spcPts val="0"/>
              </a:spcBef>
              <a:buSzPts val="1300"/>
              <a:buChar char="◦"/>
              <a:defRPr sz="1300"/>
            </a:lvl6pPr>
            <a:lvl7pPr lvl="6" rtl="0">
              <a:spcBef>
                <a:spcPts val="0"/>
              </a:spcBef>
              <a:buSzPts val="1300"/>
              <a:buChar char="◦"/>
              <a:defRPr sz="1300"/>
            </a:lvl7pPr>
            <a:lvl8pPr lvl="7" rtl="0">
              <a:spcBef>
                <a:spcPts val="0"/>
              </a:spcBef>
              <a:buSzPts val="1300"/>
              <a:buChar char="◦"/>
              <a:defRPr sz="1300"/>
            </a:lvl8pPr>
            <a:lvl9pPr lvl="8" rtl="0">
              <a:spcBef>
                <a:spcPts val="0"/>
              </a:spcBef>
              <a:buSzPts val="1300"/>
              <a:buChar char="◦"/>
              <a:defRPr sz="1300"/>
            </a:lvl9pPr>
          </a:lstStyle>
          <a:p/>
        </p:txBody>
      </p:sp>
      <p:sp>
        <p:nvSpPr>
          <p:cNvPr id="188" name="Shape 188"/>
          <p:cNvSpPr txBox="1"/>
          <p:nvPr>
            <p:ph idx="3" type="body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300"/>
              <a:buChar char="○"/>
              <a:defRPr sz="1300"/>
            </a:lvl1pPr>
            <a:lvl2pPr lvl="1" rtl="0">
              <a:spcBef>
                <a:spcPts val="0"/>
              </a:spcBef>
              <a:buSzPts val="1300"/>
              <a:buChar char="◦"/>
              <a:defRPr sz="1300"/>
            </a:lvl2pPr>
            <a:lvl3pPr lvl="2" rtl="0">
              <a:spcBef>
                <a:spcPts val="0"/>
              </a:spcBef>
              <a:buSzPts val="1300"/>
              <a:buChar char="◦"/>
              <a:defRPr sz="1300"/>
            </a:lvl3pPr>
            <a:lvl4pPr lvl="3" rtl="0">
              <a:spcBef>
                <a:spcPts val="0"/>
              </a:spcBef>
              <a:buSzPts val="1300"/>
              <a:buChar char="◦"/>
              <a:defRPr sz="1300"/>
            </a:lvl4pPr>
            <a:lvl5pPr lvl="4" rtl="0">
              <a:spcBef>
                <a:spcPts val="0"/>
              </a:spcBef>
              <a:buSzPts val="1300"/>
              <a:buChar char="◦"/>
              <a:defRPr sz="1300"/>
            </a:lvl5pPr>
            <a:lvl6pPr lvl="5" rtl="0">
              <a:spcBef>
                <a:spcPts val="0"/>
              </a:spcBef>
              <a:buSzPts val="1300"/>
              <a:buChar char="◦"/>
              <a:defRPr sz="1300"/>
            </a:lvl6pPr>
            <a:lvl7pPr lvl="6" rtl="0">
              <a:spcBef>
                <a:spcPts val="0"/>
              </a:spcBef>
              <a:buSzPts val="1300"/>
              <a:buChar char="◦"/>
              <a:defRPr sz="1300"/>
            </a:lvl7pPr>
            <a:lvl8pPr lvl="7" rtl="0">
              <a:spcBef>
                <a:spcPts val="0"/>
              </a:spcBef>
              <a:buSzPts val="1300"/>
              <a:buChar char="◦"/>
              <a:defRPr sz="1300"/>
            </a:lvl8pPr>
            <a:lvl9pPr lvl="8" rtl="0">
              <a:spcBef>
                <a:spcPts val="0"/>
              </a:spcBef>
              <a:buSzPts val="1300"/>
              <a:buChar char="◦"/>
              <a:defRPr sz="1300"/>
            </a:lvl9pPr>
          </a:lstStyle>
          <a:p/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5" name="Shape 20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Shape 206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Shape 209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Shape 21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/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794200" y="78224"/>
            <a:ext cx="141600" cy="14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-140400" y="150205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8079301" y="3776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696550" y="917625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8924303" y="11938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7724347" y="7671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8923937" y="451941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528659" y="-124724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8327788" y="626113"/>
            <a:ext cx="382244" cy="382244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0" name="Shape 230"/>
          <p:cNvGrpSpPr/>
          <p:nvPr/>
        </p:nvGrpSpPr>
        <p:grpSpPr>
          <a:xfrm>
            <a:off x="154025" y="438904"/>
            <a:ext cx="508851" cy="478711"/>
            <a:chOff x="5972700" y="2330200"/>
            <a:chExt cx="411625" cy="387275"/>
          </a:xfrm>
        </p:grpSpPr>
        <p:sp>
          <p:nvSpPr>
            <p:cNvPr id="231" name="Shape 23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Shape 233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ts val="1400"/>
              <a:buNone/>
              <a:defRPr sz="1400"/>
            </a:lvl1pPr>
          </a:lstStyle>
          <a:p/>
        </p:txBody>
      </p:sp>
      <p:sp>
        <p:nvSpPr>
          <p:cNvPr id="234" name="Shape 234"/>
          <p:cNvSpPr/>
          <p:nvPr/>
        </p:nvSpPr>
        <p:spPr>
          <a:xfrm>
            <a:off x="7720375" y="103875"/>
            <a:ext cx="626400" cy="6264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7915421" y="229147"/>
            <a:ext cx="236882" cy="375437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Shape 244"/>
          <p:cNvSpPr txBox="1"/>
          <p:nvPr>
            <p:ph idx="12" type="sldNum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60" name="Shape 26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Shape 26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Shape 26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Shape 26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Shape 27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ctrTitle"/>
          </p:nvPr>
        </p:nvSpPr>
        <p:spPr>
          <a:xfrm>
            <a:off x="2890425" y="961350"/>
            <a:ext cx="3629400" cy="322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buNone/>
            </a:pPr>
            <a:r>
              <a:rPr lang="en" sz="3800"/>
              <a:t>Life Insurance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5266675" y="4661875"/>
            <a:ext cx="3629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 txBox="1"/>
          <p:nvPr>
            <p:ph type="ctrTitle"/>
          </p:nvPr>
        </p:nvSpPr>
        <p:spPr>
          <a:xfrm>
            <a:off x="4179000" y="4579975"/>
            <a:ext cx="4965000" cy="563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 JIA XIAN (171202Z),  SUN QING (174003T), XIAO YANG (174895C),  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JEANIE OH (172057A),  TOH SEAW TENG (171714W)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59" name="Shape 459"/>
          <p:cNvSpPr txBox="1"/>
          <p:nvPr/>
        </p:nvSpPr>
        <p:spPr>
          <a:xfrm>
            <a:off x="932350" y="573000"/>
            <a:ext cx="8330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Requirement For Life Insurance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1257600" y="1134800"/>
            <a:ext cx="5708700" cy="18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dk1"/>
                </a:solidFill>
              </a:rPr>
              <a:t>Direct Purchase Insurance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Term DPI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Entry age [5 year (renewable) / 20 year(non-renewable)]:18-65 years old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Whole Life DPI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Entry age （pay to 70）: 18-60 years old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Entry age （pay to 85）: 18-65 years old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28600" lvl="0" marL="12954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61" name="Shape 461"/>
          <p:cNvSpPr txBox="1"/>
          <p:nvPr/>
        </p:nvSpPr>
        <p:spPr>
          <a:xfrm>
            <a:off x="1257600" y="2835700"/>
            <a:ext cx="48240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dk1"/>
                </a:solidFill>
              </a:rPr>
              <a:t>Endowment Insurance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No minimum entry age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Maximum entry age= policy term up age-10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(up to age 64 → maximum entry age is 54 )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 Policy term + maximum entry age must be less than age 69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(30 years → maximum entry age is 39 )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98450" lvl="0" marL="12954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67" name="Shape 467"/>
          <p:cNvSpPr txBox="1"/>
          <p:nvPr/>
        </p:nvSpPr>
        <p:spPr>
          <a:xfrm>
            <a:off x="940075" y="593075"/>
            <a:ext cx="8330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Requirement For Life Insurance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7750" y="1103825"/>
            <a:ext cx="57087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dk1"/>
                </a:solidFill>
              </a:rPr>
              <a:t>Investment-Linked Insurance Policies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Payment by cash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Age 18-70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Minimum holding amount: $2500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u="sng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28600" lvl="0" marL="12954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1157750" y="2250550"/>
            <a:ext cx="48240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dk1"/>
                </a:solidFill>
              </a:rPr>
              <a:t>Annuities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Must be bought before retirement age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u="sng">
              <a:solidFill>
                <a:schemeClr val="dk1"/>
              </a:solidFill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12954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u="sng">
              <a:solidFill>
                <a:schemeClr val="dk1"/>
              </a:solidFill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1157750" y="3066075"/>
            <a:ext cx="28248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dk1"/>
                </a:solidFill>
              </a:rPr>
              <a:t>Participating Policies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Payment by cash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Age 18-70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Minimum holding amount: $2500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 txBox="1"/>
          <p:nvPr/>
        </p:nvSpPr>
        <p:spPr>
          <a:xfrm>
            <a:off x="4897400" y="2250550"/>
            <a:ext cx="3330900" cy="2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dk1"/>
                </a:solidFill>
              </a:rPr>
              <a:t>Accidental Death Insurance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Once the age &gt;50,medical examination is needed before purchasing the insurance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The older the age, the higher the cost of such insurance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 Maximum age occurred base on the requirement of different insurance company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77" name="Shape 477"/>
          <p:cNvSpPr txBox="1"/>
          <p:nvPr/>
        </p:nvSpPr>
        <p:spPr>
          <a:xfrm>
            <a:off x="941450" y="565250"/>
            <a:ext cx="8330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/>
              <a:t>Requirement For Life Insurance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098300" y="1196763"/>
            <a:ext cx="50130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dk1"/>
                </a:solidFill>
              </a:rPr>
              <a:t>Universal Life Coverage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chemeClr val="dk1"/>
                </a:solidFill>
              </a:rPr>
              <a:t>The older the age, the higher the cost of such insurance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Have it for at least 10-15 years before cash out or shift investments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1098300" y="2014275"/>
            <a:ext cx="5013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 u="sng">
                <a:solidFill>
                  <a:schemeClr val="dk1"/>
                </a:solidFill>
              </a:rPr>
              <a:t>Group Life Insurance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chemeClr val="dk1"/>
                </a:solidFill>
              </a:rPr>
              <a:t>Entry age &gt;= 16 (Age next birthday) 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chemeClr val="dk1"/>
                </a:solidFill>
              </a:rPr>
              <a:t>Maximum age &lt;=65 (Age next birthday) 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100">
                <a:solidFill>
                  <a:schemeClr val="dk1"/>
                </a:solidFill>
              </a:rPr>
              <a:t>Maximum renewable age &lt;=70 (Age next birthday) 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Minimum group size 3 employees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Working on a full-time basis and satisfying all other eligibility criteria set by Employer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1098300" y="3567650"/>
            <a:ext cx="3118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dk1"/>
                </a:solidFill>
              </a:rPr>
              <a:t>Mortgage Life Insurance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chemeClr val="dk1"/>
                </a:solidFill>
              </a:rPr>
              <a:t>Age 16-60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Policy term: 5-30 years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86" name="Shape 486"/>
          <p:cNvSpPr txBox="1"/>
          <p:nvPr/>
        </p:nvSpPr>
        <p:spPr>
          <a:xfrm>
            <a:off x="937000" y="563600"/>
            <a:ext cx="8126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3000"/>
              <a:t>Factors To Consider before buying Life Insurance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937000" y="1792425"/>
            <a:ext cx="7563000" cy="2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do you want insurance provide?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you afford the monthly premiums?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What will happen if you do not pay the premiums?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long would the Life Insurance last?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Able to change the policy in the near future?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you trust your insurer?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Will death benefits change due to inflation?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93" name="Shape 493"/>
          <p:cNvSpPr txBox="1"/>
          <p:nvPr/>
        </p:nvSpPr>
        <p:spPr>
          <a:xfrm>
            <a:off x="928550" y="502950"/>
            <a:ext cx="60741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3000"/>
              <a:t>Why purchase Life Insurance?</a:t>
            </a:r>
            <a:r>
              <a:rPr b="1" lang="en" sz="3000">
                <a:latin typeface="Amaranth"/>
                <a:ea typeface="Amaranth"/>
                <a:cs typeface="Amaranth"/>
                <a:sym typeface="Amaranth"/>
              </a:rPr>
              <a:t> 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928550" y="1183050"/>
            <a:ext cx="76542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Coverage for Loss of Income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Coverage of Outstanding Loans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Business planning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Your Employer’s Insurance may not be enough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Paying off estate taxes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A piece of mind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Too expensive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Being Healthy and Young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Procrastination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➢"/>
            </a:pPr>
            <a:r>
              <a:rPr lang="en" sz="1800"/>
              <a:t>Thoughts about death</a:t>
            </a:r>
          </a:p>
        </p:txBody>
      </p:sp>
      <p:pic>
        <p:nvPicPr>
          <p:cNvPr id="495" name="Shape 4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175" y="3053175"/>
            <a:ext cx="298132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01" name="Shape 501"/>
          <p:cNvSpPr txBox="1"/>
          <p:nvPr/>
        </p:nvSpPr>
        <p:spPr>
          <a:xfrm>
            <a:off x="935050" y="480475"/>
            <a:ext cx="62748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3000"/>
              <a:t>How to purchase life insurance?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930150" y="1291650"/>
            <a:ext cx="7283700" cy="27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Summary life insurance application process 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	Compare Quotes → application </a:t>
            </a:r>
            <a:r>
              <a:rPr lang="en" sz="1800">
                <a:solidFill>
                  <a:schemeClr val="dk1"/>
                </a:solidFill>
              </a:rPr>
              <a:t>→ medical exam → underwriting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     → Decision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Three ways to apply life insurance :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1）Insurance Companys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2 ) Banks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3 ) Agents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08" name="Shape 508"/>
          <p:cNvSpPr txBox="1"/>
          <p:nvPr/>
        </p:nvSpPr>
        <p:spPr>
          <a:xfrm>
            <a:off x="934200" y="490500"/>
            <a:ext cx="54957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Buying Insurance with CPF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934200" y="1173550"/>
            <a:ext cx="594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1800"/>
              <a:t>By using Central Provident Fund Original Account 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934200" y="1601775"/>
            <a:ext cx="7041600" cy="1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 u="sng">
                <a:solidFill>
                  <a:schemeClr val="dk1"/>
                </a:solidFill>
              </a:rPr>
              <a:t>Dependents’ Protection Scheme (DPS)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Provides a sum assured of $46,000 up to the age of 60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Starting from about $36 per annum for those age &lt;=34</a:t>
            </a:r>
          </a:p>
          <a:p>
            <a:pPr indent="-330200" lvl="0" marL="457200" rtl="0">
              <a:spcBef>
                <a:spcPts val="0"/>
              </a:spcBef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No cash outlay is required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934200" y="2949700"/>
            <a:ext cx="7467900" cy="1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 u="sng"/>
              <a:t>CPF saving for investment-linked insurance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 CPF investment scheme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●"/>
            </a:pPr>
            <a:r>
              <a:rPr lang="en" sz="1600"/>
              <a:t>CPF members who have purchased premium policies prior to 2001 can continue to pay regular premium by CPF savings.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17" name="Shape 517"/>
          <p:cNvSpPr txBox="1"/>
          <p:nvPr/>
        </p:nvSpPr>
        <p:spPr>
          <a:xfrm>
            <a:off x="932100" y="519225"/>
            <a:ext cx="65352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/>
              <a:t>Tips on Purchasing Life Insurance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1183575" y="1355450"/>
            <a:ext cx="6485100" cy="3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Long-Term Affordability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Bundled insurance protection and investment products: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Short term policies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Switching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Disclosure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24" name="Shape 524"/>
          <p:cNvSpPr txBox="1"/>
          <p:nvPr/>
        </p:nvSpPr>
        <p:spPr>
          <a:xfrm>
            <a:off x="946675" y="518775"/>
            <a:ext cx="69855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3000">
                <a:solidFill>
                  <a:schemeClr val="dk1"/>
                </a:solidFill>
              </a:rPr>
              <a:t>P</a:t>
            </a:r>
            <a:r>
              <a:rPr b="1" lang="en" sz="3000">
                <a:solidFill>
                  <a:schemeClr val="dk1"/>
                </a:solidFill>
              </a:rPr>
              <a:t>latforms to assist Singaporeans</a:t>
            </a:r>
            <a:r>
              <a:rPr b="1" lang="en" sz="240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1093900" y="1071600"/>
            <a:ext cx="56565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 u="sng"/>
              <a:t>Email from banks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Receive</a:t>
            </a:r>
            <a:r>
              <a:rPr lang="en" sz="1200"/>
              <a:t> email with </a:t>
            </a:r>
            <a:r>
              <a:rPr lang="en" sz="1200"/>
              <a:t>information</a:t>
            </a:r>
            <a:r>
              <a:rPr lang="en" sz="1200"/>
              <a:t> of products or promotions regularly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More knowledge about different type of insurance</a:t>
            </a:r>
          </a:p>
          <a:p>
            <a:pPr indent="-304800" lvl="0" marL="457200">
              <a:spcBef>
                <a:spcPts val="0"/>
              </a:spcBef>
              <a:buSzPts val="1200"/>
              <a:buChar char="●"/>
            </a:pPr>
            <a:r>
              <a:rPr lang="en" sz="1200"/>
              <a:t>Can make a clearer comparison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1093900" y="2091600"/>
            <a:ext cx="64986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 u="sng"/>
              <a:t>Advertisements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Publish on TV or newspaper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Provide more information to the public, enven elderly</a:t>
            </a:r>
          </a:p>
          <a:p>
            <a:pPr indent="-304800" lvl="0" marL="457200">
              <a:spcBef>
                <a:spcPts val="0"/>
              </a:spcBef>
              <a:buSzPts val="1200"/>
              <a:buChar char="●"/>
            </a:pPr>
            <a:r>
              <a:rPr lang="en" sz="1200"/>
              <a:t>People may know some trustable insurance companies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1093900" y="3051900"/>
            <a:ext cx="47751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 u="sng"/>
              <a:t>Interaction with staff in public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Provide clear </a:t>
            </a:r>
            <a:r>
              <a:rPr lang="en" sz="1200"/>
              <a:t>explanation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Answer question professionally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More </a:t>
            </a:r>
            <a:r>
              <a:rPr lang="en" sz="1200"/>
              <a:t>convenience</a:t>
            </a:r>
          </a:p>
          <a:p>
            <a:pPr indent="-304800" lvl="0" marL="457200" rtl="0">
              <a:spcBef>
                <a:spcPts val="0"/>
              </a:spcBef>
              <a:buSzPts val="1200"/>
              <a:buChar char="●"/>
            </a:pPr>
            <a:r>
              <a:rPr lang="en" sz="1200"/>
              <a:t>No need to travel for long distance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33" name="Shape 533"/>
          <p:cNvSpPr txBox="1"/>
          <p:nvPr/>
        </p:nvSpPr>
        <p:spPr>
          <a:xfrm>
            <a:off x="1279800" y="755700"/>
            <a:ext cx="56565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 u="sng"/>
              <a:t>Social Media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Insurance company can post information online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Deliver information quickly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Public can get the first hand news and discount offer.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1322700" y="1901625"/>
            <a:ext cx="64986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 u="sng"/>
              <a:t>Insurance Company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direct way to purchase insurance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Professional staff to provide products to fulfill one’s needs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More services 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1369175" y="3071075"/>
            <a:ext cx="47751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 u="sng"/>
              <a:t>Government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trustable party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Refer to the eligibility to consider for applying the product</a:t>
            </a:r>
          </a:p>
          <a:p>
            <a:pPr indent="-304800" lvl="0" marL="457200" rtl="0">
              <a:spcBef>
                <a:spcPts val="0"/>
              </a:spcBef>
              <a:buSzPts val="1200"/>
              <a:buChar char="●"/>
            </a:pPr>
            <a:r>
              <a:rPr lang="en"/>
              <a:t>People can get to </a:t>
            </a:r>
            <a:r>
              <a:rPr lang="en" sz="1200"/>
              <a:t>know the information of subsidies 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6325125" y="1097875"/>
            <a:ext cx="23283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</a:rPr>
              <a:t>Hence to choose the right insurance product</a:t>
            </a:r>
          </a:p>
        </p:txBody>
      </p:sp>
      <p:pic>
        <p:nvPicPr>
          <p:cNvPr id="537" name="Shape 5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768603">
            <a:off x="6387555" y="2795816"/>
            <a:ext cx="1734571" cy="1569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97" name="Shape 397"/>
          <p:cNvSpPr txBox="1"/>
          <p:nvPr/>
        </p:nvSpPr>
        <p:spPr>
          <a:xfrm>
            <a:off x="923300" y="603975"/>
            <a:ext cx="51435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3000"/>
              <a:t>What is Life Insurance?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891525" y="1303875"/>
            <a:ext cx="7732800" cy="3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A contract with an insurance company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→ </a:t>
            </a:r>
            <a:r>
              <a:rPr lang="en" sz="1800"/>
              <a:t>premium payment exchange lump-sum payment (death benefit)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Two type of life insurance 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lang="en" sz="1800">
                <a:solidFill>
                  <a:schemeClr val="dk1"/>
                </a:solidFill>
              </a:rPr>
              <a:t>→ </a:t>
            </a:r>
            <a:r>
              <a:rPr lang="en" sz="1800"/>
              <a:t>Term insurance           : provide protection for a set period of time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lang="en" sz="1800">
                <a:solidFill>
                  <a:schemeClr val="dk1"/>
                </a:solidFill>
              </a:rPr>
              <a:t>→ </a:t>
            </a:r>
            <a:r>
              <a:rPr lang="en" sz="1800"/>
              <a:t>Permanent insurance : provides lifetime coverage (whole and  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                                                 universal life)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Aim   : provide a measure of financial security for the family after he /    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                  she die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43" name="Shape 543"/>
          <p:cNvSpPr txBox="1"/>
          <p:nvPr/>
        </p:nvSpPr>
        <p:spPr>
          <a:xfrm>
            <a:off x="1573850" y="1836350"/>
            <a:ext cx="629220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0">
                <a:solidFill>
                  <a:schemeClr val="lt1"/>
                </a:solidFill>
              </a:rPr>
              <a:t>THANK YOU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4294967295" type="title"/>
          </p:nvPr>
        </p:nvSpPr>
        <p:spPr>
          <a:xfrm>
            <a:off x="1146975" y="603825"/>
            <a:ext cx="4761900" cy="564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Life Insurance</a:t>
            </a:r>
          </a:p>
        </p:txBody>
      </p:sp>
      <p:sp>
        <p:nvSpPr>
          <p:cNvPr id="404" name="Shape 404"/>
          <p:cNvSpPr txBox="1"/>
          <p:nvPr>
            <p:ph idx="4294967295" type="body"/>
          </p:nvPr>
        </p:nvSpPr>
        <p:spPr>
          <a:xfrm>
            <a:off x="1146975" y="1304975"/>
            <a:ext cx="5731800" cy="307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 Life Insurance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and affordable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Fixed term of coverage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➔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Renewable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Permanent Life Insurance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Lifelong coverage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➔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Insurance and investment components</a:t>
            </a:r>
          </a:p>
        </p:txBody>
      </p:sp>
      <p:sp>
        <p:nvSpPr>
          <p:cNvPr id="405" name="Shape 405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11" name="Shape 411"/>
          <p:cNvSpPr txBox="1"/>
          <p:nvPr/>
        </p:nvSpPr>
        <p:spPr>
          <a:xfrm>
            <a:off x="2945417" y="484650"/>
            <a:ext cx="308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>
                <a:solidFill>
                  <a:srgbClr val="000000"/>
                </a:solidFill>
              </a:rPr>
              <a:t>Term Vs. Perm </a:t>
            </a:r>
            <a:r>
              <a:rPr lang="en" sz="2800">
                <a:solidFill>
                  <a:srgbClr val="000000"/>
                </a:solidFill>
              </a:rPr>
              <a:t> </a:t>
            </a:r>
            <a:r>
              <a:rPr b="1" lang="en" sz="2800">
                <a:solidFill>
                  <a:srgbClr val="000000"/>
                </a:solidFill>
              </a:rPr>
              <a:t> </a:t>
            </a:r>
            <a:r>
              <a:rPr lang="en" sz="2800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412" name="Shape 412"/>
          <p:cNvGraphicFramePr/>
          <p:nvPr/>
        </p:nvGraphicFramePr>
        <p:xfrm>
          <a:off x="526275" y="1057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{13B0CECD-8C4C-4F5C-9194-B63E9288376C}</a:tableStyleId>
              </a:tblPr>
              <a:tblGrid>
                <a:gridCol w="2025500"/>
                <a:gridCol w="3253675"/>
                <a:gridCol w="2812300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Term Life Insurance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Permanent Life Insurance</a:t>
                      </a:r>
                    </a:p>
                  </a:txBody>
                  <a:tcPr marT="91425" marB="91425" marR="91425" marL="91425"/>
                </a:tc>
              </a:tr>
              <a:tr h="47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500"/>
                        <a:t>Length of Coverage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11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rgbClr val="000000"/>
                          </a:solidFill>
                        </a:rPr>
                        <a:t>Specific period (10,20</a:t>
                      </a:r>
                      <a:r>
                        <a:rPr lang="en" sz="1300"/>
                        <a:t> </a:t>
                      </a:r>
                      <a:r>
                        <a:rPr lang="en" sz="1300">
                          <a:solidFill>
                            <a:srgbClr val="000000"/>
                          </a:solidFill>
                        </a:rPr>
                        <a:t>or 30 years)</a:t>
                      </a:r>
                    </a:p>
                    <a:p>
                      <a:pPr indent="-3111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rgbClr val="000000"/>
                          </a:solidFill>
                        </a:rPr>
                        <a:t>Renewable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11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rgbClr val="000000"/>
                          </a:solidFill>
                        </a:rPr>
                        <a:t>Lifelong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rgbClr val="000000"/>
                          </a:solidFill>
                        </a:rPr>
                        <a:t>Insurance cost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11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rgbClr val="000000"/>
                          </a:solidFill>
                        </a:rPr>
                        <a:t>Less expensive</a:t>
                      </a:r>
                    </a:p>
                    <a:p>
                      <a:pPr indent="-3111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rgbClr val="000000"/>
                          </a:solidFill>
                        </a:rPr>
                        <a:t>Increase upon each renewal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11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rgbClr val="000000"/>
                          </a:solidFill>
                        </a:rPr>
                        <a:t>More expensive</a:t>
                      </a:r>
                    </a:p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-6985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000000"/>
                          </a:solidFill>
                        </a:rPr>
                        <a:t>Cash value</a:t>
                      </a:r>
                    </a:p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11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rgbClr val="000000"/>
                          </a:solidFill>
                        </a:rPr>
                        <a:t>No savings component</a:t>
                      </a:r>
                    </a:p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11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rgbClr val="000000"/>
                          </a:solidFill>
                        </a:rPr>
                        <a:t>Have savings component</a:t>
                      </a:r>
                    </a:p>
                    <a:p>
                      <a:pPr indent="-3111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rgbClr val="000000"/>
                          </a:solidFill>
                        </a:rPr>
                        <a:t>Accumulate</a:t>
                      </a:r>
                      <a:r>
                        <a:rPr lang="en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" sz="1300"/>
                        <a:t>cash value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rgbClr val="000000"/>
                          </a:solidFill>
                        </a:rPr>
                        <a:t>Convertible policies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11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rgbClr val="000000"/>
                          </a:solidFill>
                        </a:rPr>
                        <a:t>Can convert to a permanent policy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11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rgbClr val="000000"/>
                          </a:solidFill>
                        </a:rPr>
                        <a:t>Not convertible</a:t>
                      </a:r>
                    </a:p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13" name="Shape 413"/>
          <p:cNvGraphicFramePr/>
          <p:nvPr/>
        </p:nvGraphicFramePr>
        <p:xfrm>
          <a:off x="526238" y="408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{13B0CECD-8C4C-4F5C-9194-B63E9288376C}</a:tableStyleId>
              </a:tblPr>
              <a:tblGrid>
                <a:gridCol w="2025525"/>
                <a:gridCol w="6065975"/>
              </a:tblGrid>
              <a:tr h="465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rgbClr val="000000"/>
                          </a:solidFill>
                        </a:rPr>
                        <a:t>Death benefits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11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rgbClr val="000000"/>
                          </a:solidFill>
                        </a:rPr>
                        <a:t>Both pay out for death claims made by beneficiaries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4294967295" type="body"/>
          </p:nvPr>
        </p:nvSpPr>
        <p:spPr>
          <a:xfrm>
            <a:off x="1226300" y="495525"/>
            <a:ext cx="4175100" cy="65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 Life Insurance</a:t>
            </a:r>
          </a:p>
        </p:txBody>
      </p:sp>
      <p:sp>
        <p:nvSpPr>
          <p:cNvPr id="419" name="Shape 419"/>
          <p:cNvSpPr txBox="1"/>
          <p:nvPr>
            <p:ph idx="4294967295" type="body"/>
          </p:nvPr>
        </p:nvSpPr>
        <p:spPr>
          <a:xfrm>
            <a:off x="1336950" y="1164425"/>
            <a:ext cx="5479800" cy="146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Mortgage Term Life Insurance</a:t>
            </a: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 repayment mortgage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Life Insurance</a:t>
            </a: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single contract covers an entire group of people</a:t>
            </a:r>
          </a:p>
          <a:p>
            <a:pPr indent="-323850" lvl="1" marL="914400" rtl="0">
              <a:spcBef>
                <a:spcPts val="0"/>
              </a:spcBef>
              <a:buClr>
                <a:schemeClr val="dk1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Yearly renewable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1" name="Shape 421"/>
          <p:cNvSpPr txBox="1"/>
          <p:nvPr>
            <p:ph idx="4294967295" type="body"/>
          </p:nvPr>
        </p:nvSpPr>
        <p:spPr>
          <a:xfrm>
            <a:off x="1336950" y="2582550"/>
            <a:ext cx="5166600" cy="64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Permanent Life Insurance</a:t>
            </a:r>
          </a:p>
        </p:txBody>
      </p:sp>
      <p:sp>
        <p:nvSpPr>
          <p:cNvPr id="422" name="Shape 422"/>
          <p:cNvSpPr txBox="1"/>
          <p:nvPr>
            <p:ph idx="4294967295" type="body"/>
          </p:nvPr>
        </p:nvSpPr>
        <p:spPr>
          <a:xfrm>
            <a:off x="1336950" y="3229050"/>
            <a:ext cx="4620000" cy="154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Whole Life Insurance</a:t>
            </a: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Lifetime coverage</a:t>
            </a: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Cost-effective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Universal Life Insurance</a:t>
            </a:r>
          </a:p>
          <a:p>
            <a:pPr indent="-323850" lvl="1" marL="914400" rtl="0">
              <a:spcBef>
                <a:spcPts val="0"/>
              </a:spcBef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Flexibility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idx="4294967295" type="body"/>
          </p:nvPr>
        </p:nvSpPr>
        <p:spPr>
          <a:xfrm>
            <a:off x="1383825" y="418075"/>
            <a:ext cx="6295800" cy="73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Permanent Life Insurance (Con’t)</a:t>
            </a:r>
          </a:p>
        </p:txBody>
      </p:sp>
      <p:sp>
        <p:nvSpPr>
          <p:cNvPr id="428" name="Shape 428"/>
          <p:cNvSpPr txBox="1"/>
          <p:nvPr>
            <p:ph idx="4294967295" type="body"/>
          </p:nvPr>
        </p:nvSpPr>
        <p:spPr>
          <a:xfrm>
            <a:off x="1383825" y="1072000"/>
            <a:ext cx="7375800" cy="358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Endowments Insurance</a:t>
            </a: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 a lump sum after a specific term(maturity) or death</a:t>
            </a:r>
            <a:b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Investment-Linked Insurance Policies (ILPs)</a:t>
            </a:r>
          </a:p>
          <a:p>
            <a: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Premiums are used to pay for units in investment-linked sub-funds</a:t>
            </a:r>
          </a:p>
          <a:p>
            <a: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premium ILPs &amp; Regular premium ILPs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Accidental Death Insurance</a:t>
            </a:r>
          </a:p>
          <a:p>
            <a: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Covers from death and the loss of limbs or body functions </a:t>
            </a:r>
            <a:b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Senior and Pre-need products Life Insurance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Affordable Insurance for older age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</a:p>
        </p:txBody>
      </p:sp>
      <p:sp>
        <p:nvSpPr>
          <p:cNvPr id="429" name="Shape 42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4294967295" type="body"/>
          </p:nvPr>
        </p:nvSpPr>
        <p:spPr>
          <a:xfrm>
            <a:off x="1221125" y="477600"/>
            <a:ext cx="5242200" cy="68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 Purchase Insurance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5" name="Shape 435"/>
          <p:cNvSpPr txBox="1"/>
          <p:nvPr>
            <p:ph idx="4294967295" type="body"/>
          </p:nvPr>
        </p:nvSpPr>
        <p:spPr>
          <a:xfrm>
            <a:off x="475500" y="1158600"/>
            <a:ext cx="8193000" cy="362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➔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 premiums compare with a similar life insurance products</a:t>
            </a:r>
          </a:p>
          <a:p>
            <a:pPr indent="-323850" lvl="0" marL="457200" rtl="0">
              <a:spcBef>
                <a:spcPts val="0"/>
              </a:spcBef>
              <a:buClr>
                <a:schemeClr val="dk1"/>
              </a:buClr>
              <a:buSzPts val="1500"/>
              <a:buFont typeface="Arial"/>
              <a:buChar char="➔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 and whole life insurance products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of each type of DPI: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buNone/>
            </a:pPr>
            <a:b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Total and Permanent Disability (TPD) and Optional CI benefits covers up to age 65; Death and Terminal Illness benefits cover up to age 85.</a:t>
            </a:r>
          </a:p>
        </p:txBody>
      </p:sp>
      <p:sp>
        <p:nvSpPr>
          <p:cNvPr id="436" name="Shape 43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437" name="Shape 437"/>
          <p:cNvGraphicFramePr/>
          <p:nvPr/>
        </p:nvGraphicFramePr>
        <p:xfrm>
          <a:off x="579913" y="216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{13B0CECD-8C4C-4F5C-9194-B63E9288376C}</a:tableStyleId>
              </a:tblPr>
              <a:tblGrid>
                <a:gridCol w="1337000"/>
                <a:gridCol w="3388875"/>
                <a:gridCol w="3418650"/>
              </a:tblGrid>
              <a:tr h="37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Term DPI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Whole Life DPI</a:t>
                      </a:r>
                    </a:p>
                  </a:txBody>
                  <a:tcPr marT="91425" marB="91425" marR="91425" marL="91425"/>
                </a:tc>
              </a:tr>
              <a:tr h="248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Policy Coverage Period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5 years* (renewable)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20 years (non-renewable)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ts val="1100"/>
                        <a:buChar char="●"/>
                      </a:pPr>
                      <a:r>
                        <a:rPr lang="en" sz="1100"/>
                        <a:t>Up to age 65 (non-renewable)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Up till death of insured or up to a specified maturity age (e.g. 99), expect for TPD benefits which will be up to age 65.</a:t>
                      </a:r>
                    </a:p>
                  </a:txBody>
                  <a:tcPr marT="91425" marB="91425" marR="91425" marL="91425"/>
                </a:tc>
              </a:tr>
              <a:tr h="5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Premium Paying Period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Same as Policy Coverage Period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pay up to age 70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ts val="1100"/>
                        <a:buChar char="●"/>
                      </a:pPr>
                      <a:r>
                        <a:rPr lang="en" sz="1100"/>
                        <a:t>pay up to age 85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3" name="Shape 443"/>
          <p:cNvSpPr txBox="1"/>
          <p:nvPr/>
        </p:nvSpPr>
        <p:spPr>
          <a:xfrm>
            <a:off x="951300" y="566850"/>
            <a:ext cx="75852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3000"/>
              <a:t>Benefits on Types of Life Insurance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036500" y="1130250"/>
            <a:ext cx="6817500" cy="3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Term Life Insurance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		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Whole Life Insurance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lang="en" sz="1200"/>
              <a:t>-Protection to last a lifetime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	-Cash Value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	-Flexibility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Endowment Insurance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lang="en" sz="1200"/>
              <a:t>-Among the benefits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	-Saving for colleges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Investment Link Plans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lang="en" sz="1200"/>
              <a:t>-Higher potential returns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	-Flexibility in insurance coverage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	-Premium holidays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50" name="Shape 450"/>
          <p:cNvSpPr txBox="1"/>
          <p:nvPr/>
        </p:nvSpPr>
        <p:spPr>
          <a:xfrm>
            <a:off x="940100" y="557525"/>
            <a:ext cx="59697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Requirement For Life Insurance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034775" y="1057975"/>
            <a:ext cx="7712400" cy="16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 u="sng">
                <a:solidFill>
                  <a:schemeClr val="dk1"/>
                </a:solidFill>
              </a:rPr>
              <a:t>Term Insurance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</a:rPr>
              <a:t>Dependants’ Protection Scheme(DPS)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Singapore Citizen or Permanent Resident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Between 21 and 60 years old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Have made their first CPF working contribution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</a:rPr>
              <a:t>SAF Group Term Life Insurance Scheme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All SAF National Servicemen(NSmen) age 55 and below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28600" lvl="0" marL="12954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1034775" y="2635750"/>
            <a:ext cx="36570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 u="sng">
                <a:solidFill>
                  <a:schemeClr val="dk1"/>
                </a:solidFill>
              </a:rPr>
              <a:t>Whole Life Insurance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</a:rPr>
              <a:t>Investment-linked policies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SIP list on an exchange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                     1.     Certain exchange traded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                             funds and notes 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                     2.     Structured warrants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                     3.     Futures 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                     4.     Certificates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4620875" y="3118975"/>
            <a:ext cx="4045800" cy="18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SIPs not list on an exchange</a:t>
            </a:r>
          </a:p>
          <a:p>
            <a:pPr indent="-298450" lvl="0" marL="1295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1.     Structured notes</a:t>
            </a:r>
          </a:p>
          <a:p>
            <a:pPr indent="-298450" lvl="0" marL="12954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2.     Certain unit trusts</a:t>
            </a:r>
          </a:p>
          <a:p>
            <a:pPr indent="-298450" lvl="0" marL="12954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3.     Certain Investment-linked life    insurance policies 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