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302" r:id="rId2"/>
    <p:sldId id="257" r:id="rId3"/>
    <p:sldId id="277" r:id="rId4"/>
    <p:sldId id="262" r:id="rId5"/>
    <p:sldId id="279" r:id="rId6"/>
    <p:sldId id="282" r:id="rId7"/>
    <p:sldId id="303" r:id="rId8"/>
    <p:sldId id="304" r:id="rId9"/>
    <p:sldId id="305" r:id="rId10"/>
    <p:sldId id="306" r:id="rId11"/>
    <p:sldId id="307" r:id="rId12"/>
    <p:sldId id="263" r:id="rId13"/>
  </p:sldIdLst>
  <p:sldSz cx="18288000" cy="10287000"/>
  <p:notesSz cx="6858000" cy="9144000"/>
  <p:embeddedFontLst>
    <p:embeddedFont>
      <p:font typeface="微軟正黑體" panose="020B0604030504040204" pitchFamily="34" charset="-120"/>
      <p:regular r:id="rId15"/>
      <p:bold r:id="rId16"/>
    </p:embeddedFont>
    <p:embeddedFont>
      <p:font typeface="微軟正黑體" panose="020B0604030504040204" pitchFamily="34" charset="-120"/>
      <p:regular r:id="rId15"/>
      <p:bold r:id="rId16"/>
    </p:embeddedFont>
    <p:embeddedFont>
      <p:font typeface="Inter" panose="020B0502030000000004" pitchFamily="34" charset="0"/>
      <p:regular r:id=""/>
    </p:embeddedFont>
    <p:embeddedFont>
      <p:font typeface="Inter Bold" panose="020B0802030000000004" pitchFamily="34" charset="0"/>
      <p:regular r:id="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10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D7E5"/>
    <a:srgbClr val="942825"/>
    <a:srgbClr val="275791"/>
    <a:srgbClr val="F6EEEF"/>
    <a:srgbClr val="F2F5FA"/>
    <a:srgbClr val="F6F6F6"/>
    <a:srgbClr val="F3F6F9"/>
    <a:srgbClr val="FFFFFF"/>
    <a:srgbClr val="E7E8E7"/>
    <a:srgbClr val="EEF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9" autoAdjust="0"/>
    <p:restoredTop sz="94681" autoAdjust="0"/>
  </p:normalViewPr>
  <p:slideViewPr>
    <p:cSldViewPr>
      <p:cViewPr>
        <p:scale>
          <a:sx n="51" d="100"/>
          <a:sy n="51" d="100"/>
        </p:scale>
        <p:origin x="2080" y="1048"/>
      </p:cViewPr>
      <p:guideLst>
        <p:guide orient="horz" pos="2088"/>
        <p:guide pos="10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BF986-672A-456E-B6E3-2B8402B36DBC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05D00-2965-4F49-A51A-5A027782F5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87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B415CA8-329A-FB82-29D2-D5DDA1649CCE}"/>
              </a:ext>
            </a:extLst>
          </p:cNvPr>
          <p:cNvGrpSpPr/>
          <p:nvPr/>
        </p:nvGrpSpPr>
        <p:grpSpPr>
          <a:xfrm>
            <a:off x="1185006" y="1714500"/>
            <a:ext cx="15959994" cy="3277582"/>
            <a:chOff x="0" y="-47625"/>
            <a:chExt cx="14574392" cy="4370113"/>
          </a:xfrm>
        </p:grpSpPr>
        <p:sp>
          <p:nvSpPr>
            <p:cNvPr id="3" name="TextBox 3">
              <a:extLst>
                <a:ext uri="{FF2B5EF4-FFF2-40B4-BE49-F238E27FC236}">
                  <a16:creationId xmlns:a16="http://schemas.microsoft.com/office/drawing/2014/main" id="{22901861-EA91-24AE-E668-24C1A9329A1A}"/>
                </a:ext>
              </a:extLst>
            </p:cNvPr>
            <p:cNvSpPr txBox="1"/>
            <p:nvPr/>
          </p:nvSpPr>
          <p:spPr>
            <a:xfrm>
              <a:off x="0" y="971140"/>
              <a:ext cx="14574392" cy="335134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98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8200" b="1" dirty="0">
                  <a:solidFill>
                    <a:srgbClr val="00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Inter Bold"/>
                  <a:sym typeface="Inter Bold"/>
                </a:rPr>
                <a:t>結合知識蒸餾之 </a:t>
              </a:r>
              <a:r>
                <a:rPr lang="en-US" altLang="zh-TW" sz="8200" b="1" dirty="0">
                  <a:solidFill>
                    <a:srgbClr val="00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Inter Bold"/>
                  <a:sym typeface="Inter Bold"/>
                </a:rPr>
                <a:t>SAC </a:t>
              </a:r>
              <a:r>
                <a:rPr lang="zh-TW" altLang="en-US" sz="8200" b="1" dirty="0">
                  <a:solidFill>
                    <a:srgbClr val="00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Inter Bold"/>
                  <a:sym typeface="Inter Bold"/>
                </a:rPr>
                <a:t>強化學習於</a:t>
              </a:r>
              <a:r>
                <a:rPr lang="en-US" altLang="zh-TW" sz="8200" b="1" dirty="0">
                  <a:solidFill>
                    <a:srgbClr val="00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Inter Bold"/>
                  <a:sym typeface="Inter Bold"/>
                </a:rPr>
                <a:t>5G</a:t>
              </a:r>
              <a:r>
                <a:rPr lang="zh-TW" altLang="en-US" sz="8200" b="1" dirty="0">
                  <a:solidFill>
                    <a:srgbClr val="00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Inter Bold"/>
                  <a:sym typeface="Inter Bold"/>
                </a:rPr>
                <a:t> 動態網路資源允入控制</a:t>
              </a:r>
              <a:endParaRPr kumimoji="0" lang="en-US" altLang="zh-TW" sz="8200" b="1" i="0" u="none" strike="noStrike" kern="1200" cap="none" spc="0" normalizeH="0" baseline="0" noProof="0" dirty="0">
                <a:ln>
                  <a:noFill/>
                </a:ln>
                <a:solidFill>
                  <a:srgbClr val="942825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Inter Bold"/>
                <a:sym typeface="Inter Bold"/>
              </a:endParaRPr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88FB45F2-2188-3D7D-4FFA-1005D5391AD3}"/>
                </a:ext>
              </a:extLst>
            </p:cNvPr>
            <p:cNvSpPr txBox="1"/>
            <p:nvPr/>
          </p:nvSpPr>
          <p:spPr>
            <a:xfrm>
              <a:off x="0" y="-47625"/>
              <a:ext cx="11431547" cy="5486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altLang="zh-TW" sz="2800" dirty="0">
                  <a:solidFill>
                    <a:srgbClr val="00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Inter"/>
                  <a:sym typeface="Inter"/>
                </a:rPr>
                <a:t>Project Proposal </a:t>
              </a:r>
              <a:endParaRPr lang="en-US" sz="28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Inter"/>
                <a:sym typeface="Inter"/>
              </a:endParaRPr>
            </a:p>
          </p:txBody>
        </p:sp>
      </p:grp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061FFA0-8ADE-79BA-BD4B-4BF3A1BB7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412402"/>
              </p:ext>
            </p:extLst>
          </p:nvPr>
        </p:nvGraphicFramePr>
        <p:xfrm>
          <a:off x="1143000" y="5324311"/>
          <a:ext cx="10058400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3774984154"/>
                    </a:ext>
                  </a:extLst>
                </a:gridCol>
                <a:gridCol w="6934200">
                  <a:extLst>
                    <a:ext uri="{9D8B030D-6E8A-4147-A177-3AD203B41FA5}">
                      <a16:colId xmlns:a16="http://schemas.microsoft.com/office/drawing/2014/main" val="772442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3200" dirty="0">
                          <a:solidFill>
                            <a:srgbClr val="000000"/>
                          </a:solidFill>
                          <a:latin typeface="Inter" panose="02020500000000000000" charset="0"/>
                          <a:ea typeface="Inter" panose="02020500000000000000" charset="0"/>
                          <a:sym typeface="Inter"/>
                        </a:rPr>
                        <a:t>7113056083</a:t>
                      </a:r>
                      <a:endParaRPr lang="zh-TW" altLang="en-US" sz="3200" dirty="0">
                        <a:latin typeface="Inter" panose="02020500000000000000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Inter"/>
                          <a:sym typeface="Inter"/>
                        </a:rPr>
                        <a:t>楊啟弘</a:t>
                      </a:r>
                      <a:endParaRPr lang="en-US" altLang="zh-TW" sz="3200" b="1" dirty="0">
                        <a:solidFill>
                          <a:srgbClr val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Inter"/>
                        <a:sym typeface="Inter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8770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TW" altLang="en-US" sz="3200" dirty="0">
                        <a:latin typeface="Inter" panose="02020500000000000000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3200" b="1" dirty="0">
                        <a:solidFill>
                          <a:srgbClr val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Inter"/>
                        <a:sym typeface="Inter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1343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zh-TW" altLang="en-US" sz="3200" dirty="0">
                        <a:latin typeface="Inter" panose="02020500000000000000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3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0838096"/>
                  </a:ext>
                </a:extLst>
              </a:tr>
            </a:tbl>
          </a:graphicData>
        </a:graphic>
      </p:graphicFrame>
      <p:sp>
        <p:nvSpPr>
          <p:cNvPr id="6" name="Freeform 13">
            <a:extLst>
              <a:ext uri="{FF2B5EF4-FFF2-40B4-BE49-F238E27FC236}">
                <a16:creationId xmlns:a16="http://schemas.microsoft.com/office/drawing/2014/main" id="{A6E4EF8A-F322-2B3C-695A-F4D474E97944}"/>
              </a:ext>
            </a:extLst>
          </p:cNvPr>
          <p:cNvSpPr/>
          <p:nvPr/>
        </p:nvSpPr>
        <p:spPr>
          <a:xfrm>
            <a:off x="7924800" y="4533900"/>
            <a:ext cx="12579645" cy="7867995"/>
          </a:xfrm>
          <a:custGeom>
            <a:avLst/>
            <a:gdLst/>
            <a:ahLst/>
            <a:cxnLst/>
            <a:rect l="l" t="t" r="r" b="b"/>
            <a:pathLst>
              <a:path w="1380964" h="863730">
                <a:moveTo>
                  <a:pt x="0" y="0"/>
                </a:moveTo>
                <a:lnTo>
                  <a:pt x="1380964" y="0"/>
                </a:lnTo>
                <a:lnTo>
                  <a:pt x="1380964" y="863730"/>
                </a:lnTo>
                <a:lnTo>
                  <a:pt x="0" y="8637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2000"/>
              <a:grayscl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effectLst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682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C4D58-9C71-EAB3-6FC1-41AB2D9AD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49D01201-2497-E908-2311-47BEC34D07A3}"/>
              </a:ext>
            </a:extLst>
          </p:cNvPr>
          <p:cNvSpPr txBox="1"/>
          <p:nvPr/>
        </p:nvSpPr>
        <p:spPr>
          <a:xfrm>
            <a:off x="1028700" y="1028700"/>
            <a:ext cx="9105900" cy="1001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279"/>
              </a:lnSpc>
            </a:pPr>
            <a:r>
              <a:rPr lang="en-US" altLang="zh-TW" sz="6899" b="1" dirty="0">
                <a:solidFill>
                  <a:srgbClr val="0B0E1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Inter Bold"/>
                <a:sym typeface="Inter Bold"/>
              </a:rPr>
              <a:t>PROPOSED DESIGN</a:t>
            </a:r>
            <a:endParaRPr lang="en-US" sz="6899" b="1" dirty="0">
              <a:solidFill>
                <a:srgbClr val="0B0E1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Inter Bold"/>
              <a:sym typeface="Inter Bold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0A438B1-483A-41FB-CE4E-9F0A224F5D85}"/>
              </a:ext>
            </a:extLst>
          </p:cNvPr>
          <p:cNvSpPr txBox="1"/>
          <p:nvPr/>
        </p:nvSpPr>
        <p:spPr>
          <a:xfrm>
            <a:off x="1028700" y="2951260"/>
            <a:ext cx="7277100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99"/>
              </a:lnSpc>
            </a:pPr>
            <a:r>
              <a:rPr lang="en-US" altLang="zh-TW" sz="3200" b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Inter"/>
                <a:sym typeface="Inter"/>
              </a:rPr>
              <a:t>Markov Decision Process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479CB97-E614-9530-1B65-C322697C60ED}"/>
              </a:ext>
            </a:extLst>
          </p:cNvPr>
          <p:cNvSpPr txBox="1"/>
          <p:nvPr/>
        </p:nvSpPr>
        <p:spPr>
          <a:xfrm>
            <a:off x="1038224" y="3412925"/>
            <a:ext cx="15878175" cy="3729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狀態 </a:t>
            </a:r>
            <a:r>
              <a:rPr lang="en" altLang="zh-TW" sz="28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</a:t>
            </a:r>
            <a:r>
              <a:rPr lang="zh-TW" altLang="en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資源剩餘、隊列狀況、請求屬性</a:t>
            </a:r>
          </a:p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動作 </a:t>
            </a:r>
            <a:r>
              <a:rPr lang="en" altLang="zh-TW" sz="28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</a:t>
            </a:r>
            <a:r>
              <a:rPr lang="zh-TW" altLang="en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允入</a:t>
            </a:r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拒絕</a:t>
            </a:r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排隊，及切片分配選擇</a:t>
            </a:r>
          </a:p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獎勵 </a:t>
            </a:r>
            <a:r>
              <a:rPr lang="en" altLang="zh-TW" sz="2800" b="1" i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</a:t>
            </a:r>
            <a:r>
              <a:rPr lang="zh-TW" altLang="en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成功接入高優先級流量為正獎勵，壅塞為懲罰</a:t>
            </a:r>
          </a:p>
        </p:txBody>
      </p:sp>
      <p:sp>
        <p:nvSpPr>
          <p:cNvPr id="2" name="Freeform 13">
            <a:extLst>
              <a:ext uri="{FF2B5EF4-FFF2-40B4-BE49-F238E27FC236}">
                <a16:creationId xmlns:a16="http://schemas.microsoft.com/office/drawing/2014/main" id="{44498F17-84F1-AF40-0836-826AE5B6AE0A}"/>
              </a:ext>
            </a:extLst>
          </p:cNvPr>
          <p:cNvSpPr/>
          <p:nvPr/>
        </p:nvSpPr>
        <p:spPr>
          <a:xfrm>
            <a:off x="-819848" y="7810500"/>
            <a:ext cx="4687696" cy="2843791"/>
          </a:xfrm>
          <a:custGeom>
            <a:avLst/>
            <a:gdLst/>
            <a:ahLst/>
            <a:cxnLst/>
            <a:rect l="l" t="t" r="r" b="b"/>
            <a:pathLst>
              <a:path w="6755642" h="4114800">
                <a:moveTo>
                  <a:pt x="0" y="0"/>
                </a:moveTo>
                <a:lnTo>
                  <a:pt x="6755641" y="0"/>
                </a:lnTo>
                <a:lnTo>
                  <a:pt x="67556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grayscl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114" b="-44694"/>
            </a:stretch>
          </a:blipFill>
        </p:spPr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ECA0D96C-20C6-F163-C1A5-1F7EBD98BEDA}"/>
              </a:ext>
            </a:extLst>
          </p:cNvPr>
          <p:cNvSpPr/>
          <p:nvPr/>
        </p:nvSpPr>
        <p:spPr>
          <a:xfrm>
            <a:off x="15221093" y="-38100"/>
            <a:ext cx="3066907" cy="2070412"/>
          </a:xfrm>
          <a:custGeom>
            <a:avLst/>
            <a:gdLst/>
            <a:ahLst/>
            <a:cxnLst/>
            <a:rect l="l" t="t" r="r" b="b"/>
            <a:pathLst>
              <a:path w="3066907" h="2459101">
                <a:moveTo>
                  <a:pt x="0" y="0"/>
                </a:moveTo>
                <a:lnTo>
                  <a:pt x="3066907" y="0"/>
                </a:lnTo>
                <a:lnTo>
                  <a:pt x="3066907" y="2459101"/>
                </a:lnTo>
                <a:lnTo>
                  <a:pt x="0" y="24591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grayscl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18774"/>
            </a:stretch>
          </a:blipFill>
        </p:spPr>
      </p:sp>
    </p:spTree>
    <p:extLst>
      <p:ext uri="{BB962C8B-B14F-4D97-AF65-F5344CB8AC3E}">
        <p14:creationId xmlns:p14="http://schemas.microsoft.com/office/powerpoint/2010/main" val="56184446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AF396-8A96-FA37-EA03-6EC7484AF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0CFAC39D-B80F-9CEC-F3F4-75CD57591346}"/>
              </a:ext>
            </a:extLst>
          </p:cNvPr>
          <p:cNvSpPr txBox="1"/>
          <p:nvPr/>
        </p:nvSpPr>
        <p:spPr>
          <a:xfrm>
            <a:off x="1028700" y="1028700"/>
            <a:ext cx="9105900" cy="1001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279"/>
              </a:lnSpc>
            </a:pPr>
            <a:r>
              <a:rPr lang="en-US" altLang="zh-TW" sz="6899" b="1" dirty="0">
                <a:solidFill>
                  <a:srgbClr val="0B0E1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Inter Bold"/>
                <a:sym typeface="Inter Bold"/>
              </a:rPr>
              <a:t>PROPOSED DESIGN</a:t>
            </a:r>
            <a:endParaRPr lang="en-US" sz="6899" b="1" dirty="0">
              <a:solidFill>
                <a:srgbClr val="0B0E1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Inter Bold"/>
              <a:sym typeface="Inter Bold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6640476D-CBD1-6586-3375-94593F7CDE71}"/>
              </a:ext>
            </a:extLst>
          </p:cNvPr>
          <p:cNvSpPr txBox="1"/>
          <p:nvPr/>
        </p:nvSpPr>
        <p:spPr>
          <a:xfrm>
            <a:off x="1028700" y="2951260"/>
            <a:ext cx="7277100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99"/>
              </a:lnSpc>
            </a:pPr>
            <a:r>
              <a:rPr lang="zh-TW" altLang="en-US" sz="3200" b="1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知識蒸餾（</a:t>
            </a:r>
            <a:r>
              <a:rPr lang="en" altLang="zh-TW" sz="3200" b="1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KD</a:t>
            </a:r>
            <a:r>
              <a:rPr lang="zh-TW" altLang="en" sz="3200" b="1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r>
              <a:rPr lang="zh-TW" altLang="en-US" sz="3200" b="1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整合設計</a:t>
            </a:r>
            <a:endParaRPr lang="en-US" altLang="zh-TW" sz="32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Inter"/>
              <a:sym typeface="Inter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4AD03F6-DCCA-E4D6-5E0B-31596AD680FA}"/>
              </a:ext>
            </a:extLst>
          </p:cNvPr>
          <p:cNvSpPr txBox="1"/>
          <p:nvPr/>
        </p:nvSpPr>
        <p:spPr>
          <a:xfrm>
            <a:off x="1038224" y="3412925"/>
            <a:ext cx="15878175" cy="6277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教師模型：完整 </a:t>
            </a:r>
            <a:r>
              <a:rPr lang="en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SAC 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訓練出來的高效策略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學生模型：模仿教師行為分布與 </a:t>
            </a:r>
            <a:r>
              <a:rPr lang="en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 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值估計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學習目標：降低策略差異與 </a:t>
            </a:r>
            <a:r>
              <a:rPr lang="en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KL 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散度，達到「輕量 </a:t>
            </a:r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+ 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精準」效果</a:t>
            </a:r>
          </a:p>
          <a:p>
            <a:pPr marL="1828800" lvl="3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效果：</a:t>
            </a:r>
          </a:p>
          <a:p>
            <a:pPr marL="3657600" lvl="7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📉 模型參數量大幅下降</a:t>
            </a:r>
          </a:p>
          <a:p>
            <a:pPr marL="3657600" lvl="7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🚀 加快推論與部署速度</a:t>
            </a:r>
          </a:p>
          <a:p>
            <a:pPr marL="3657600" lvl="7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✅ 保留策略效能</a:t>
            </a:r>
          </a:p>
        </p:txBody>
      </p:sp>
      <p:sp>
        <p:nvSpPr>
          <p:cNvPr id="2" name="Freeform 13">
            <a:extLst>
              <a:ext uri="{FF2B5EF4-FFF2-40B4-BE49-F238E27FC236}">
                <a16:creationId xmlns:a16="http://schemas.microsoft.com/office/drawing/2014/main" id="{743DC4D2-B73B-8742-DC0C-425532BCC9F2}"/>
              </a:ext>
            </a:extLst>
          </p:cNvPr>
          <p:cNvSpPr/>
          <p:nvPr/>
        </p:nvSpPr>
        <p:spPr>
          <a:xfrm>
            <a:off x="-819848" y="7810500"/>
            <a:ext cx="4687696" cy="2843791"/>
          </a:xfrm>
          <a:custGeom>
            <a:avLst/>
            <a:gdLst/>
            <a:ahLst/>
            <a:cxnLst/>
            <a:rect l="l" t="t" r="r" b="b"/>
            <a:pathLst>
              <a:path w="6755642" h="4114800">
                <a:moveTo>
                  <a:pt x="0" y="0"/>
                </a:moveTo>
                <a:lnTo>
                  <a:pt x="6755641" y="0"/>
                </a:lnTo>
                <a:lnTo>
                  <a:pt x="67556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grayscl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114" b="-44694"/>
            </a:stretch>
          </a:blipFill>
        </p:spPr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81BA636C-9841-13DD-F426-EDB46C252DC1}"/>
              </a:ext>
            </a:extLst>
          </p:cNvPr>
          <p:cNvSpPr/>
          <p:nvPr/>
        </p:nvSpPr>
        <p:spPr>
          <a:xfrm>
            <a:off x="15221093" y="-38100"/>
            <a:ext cx="3066907" cy="2070412"/>
          </a:xfrm>
          <a:custGeom>
            <a:avLst/>
            <a:gdLst/>
            <a:ahLst/>
            <a:cxnLst/>
            <a:rect l="l" t="t" r="r" b="b"/>
            <a:pathLst>
              <a:path w="3066907" h="2459101">
                <a:moveTo>
                  <a:pt x="0" y="0"/>
                </a:moveTo>
                <a:lnTo>
                  <a:pt x="3066907" y="0"/>
                </a:lnTo>
                <a:lnTo>
                  <a:pt x="3066907" y="2459101"/>
                </a:lnTo>
                <a:lnTo>
                  <a:pt x="0" y="24591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grayscl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18774"/>
            </a:stretch>
          </a:blipFill>
        </p:spPr>
      </p:sp>
    </p:spTree>
    <p:extLst>
      <p:ext uri="{BB962C8B-B14F-4D97-AF65-F5344CB8AC3E}">
        <p14:creationId xmlns:p14="http://schemas.microsoft.com/office/powerpoint/2010/main" val="213797932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8467" y="2508510"/>
            <a:ext cx="26136600" cy="8121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199"/>
              </a:lnSpc>
            </a:pPr>
            <a:r>
              <a:rPr lang="en-US" altLang="zh-TW" sz="28700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THANKS</a:t>
            </a:r>
            <a:r>
              <a:rPr lang="zh-TW" altLang="en-US" sz="8499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endParaRPr lang="en-US" altLang="zh-TW" sz="8499" b="1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  <a:p>
            <a:pPr algn="l">
              <a:lnSpc>
                <a:spcPts val="10199"/>
              </a:lnSpc>
            </a:pPr>
            <a:endParaRPr lang="en-US" altLang="zh-TW" sz="8499" b="1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  <a:p>
            <a:pPr algn="l">
              <a:lnSpc>
                <a:spcPts val="10199"/>
              </a:lnSpc>
            </a:pPr>
            <a:endParaRPr lang="en-US" altLang="zh-TW" sz="8499" b="1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  <a:p>
            <a:pPr algn="l">
              <a:lnSpc>
                <a:spcPts val="10199"/>
              </a:lnSpc>
            </a:pPr>
            <a:endParaRPr lang="en-US" altLang="zh-TW" sz="8499" b="1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  <a:p>
            <a:pPr algn="l">
              <a:lnSpc>
                <a:spcPts val="10199"/>
              </a:lnSpc>
            </a:pPr>
            <a:r>
              <a:rPr lang="zh-TW" altLang="en-US" sz="8499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endParaRPr lang="en-US" altLang="zh-TW" sz="8499" b="1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  <a:p>
            <a:pPr algn="l">
              <a:lnSpc>
                <a:spcPts val="10199"/>
              </a:lnSpc>
            </a:pPr>
            <a:r>
              <a:rPr lang="en-US" altLang="zh-TW" sz="16600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      </a:t>
            </a:r>
            <a:r>
              <a:rPr lang="en-US" altLang="zh-TW" sz="19900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LISTENLING</a:t>
            </a:r>
            <a:endParaRPr lang="en-US" sz="16600" b="1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EC81451-6DCC-4EFC-1C79-B7E0635736C1}"/>
              </a:ext>
            </a:extLst>
          </p:cNvPr>
          <p:cNvSpPr txBox="1"/>
          <p:nvPr/>
        </p:nvSpPr>
        <p:spPr>
          <a:xfrm>
            <a:off x="-609600" y="3489080"/>
            <a:ext cx="4601260" cy="679792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kumimoji="1" lang="en-US" altLang="zh-TW" sz="28700" b="1" dirty="0"/>
              <a:t>FOR</a:t>
            </a:r>
            <a:endParaRPr kumimoji="1" lang="zh-TW" altLang="en-US" sz="28700" b="1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642456" y="1765558"/>
            <a:ext cx="6388082" cy="1284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59"/>
              </a:lnSpc>
            </a:pPr>
            <a:r>
              <a:rPr lang="en-US" sz="8799" b="1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Inter Bold"/>
                <a:sym typeface="Inter Bold"/>
              </a:rPr>
              <a:t>OUTLINE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A11E5D29-483F-4560-A8A1-B9129015A381}"/>
              </a:ext>
            </a:extLst>
          </p:cNvPr>
          <p:cNvGrpSpPr/>
          <p:nvPr/>
        </p:nvGrpSpPr>
        <p:grpSpPr>
          <a:xfrm>
            <a:off x="1642456" y="4176739"/>
            <a:ext cx="6953997" cy="966761"/>
            <a:chOff x="9490580" y="2315704"/>
            <a:chExt cx="6953997" cy="966761"/>
          </a:xfrm>
        </p:grpSpPr>
        <p:sp>
          <p:nvSpPr>
            <p:cNvPr id="31" name="Freeform 3">
              <a:extLst>
                <a:ext uri="{FF2B5EF4-FFF2-40B4-BE49-F238E27FC236}">
                  <a16:creationId xmlns:a16="http://schemas.microsoft.com/office/drawing/2014/main" id="{3B2DE2DD-8A64-4235-B142-D38FCB4AADFB}"/>
                </a:ext>
              </a:extLst>
            </p:cNvPr>
            <p:cNvSpPr/>
            <p:nvPr/>
          </p:nvSpPr>
          <p:spPr>
            <a:xfrm>
              <a:off x="9490580" y="2315704"/>
              <a:ext cx="6953997" cy="966761"/>
            </a:xfrm>
            <a:custGeom>
              <a:avLst/>
              <a:gdLst/>
              <a:ahLst/>
              <a:cxnLst/>
              <a:rect l="l" t="t" r="r" b="b"/>
              <a:pathLst>
                <a:path w="4750317" h="660400">
                  <a:moveTo>
                    <a:pt x="4625857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25857" y="0"/>
                  </a:lnTo>
                  <a:cubicBezTo>
                    <a:pt x="4694437" y="0"/>
                    <a:pt x="4750317" y="55880"/>
                    <a:pt x="4750317" y="124460"/>
                  </a:cubicBezTo>
                  <a:lnTo>
                    <a:pt x="4750317" y="535940"/>
                  </a:lnTo>
                  <a:cubicBezTo>
                    <a:pt x="4750317" y="604520"/>
                    <a:pt x="4694437" y="660400"/>
                    <a:pt x="4625857" y="660400"/>
                  </a:cubicBezTo>
                  <a:close/>
                </a:path>
              </a:pathLst>
            </a:custGeom>
            <a:solidFill>
              <a:srgbClr val="F1F1F1">
                <a:alpha val="63922"/>
              </a:srgbClr>
            </a:solidFill>
          </p:spPr>
          <p:txBody>
            <a:bodyPr anchor="ctr"/>
            <a:lstStyle/>
            <a:p>
              <a:r>
                <a:rPr lang="zh-TW" altLang="en-US" sz="28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　　　</a:t>
              </a:r>
              <a:r>
                <a:rPr lang="en-US" altLang="zh-TW" sz="28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INTRODUCTION</a:t>
              </a:r>
              <a:endPara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113E7079-A08B-41B5-BB28-3A31E5CAC2E6}"/>
                </a:ext>
              </a:extLst>
            </p:cNvPr>
            <p:cNvSpPr txBox="1"/>
            <p:nvPr/>
          </p:nvSpPr>
          <p:spPr>
            <a:xfrm>
              <a:off x="9982200" y="2537474"/>
              <a:ext cx="6858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800" b="0" i="0" dirty="0">
                  <a:solidFill>
                    <a:srgbClr val="942825"/>
                  </a:solidFill>
                  <a:effectLst/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•</a:t>
              </a:r>
              <a:endParaRPr lang="zh-TW" altLang="en-US" sz="2800" dirty="0">
                <a:solidFill>
                  <a:srgbClr val="94282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BF87951E-68CB-401E-B3D4-C618FA9800B7}"/>
              </a:ext>
            </a:extLst>
          </p:cNvPr>
          <p:cNvGrpSpPr/>
          <p:nvPr/>
        </p:nvGrpSpPr>
        <p:grpSpPr>
          <a:xfrm>
            <a:off x="1642456" y="7377139"/>
            <a:ext cx="6953997" cy="966761"/>
            <a:chOff x="9490580" y="4600499"/>
            <a:chExt cx="6953997" cy="966761"/>
          </a:xfrm>
        </p:grpSpPr>
        <p:sp>
          <p:nvSpPr>
            <p:cNvPr id="33" name="Freeform 3">
              <a:extLst>
                <a:ext uri="{FF2B5EF4-FFF2-40B4-BE49-F238E27FC236}">
                  <a16:creationId xmlns:a16="http://schemas.microsoft.com/office/drawing/2014/main" id="{26296D24-7CB5-44D3-ABB1-5997C8B32758}"/>
                </a:ext>
              </a:extLst>
            </p:cNvPr>
            <p:cNvSpPr/>
            <p:nvPr/>
          </p:nvSpPr>
          <p:spPr>
            <a:xfrm>
              <a:off x="9490580" y="4600499"/>
              <a:ext cx="6953997" cy="966761"/>
            </a:xfrm>
            <a:custGeom>
              <a:avLst/>
              <a:gdLst/>
              <a:ahLst/>
              <a:cxnLst/>
              <a:rect l="l" t="t" r="r" b="b"/>
              <a:pathLst>
                <a:path w="4750317" h="660400">
                  <a:moveTo>
                    <a:pt x="4625857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25857" y="0"/>
                  </a:lnTo>
                  <a:cubicBezTo>
                    <a:pt x="4694437" y="0"/>
                    <a:pt x="4750317" y="55880"/>
                    <a:pt x="4750317" y="124460"/>
                  </a:cubicBezTo>
                  <a:lnTo>
                    <a:pt x="4750317" y="535940"/>
                  </a:lnTo>
                  <a:cubicBezTo>
                    <a:pt x="4750317" y="604520"/>
                    <a:pt x="4694437" y="660400"/>
                    <a:pt x="4625857" y="660400"/>
                  </a:cubicBezTo>
                  <a:close/>
                </a:path>
              </a:pathLst>
            </a:custGeom>
            <a:solidFill>
              <a:srgbClr val="F1F1F1">
                <a:alpha val="63922"/>
              </a:srgbClr>
            </a:solidFill>
          </p:spPr>
          <p:txBody>
            <a:bodyPr anchor="ctr"/>
            <a:lstStyle/>
            <a:p>
              <a:r>
                <a:rPr lang="zh-TW" altLang="en-US" sz="28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　　　</a:t>
              </a:r>
              <a:r>
                <a:rPr lang="en-US" altLang="zh-TW" sz="28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PROPOSED DESIGN</a:t>
              </a:r>
              <a:endPara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C1520910-BE28-483B-915E-F8C32D5899CF}"/>
                </a:ext>
              </a:extLst>
            </p:cNvPr>
            <p:cNvSpPr txBox="1"/>
            <p:nvPr/>
          </p:nvSpPr>
          <p:spPr>
            <a:xfrm>
              <a:off x="9982200" y="4822269"/>
              <a:ext cx="6858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800" b="0" i="0" dirty="0">
                  <a:solidFill>
                    <a:srgbClr val="942825"/>
                  </a:solidFill>
                  <a:effectLst/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•</a:t>
              </a:r>
              <a:endParaRPr lang="zh-TW" altLang="en-US" sz="2800" dirty="0">
                <a:solidFill>
                  <a:srgbClr val="94282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F03DBDB1-C379-4365-84AD-469E6187935B}"/>
              </a:ext>
            </a:extLst>
          </p:cNvPr>
          <p:cNvGrpSpPr/>
          <p:nvPr/>
        </p:nvGrpSpPr>
        <p:grpSpPr>
          <a:xfrm>
            <a:off x="1642456" y="5776939"/>
            <a:ext cx="6953997" cy="966761"/>
            <a:chOff x="9490580" y="3424189"/>
            <a:chExt cx="6953997" cy="966761"/>
          </a:xfrm>
        </p:grpSpPr>
        <p:sp>
          <p:nvSpPr>
            <p:cNvPr id="32" name="Freeform 3">
              <a:extLst>
                <a:ext uri="{FF2B5EF4-FFF2-40B4-BE49-F238E27FC236}">
                  <a16:creationId xmlns:a16="http://schemas.microsoft.com/office/drawing/2014/main" id="{430B613F-8FC4-4127-A402-A5FFF196A9F0}"/>
                </a:ext>
              </a:extLst>
            </p:cNvPr>
            <p:cNvSpPr/>
            <p:nvPr/>
          </p:nvSpPr>
          <p:spPr>
            <a:xfrm>
              <a:off x="9490580" y="3424189"/>
              <a:ext cx="6953997" cy="966761"/>
            </a:xfrm>
            <a:custGeom>
              <a:avLst/>
              <a:gdLst/>
              <a:ahLst/>
              <a:cxnLst/>
              <a:rect l="l" t="t" r="r" b="b"/>
              <a:pathLst>
                <a:path w="4750317" h="660400">
                  <a:moveTo>
                    <a:pt x="4625857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25857" y="0"/>
                  </a:lnTo>
                  <a:cubicBezTo>
                    <a:pt x="4694437" y="0"/>
                    <a:pt x="4750317" y="55880"/>
                    <a:pt x="4750317" y="124460"/>
                  </a:cubicBezTo>
                  <a:lnTo>
                    <a:pt x="4750317" y="535940"/>
                  </a:lnTo>
                  <a:cubicBezTo>
                    <a:pt x="4750317" y="604520"/>
                    <a:pt x="4694437" y="660400"/>
                    <a:pt x="4625857" y="660400"/>
                  </a:cubicBezTo>
                  <a:close/>
                </a:path>
              </a:pathLst>
            </a:custGeom>
            <a:solidFill>
              <a:srgbClr val="F1F1F1">
                <a:alpha val="63922"/>
              </a:srgbClr>
            </a:solidFill>
          </p:spPr>
          <p:txBody>
            <a:bodyPr anchor="ctr"/>
            <a:lstStyle/>
            <a:p>
              <a:r>
                <a:rPr lang="zh-TW" altLang="en-US" sz="28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　　　</a:t>
              </a:r>
              <a:r>
                <a:rPr lang="en-US" altLang="zh-TW" sz="28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RELATED</a:t>
              </a:r>
              <a:r>
                <a:rPr lang="zh-TW" altLang="en-US" sz="28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en-US" altLang="zh-TW" sz="28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WORK</a:t>
              </a:r>
              <a:endPara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9EE0617F-2A17-47A3-9D02-0953C211F06A}"/>
                </a:ext>
              </a:extLst>
            </p:cNvPr>
            <p:cNvSpPr txBox="1"/>
            <p:nvPr/>
          </p:nvSpPr>
          <p:spPr>
            <a:xfrm>
              <a:off x="9982200" y="3645959"/>
              <a:ext cx="6858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800" b="0" i="0" dirty="0">
                  <a:solidFill>
                    <a:srgbClr val="942825"/>
                  </a:solidFill>
                  <a:effectLst/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•</a:t>
              </a:r>
              <a:endParaRPr lang="zh-TW" altLang="en-US" sz="2800" dirty="0">
                <a:solidFill>
                  <a:srgbClr val="94282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13" name="Freeform 9">
            <a:extLst>
              <a:ext uri="{FF2B5EF4-FFF2-40B4-BE49-F238E27FC236}">
                <a16:creationId xmlns:a16="http://schemas.microsoft.com/office/drawing/2014/main" id="{39785428-760E-9C4B-3BCF-67B743ADAC45}"/>
              </a:ext>
            </a:extLst>
          </p:cNvPr>
          <p:cNvSpPr/>
          <p:nvPr/>
        </p:nvSpPr>
        <p:spPr>
          <a:xfrm>
            <a:off x="15221093" y="-38100"/>
            <a:ext cx="3066907" cy="2070412"/>
          </a:xfrm>
          <a:custGeom>
            <a:avLst/>
            <a:gdLst/>
            <a:ahLst/>
            <a:cxnLst/>
            <a:rect l="l" t="t" r="r" b="b"/>
            <a:pathLst>
              <a:path w="3066907" h="2459101">
                <a:moveTo>
                  <a:pt x="0" y="0"/>
                </a:moveTo>
                <a:lnTo>
                  <a:pt x="3066907" y="0"/>
                </a:lnTo>
                <a:lnTo>
                  <a:pt x="3066907" y="2459101"/>
                </a:lnTo>
                <a:lnTo>
                  <a:pt x="0" y="24591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grayscl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8774"/>
            </a:stretch>
          </a:blipFill>
        </p:spPr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3">
            <a:extLst>
              <a:ext uri="{FF2B5EF4-FFF2-40B4-BE49-F238E27FC236}">
                <a16:creationId xmlns:a16="http://schemas.microsoft.com/office/drawing/2014/main" id="{B2BF665A-5967-4EDA-99B7-E941ECBBB3F8}"/>
              </a:ext>
            </a:extLst>
          </p:cNvPr>
          <p:cNvSpPr/>
          <p:nvPr/>
        </p:nvSpPr>
        <p:spPr>
          <a:xfrm>
            <a:off x="1524000" y="401811"/>
            <a:ext cx="9711344" cy="966761"/>
          </a:xfrm>
          <a:custGeom>
            <a:avLst/>
            <a:gdLst/>
            <a:ahLst/>
            <a:cxnLst/>
            <a:rect l="l" t="t" r="r" b="b"/>
            <a:pathLst>
              <a:path w="4750317" h="660400">
                <a:moveTo>
                  <a:pt x="4625857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625857" y="0"/>
                </a:lnTo>
                <a:cubicBezTo>
                  <a:pt x="4694437" y="0"/>
                  <a:pt x="4750317" y="55880"/>
                  <a:pt x="4750317" y="124460"/>
                </a:cubicBezTo>
                <a:lnTo>
                  <a:pt x="4750317" y="535940"/>
                </a:lnTo>
                <a:cubicBezTo>
                  <a:pt x="4750317" y="604520"/>
                  <a:pt x="4694437" y="660400"/>
                  <a:pt x="4625857" y="660400"/>
                </a:cubicBezTo>
                <a:close/>
              </a:path>
            </a:pathLst>
          </a:custGeom>
          <a:noFill/>
        </p:spPr>
        <p:txBody>
          <a:bodyPr anchor="ctr"/>
          <a:lstStyle/>
          <a:p>
            <a:r>
              <a:rPr lang="zh-TW" altLang="en-US" sz="8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　</a:t>
            </a:r>
            <a:r>
              <a:rPr lang="en-US" altLang="zh-TW" sz="8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INTRODUCTION</a:t>
            </a:r>
            <a:endParaRPr lang="zh-TW" altLang="en-US" sz="8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42455" y="2306811"/>
            <a:ext cx="7154965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719"/>
              </a:lnSpc>
            </a:pPr>
            <a:r>
              <a:rPr lang="en-US" sz="3099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Inter" panose="02020500000000000000" charset="0"/>
                <a:ea typeface="Inter" panose="02020500000000000000" charset="0"/>
                <a:cs typeface="Inter"/>
                <a:sym typeface="Inter"/>
              </a:rPr>
              <a:t>BACKGROUND / MOTIVATION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7C0F83C-B7C7-F582-4CCF-2E9940A6C80A}"/>
              </a:ext>
            </a:extLst>
          </p:cNvPr>
          <p:cNvSpPr txBox="1"/>
          <p:nvPr/>
        </p:nvSpPr>
        <p:spPr>
          <a:xfrm>
            <a:off x="1642455" y="3278726"/>
            <a:ext cx="9872056" cy="3729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5G 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時代連接裝置暴增，網路需求高度動態</a:t>
            </a:r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必須兼顧 </a:t>
            </a: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高效資源分配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與 </a:t>
            </a: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服務品質（</a:t>
            </a:r>
            <a:r>
              <a:rPr lang="en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QoS</a:t>
            </a:r>
            <a:r>
              <a:rPr lang="zh-TW" altLang="en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保障</a:t>
            </a:r>
            <a:endParaRPr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強化學習（</a:t>
            </a:r>
            <a:r>
              <a:rPr lang="en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RL</a:t>
            </a:r>
            <a:r>
              <a:rPr lang="zh-TW" altLang="en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具備自適應與學習能力，適合解決此問題</a:t>
            </a:r>
          </a:p>
        </p:txBody>
      </p:sp>
      <p:sp>
        <p:nvSpPr>
          <p:cNvPr id="20" name="Freeform 13">
            <a:extLst>
              <a:ext uri="{FF2B5EF4-FFF2-40B4-BE49-F238E27FC236}">
                <a16:creationId xmlns:a16="http://schemas.microsoft.com/office/drawing/2014/main" id="{DBCC50D5-C16C-ABE7-F6C8-7F59B9666240}"/>
              </a:ext>
            </a:extLst>
          </p:cNvPr>
          <p:cNvSpPr/>
          <p:nvPr/>
        </p:nvSpPr>
        <p:spPr>
          <a:xfrm>
            <a:off x="-819848" y="7810500"/>
            <a:ext cx="4687696" cy="2843791"/>
          </a:xfrm>
          <a:custGeom>
            <a:avLst/>
            <a:gdLst/>
            <a:ahLst/>
            <a:cxnLst/>
            <a:rect l="l" t="t" r="r" b="b"/>
            <a:pathLst>
              <a:path w="6755642" h="4114800">
                <a:moveTo>
                  <a:pt x="0" y="0"/>
                </a:moveTo>
                <a:lnTo>
                  <a:pt x="6755641" y="0"/>
                </a:lnTo>
                <a:lnTo>
                  <a:pt x="67556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grayscl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114" b="-44694"/>
            </a:stretch>
          </a:blipFill>
        </p:spPr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EECBE887-C47F-07F5-F22F-A4CEFEC472D0}"/>
              </a:ext>
            </a:extLst>
          </p:cNvPr>
          <p:cNvSpPr/>
          <p:nvPr/>
        </p:nvSpPr>
        <p:spPr>
          <a:xfrm>
            <a:off x="15221093" y="-38100"/>
            <a:ext cx="3066907" cy="2070412"/>
          </a:xfrm>
          <a:custGeom>
            <a:avLst/>
            <a:gdLst/>
            <a:ahLst/>
            <a:cxnLst/>
            <a:rect l="l" t="t" r="r" b="b"/>
            <a:pathLst>
              <a:path w="3066907" h="2459101">
                <a:moveTo>
                  <a:pt x="0" y="0"/>
                </a:moveTo>
                <a:lnTo>
                  <a:pt x="3066907" y="0"/>
                </a:lnTo>
                <a:lnTo>
                  <a:pt x="3066907" y="2459101"/>
                </a:lnTo>
                <a:lnTo>
                  <a:pt x="0" y="24591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grayscl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18774"/>
            </a:stretch>
          </a:blipFill>
        </p:spPr>
      </p:sp>
    </p:spTree>
    <p:extLst>
      <p:ext uri="{BB962C8B-B14F-4D97-AF65-F5344CB8AC3E}">
        <p14:creationId xmlns:p14="http://schemas.microsoft.com/office/powerpoint/2010/main" val="2733201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1642455" y="3324893"/>
            <a:ext cx="11485580" cy="363721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傳統 </a:t>
            </a:r>
            <a:r>
              <a:rPr lang="en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RAC 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方法無法即時應對流量波動</a:t>
            </a:r>
          </a:p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RL 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訓練過程不穩、耗時高、模型大，</a:t>
            </a: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難以部署在邊緣設備</a:t>
            </a:r>
            <a:endParaRPr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在變動環境中學習效果不穩定、探索效率低</a:t>
            </a:r>
          </a:p>
        </p:txBody>
      </p:sp>
      <p:sp>
        <p:nvSpPr>
          <p:cNvPr id="16" name="Freeform 3">
            <a:extLst>
              <a:ext uri="{FF2B5EF4-FFF2-40B4-BE49-F238E27FC236}">
                <a16:creationId xmlns:a16="http://schemas.microsoft.com/office/drawing/2014/main" id="{BE7F6ED7-FB11-4B0D-ABFF-DAD2AB906E60}"/>
              </a:ext>
            </a:extLst>
          </p:cNvPr>
          <p:cNvSpPr/>
          <p:nvPr/>
        </p:nvSpPr>
        <p:spPr>
          <a:xfrm>
            <a:off x="1524000" y="401811"/>
            <a:ext cx="9711344" cy="966761"/>
          </a:xfrm>
          <a:custGeom>
            <a:avLst/>
            <a:gdLst/>
            <a:ahLst/>
            <a:cxnLst/>
            <a:rect l="l" t="t" r="r" b="b"/>
            <a:pathLst>
              <a:path w="4750317" h="660400">
                <a:moveTo>
                  <a:pt x="4625857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625857" y="0"/>
                </a:lnTo>
                <a:cubicBezTo>
                  <a:pt x="4694437" y="0"/>
                  <a:pt x="4750317" y="55880"/>
                  <a:pt x="4750317" y="124460"/>
                </a:cubicBezTo>
                <a:lnTo>
                  <a:pt x="4750317" y="535940"/>
                </a:lnTo>
                <a:cubicBezTo>
                  <a:pt x="4750317" y="604520"/>
                  <a:pt x="4694437" y="660400"/>
                  <a:pt x="4625857" y="660400"/>
                </a:cubicBezTo>
                <a:close/>
              </a:path>
            </a:pathLst>
          </a:custGeom>
          <a:noFill/>
        </p:spPr>
        <p:txBody>
          <a:bodyPr anchor="ctr"/>
          <a:lstStyle/>
          <a:p>
            <a:r>
              <a:rPr lang="zh-TW" altLang="en-US" sz="8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　　　</a:t>
            </a:r>
            <a:r>
              <a:rPr lang="en-US" altLang="zh-TW" sz="8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INTRODUCTION</a:t>
            </a:r>
            <a:endParaRPr lang="zh-TW" altLang="en-US" sz="8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9DD3650A-56C8-4BD4-A291-602DE1C968A2}"/>
              </a:ext>
            </a:extLst>
          </p:cNvPr>
          <p:cNvSpPr txBox="1"/>
          <p:nvPr/>
        </p:nvSpPr>
        <p:spPr>
          <a:xfrm>
            <a:off x="1642455" y="2306811"/>
            <a:ext cx="7154965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719"/>
              </a:lnSpc>
            </a:pPr>
            <a:r>
              <a:rPr lang="en-US" sz="3099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Inter"/>
                <a:sym typeface="Inter"/>
              </a:rPr>
              <a:t>CHALLENGES</a:t>
            </a:r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07327FA1-ECF3-5508-34FB-EFDFEE8E89E0}"/>
              </a:ext>
            </a:extLst>
          </p:cNvPr>
          <p:cNvSpPr/>
          <p:nvPr/>
        </p:nvSpPr>
        <p:spPr>
          <a:xfrm>
            <a:off x="-819848" y="7810500"/>
            <a:ext cx="4687696" cy="2843791"/>
          </a:xfrm>
          <a:custGeom>
            <a:avLst/>
            <a:gdLst/>
            <a:ahLst/>
            <a:cxnLst/>
            <a:rect l="l" t="t" r="r" b="b"/>
            <a:pathLst>
              <a:path w="6755642" h="4114800">
                <a:moveTo>
                  <a:pt x="0" y="0"/>
                </a:moveTo>
                <a:lnTo>
                  <a:pt x="6755641" y="0"/>
                </a:lnTo>
                <a:lnTo>
                  <a:pt x="67556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grayscl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114" b="-44694"/>
            </a:stretch>
          </a:blipFill>
        </p:spPr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87DB6954-B8DF-0D5B-EBBC-7AC2AADCCA14}"/>
              </a:ext>
            </a:extLst>
          </p:cNvPr>
          <p:cNvSpPr/>
          <p:nvPr/>
        </p:nvSpPr>
        <p:spPr>
          <a:xfrm>
            <a:off x="15221093" y="-38100"/>
            <a:ext cx="3066907" cy="2070412"/>
          </a:xfrm>
          <a:custGeom>
            <a:avLst/>
            <a:gdLst/>
            <a:ahLst/>
            <a:cxnLst/>
            <a:rect l="l" t="t" r="r" b="b"/>
            <a:pathLst>
              <a:path w="3066907" h="2459101">
                <a:moveTo>
                  <a:pt x="0" y="0"/>
                </a:moveTo>
                <a:lnTo>
                  <a:pt x="3066907" y="0"/>
                </a:lnTo>
                <a:lnTo>
                  <a:pt x="3066907" y="2459101"/>
                </a:lnTo>
                <a:lnTo>
                  <a:pt x="0" y="24591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grayscl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18774"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663F024F-2559-BD37-B17A-E082A7F6FAD8}"/>
              </a:ext>
            </a:extLst>
          </p:cNvPr>
          <p:cNvSpPr txBox="1"/>
          <p:nvPr/>
        </p:nvSpPr>
        <p:spPr>
          <a:xfrm>
            <a:off x="1524000" y="3314700"/>
            <a:ext cx="12725400" cy="436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 </a:t>
            </a: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離散化 </a:t>
            </a:r>
            <a:r>
              <a:rPr lang="en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SAC </a:t>
            </a: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強化學習（</a:t>
            </a:r>
            <a:r>
              <a:rPr lang="en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SACD</a:t>
            </a:r>
            <a:r>
              <a:rPr lang="zh-TW" altLang="en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r>
              <a:rPr lang="en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建立策略</a:t>
            </a:r>
            <a:endParaRPr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加入 </a:t>
            </a: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知識蒸餾（</a:t>
            </a:r>
            <a:r>
              <a:rPr lang="en" altLang="zh-TW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KD</a:t>
            </a:r>
            <a:r>
              <a:rPr lang="zh-TW" altLang="en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技術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，補足 </a:t>
            </a:r>
            <a:r>
              <a:rPr lang="en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RL 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的缺點：</a:t>
            </a:r>
            <a:endParaRPr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✅ 提升訓練穩定性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✅ 精簡模型，利於部署</a:t>
            </a:r>
          </a:p>
          <a:p>
            <a:pPr marL="1200150" lvl="2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✅ 加速學生模型學習、強化泛化能力</a:t>
            </a:r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95716E9C-8981-83BC-5575-1AE78F8F7090}"/>
              </a:ext>
            </a:extLst>
          </p:cNvPr>
          <p:cNvSpPr/>
          <p:nvPr/>
        </p:nvSpPr>
        <p:spPr>
          <a:xfrm>
            <a:off x="1524000" y="401811"/>
            <a:ext cx="9711344" cy="966761"/>
          </a:xfrm>
          <a:custGeom>
            <a:avLst/>
            <a:gdLst/>
            <a:ahLst/>
            <a:cxnLst/>
            <a:rect l="l" t="t" r="r" b="b"/>
            <a:pathLst>
              <a:path w="4750317" h="660400">
                <a:moveTo>
                  <a:pt x="4625857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625857" y="0"/>
                </a:lnTo>
                <a:cubicBezTo>
                  <a:pt x="4694437" y="0"/>
                  <a:pt x="4750317" y="55880"/>
                  <a:pt x="4750317" y="124460"/>
                </a:cubicBezTo>
                <a:lnTo>
                  <a:pt x="4750317" y="535940"/>
                </a:lnTo>
                <a:cubicBezTo>
                  <a:pt x="4750317" y="604520"/>
                  <a:pt x="4694437" y="660400"/>
                  <a:pt x="4625857" y="660400"/>
                </a:cubicBezTo>
                <a:close/>
              </a:path>
            </a:pathLst>
          </a:custGeom>
          <a:noFill/>
        </p:spPr>
        <p:txBody>
          <a:bodyPr anchor="ctr"/>
          <a:lstStyle/>
          <a:p>
            <a:r>
              <a:rPr lang="zh-TW" altLang="en-US" sz="8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　　　</a:t>
            </a:r>
            <a:r>
              <a:rPr lang="en-US" altLang="zh-TW" sz="8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INTRODUCTION</a:t>
            </a:r>
            <a:endParaRPr lang="zh-TW" altLang="en-US" sz="8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C21C1C91-2521-9669-27C6-4DFC05325D59}"/>
              </a:ext>
            </a:extLst>
          </p:cNvPr>
          <p:cNvSpPr txBox="1"/>
          <p:nvPr/>
        </p:nvSpPr>
        <p:spPr>
          <a:xfrm>
            <a:off x="1642455" y="2306811"/>
            <a:ext cx="7154965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719"/>
              </a:lnSpc>
            </a:pPr>
            <a:r>
              <a:rPr lang="en-US" sz="3099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Inter"/>
                <a:sym typeface="Inter"/>
              </a:rPr>
              <a:t>PROPOSED</a:t>
            </a:r>
          </a:p>
        </p:txBody>
      </p:sp>
      <p:sp>
        <p:nvSpPr>
          <p:cNvPr id="20" name="Freeform 13">
            <a:extLst>
              <a:ext uri="{FF2B5EF4-FFF2-40B4-BE49-F238E27FC236}">
                <a16:creationId xmlns:a16="http://schemas.microsoft.com/office/drawing/2014/main" id="{76A7F627-F42A-4DB4-9A30-60677B695924}"/>
              </a:ext>
            </a:extLst>
          </p:cNvPr>
          <p:cNvSpPr/>
          <p:nvPr/>
        </p:nvSpPr>
        <p:spPr>
          <a:xfrm>
            <a:off x="-819848" y="7810500"/>
            <a:ext cx="4687696" cy="2843791"/>
          </a:xfrm>
          <a:custGeom>
            <a:avLst/>
            <a:gdLst/>
            <a:ahLst/>
            <a:cxnLst/>
            <a:rect l="l" t="t" r="r" b="b"/>
            <a:pathLst>
              <a:path w="6755642" h="4114800">
                <a:moveTo>
                  <a:pt x="0" y="0"/>
                </a:moveTo>
                <a:lnTo>
                  <a:pt x="6755641" y="0"/>
                </a:lnTo>
                <a:lnTo>
                  <a:pt x="67556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grayscl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114" b="-44694"/>
            </a:stretch>
          </a:blipFill>
        </p:spPr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BF1D2CB1-4421-1DC8-1B17-B45112EA7FA3}"/>
              </a:ext>
            </a:extLst>
          </p:cNvPr>
          <p:cNvSpPr/>
          <p:nvPr/>
        </p:nvSpPr>
        <p:spPr>
          <a:xfrm>
            <a:off x="15221093" y="-38100"/>
            <a:ext cx="3066907" cy="2070412"/>
          </a:xfrm>
          <a:custGeom>
            <a:avLst/>
            <a:gdLst/>
            <a:ahLst/>
            <a:cxnLst/>
            <a:rect l="l" t="t" r="r" b="b"/>
            <a:pathLst>
              <a:path w="3066907" h="2459101">
                <a:moveTo>
                  <a:pt x="0" y="0"/>
                </a:moveTo>
                <a:lnTo>
                  <a:pt x="3066907" y="0"/>
                </a:lnTo>
                <a:lnTo>
                  <a:pt x="3066907" y="2459101"/>
                </a:lnTo>
                <a:lnTo>
                  <a:pt x="0" y="24591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grayscl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18774"/>
            </a:stretch>
          </a:blipFill>
        </p:spPr>
      </p:sp>
    </p:spTree>
    <p:extLst>
      <p:ext uri="{BB962C8B-B14F-4D97-AF65-F5344CB8AC3E}">
        <p14:creationId xmlns:p14="http://schemas.microsoft.com/office/powerpoint/2010/main" val="2556296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1028700" y="1028700"/>
            <a:ext cx="8191500" cy="10063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279"/>
              </a:lnSpc>
            </a:pPr>
            <a:r>
              <a:rPr lang="en-US" altLang="zh-TW" sz="6899" b="1" dirty="0">
                <a:solidFill>
                  <a:srgbClr val="0B0E1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Inter Bold"/>
                <a:sym typeface="Inter Bold"/>
              </a:rPr>
              <a:t>RELATED</a:t>
            </a:r>
            <a:r>
              <a:rPr lang="zh-TW" altLang="en-US" sz="6899" b="1" dirty="0">
                <a:solidFill>
                  <a:srgbClr val="0B0E1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Inter Bold"/>
                <a:sym typeface="Inter Bold"/>
              </a:rPr>
              <a:t> </a:t>
            </a:r>
            <a:r>
              <a:rPr lang="en-US" altLang="zh-TW" sz="6899" b="1" dirty="0">
                <a:solidFill>
                  <a:srgbClr val="0B0E1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Inter Bold"/>
                <a:sym typeface="Inter Bold"/>
              </a:rPr>
              <a:t>WORK</a:t>
            </a:r>
            <a:endParaRPr lang="en-US" sz="6899" b="1" dirty="0">
              <a:solidFill>
                <a:srgbClr val="0B0E1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Inter Bold"/>
              <a:sym typeface="Inter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2951260"/>
            <a:ext cx="7277100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99"/>
              </a:lnSpc>
            </a:pPr>
            <a:r>
              <a:rPr lang="zh-TW" altLang="en-US" sz="3200" b="1" i="0" u="none" strike="noStrike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資源允入控制（</a:t>
            </a:r>
            <a:r>
              <a:rPr lang="en" altLang="zh-TW" sz="3200" b="1" i="0" u="none" strike="noStrike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RAC</a:t>
            </a:r>
            <a:r>
              <a:rPr lang="zh-TW" altLang="en" sz="3200" b="1" i="0" u="none" strike="noStrike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r>
              <a:rPr lang="zh-TW" altLang="en-US" sz="3200" b="1" i="0" u="none" strike="noStrike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 </a:t>
            </a:r>
            <a:r>
              <a:rPr lang="en-US" altLang="zh-TW" sz="3200" b="1" i="0" u="none" strike="noStrike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</a:t>
            </a:r>
            <a:r>
              <a:rPr lang="en" altLang="zh-TW" sz="3200" b="1" i="0" u="none" strike="noStrike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 </a:t>
            </a:r>
            <a:r>
              <a:rPr lang="zh-TW" altLang="en-US" sz="3200" b="1" i="0" u="none" strike="noStrike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中的應用</a:t>
            </a:r>
            <a:endParaRPr lang="en-US" altLang="zh-TW" sz="32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Inter"/>
              <a:sym typeface="Inter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B3FEF12-EBEB-4C3D-9B05-260DB201A7CF}"/>
              </a:ext>
            </a:extLst>
          </p:cNvPr>
          <p:cNvSpPr txBox="1"/>
          <p:nvPr/>
        </p:nvSpPr>
        <p:spPr>
          <a:xfrm>
            <a:off x="1642455" y="8992969"/>
            <a:ext cx="15225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[1] Y. Sun, M. Peng, et al., "</a:t>
            </a:r>
            <a:r>
              <a:rPr lang="en-US" altLang="zh-TW" i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Application of Machine Learning in 5G Network Resource Management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", IEEE Wireless Communications, 2019.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EB4F630-017F-D9DB-DB89-86835509E12D}"/>
              </a:ext>
            </a:extLst>
          </p:cNvPr>
          <p:cNvSpPr txBox="1"/>
          <p:nvPr/>
        </p:nvSpPr>
        <p:spPr>
          <a:xfrm>
            <a:off x="1038225" y="3412925"/>
            <a:ext cx="10591800" cy="3729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傳統方法如 </a:t>
            </a:r>
            <a:r>
              <a:rPr lang="en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Fixed Slice</a:t>
            </a:r>
            <a:r>
              <a:rPr lang="zh-TW" altLang="en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Greedy 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無法適應高變化流量</a:t>
            </a:r>
          </a:p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無法兼顧不同優先級服務（</a:t>
            </a:r>
            <a:r>
              <a:rPr lang="en" altLang="zh-TW" sz="28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eMBB</a:t>
            </a:r>
            <a:r>
              <a:rPr lang="zh-TW" altLang="en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URLLC</a:t>
            </a:r>
            <a:r>
              <a:rPr lang="zh-TW" altLang="en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" altLang="zh-TW" sz="28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mMTC</a:t>
            </a:r>
            <a:r>
              <a:rPr lang="zh-TW" altLang="en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</a:p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容易造成壅塞、延遲與服務中斷</a:t>
            </a:r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F73A35B3-8D64-1C4D-C459-E19E8EAA1B24}"/>
              </a:ext>
            </a:extLst>
          </p:cNvPr>
          <p:cNvSpPr/>
          <p:nvPr/>
        </p:nvSpPr>
        <p:spPr>
          <a:xfrm>
            <a:off x="15221093" y="-38100"/>
            <a:ext cx="3066907" cy="2070412"/>
          </a:xfrm>
          <a:custGeom>
            <a:avLst/>
            <a:gdLst/>
            <a:ahLst/>
            <a:cxnLst/>
            <a:rect l="l" t="t" r="r" b="b"/>
            <a:pathLst>
              <a:path w="3066907" h="2459101">
                <a:moveTo>
                  <a:pt x="0" y="0"/>
                </a:moveTo>
                <a:lnTo>
                  <a:pt x="3066907" y="0"/>
                </a:lnTo>
                <a:lnTo>
                  <a:pt x="3066907" y="2459101"/>
                </a:lnTo>
                <a:lnTo>
                  <a:pt x="0" y="24591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grayscl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8774"/>
            </a:stretch>
          </a:blipFill>
        </p:spPr>
      </p:sp>
    </p:spTree>
    <p:extLst>
      <p:ext uri="{BB962C8B-B14F-4D97-AF65-F5344CB8AC3E}">
        <p14:creationId xmlns:p14="http://schemas.microsoft.com/office/powerpoint/2010/main" val="345281075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D42AB-304F-277B-2867-F0A6C38ED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7FA43252-1AAE-3252-E302-E22469F21A21}"/>
              </a:ext>
            </a:extLst>
          </p:cNvPr>
          <p:cNvSpPr txBox="1"/>
          <p:nvPr/>
        </p:nvSpPr>
        <p:spPr>
          <a:xfrm>
            <a:off x="1028700" y="1028700"/>
            <a:ext cx="8191500" cy="10063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279"/>
              </a:lnSpc>
            </a:pPr>
            <a:r>
              <a:rPr lang="en-US" altLang="zh-TW" sz="6899" b="1" dirty="0">
                <a:solidFill>
                  <a:srgbClr val="0B0E1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Inter Bold"/>
                <a:sym typeface="Inter Bold"/>
              </a:rPr>
              <a:t>RELATED</a:t>
            </a:r>
            <a:r>
              <a:rPr lang="zh-TW" altLang="en-US" sz="6899" b="1" dirty="0">
                <a:solidFill>
                  <a:srgbClr val="0B0E1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Inter Bold"/>
                <a:sym typeface="Inter Bold"/>
              </a:rPr>
              <a:t> </a:t>
            </a:r>
            <a:r>
              <a:rPr lang="en-US" altLang="zh-TW" sz="6899" b="1" dirty="0">
                <a:solidFill>
                  <a:srgbClr val="0B0E1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Inter Bold"/>
                <a:sym typeface="Inter Bold"/>
              </a:rPr>
              <a:t>WORK</a:t>
            </a:r>
            <a:endParaRPr lang="en-US" sz="6899" b="1" dirty="0">
              <a:solidFill>
                <a:srgbClr val="0B0E1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Inter Bold"/>
              <a:sym typeface="Inter Bold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DA88A5E-D42F-B6C5-A67F-E667BA9BBF02}"/>
              </a:ext>
            </a:extLst>
          </p:cNvPr>
          <p:cNvSpPr txBox="1"/>
          <p:nvPr/>
        </p:nvSpPr>
        <p:spPr>
          <a:xfrm>
            <a:off x="1028700" y="2951260"/>
            <a:ext cx="7277100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99"/>
              </a:lnSpc>
            </a:pPr>
            <a:r>
              <a:rPr lang="zh-TW" altLang="en-US" sz="3200" b="1" i="0" u="none" strike="noStrike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強化學習應用於 </a:t>
            </a:r>
            <a:r>
              <a:rPr lang="en-US" altLang="zh-TW" sz="3200" b="1" i="0" u="none" strike="noStrike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</a:t>
            </a:r>
            <a:r>
              <a:rPr lang="en" altLang="zh-TW" sz="3200" b="1" i="0" u="none" strike="noStrike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 </a:t>
            </a:r>
            <a:r>
              <a:rPr lang="zh-TW" altLang="en-US" sz="3200" b="1" i="0" u="none" strike="noStrike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資源管理</a:t>
            </a:r>
            <a:endParaRPr lang="en-US" altLang="zh-TW" sz="32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Inter"/>
              <a:sym typeface="Inter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1E20EF4-BB46-6B61-D088-A043348B0BE3}"/>
              </a:ext>
            </a:extLst>
          </p:cNvPr>
          <p:cNvSpPr txBox="1"/>
          <p:nvPr/>
        </p:nvSpPr>
        <p:spPr>
          <a:xfrm>
            <a:off x="1642455" y="8992969"/>
            <a:ext cx="152256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[2] H. Ye, G. Y. Li, "</a:t>
            </a:r>
            <a:r>
              <a:rPr lang="en-US" altLang="zh-TW" i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Deep Reinforcement Learning for Resource Allocation in V2V Communication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", IEEE TWC, 2018.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[3] X. Zhang et al., "</a:t>
            </a:r>
            <a:r>
              <a:rPr lang="en-US" altLang="zh-TW" i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 Deep Q-learning Network for 5G Network Slicing Resource Allocation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", IEEE Access, 2020.</a:t>
            </a:r>
          </a:p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[4] T. </a:t>
            </a: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Haarnoja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et al., "</a:t>
            </a:r>
            <a:r>
              <a:rPr lang="en-US" altLang="zh-TW" i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Soft Actor-Critic: Off-Policy Maximum Entropy Deep RL with a Stochastic Actor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", ICML, 2018.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5EB5714-07A6-3954-B59E-F918113AAB35}"/>
              </a:ext>
            </a:extLst>
          </p:cNvPr>
          <p:cNvSpPr txBox="1"/>
          <p:nvPr/>
        </p:nvSpPr>
        <p:spPr>
          <a:xfrm>
            <a:off x="1038225" y="3412925"/>
            <a:ext cx="10591800" cy="3729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DRL 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被廣泛用於網路切片、排程與資源分配</a:t>
            </a:r>
          </a:p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常見方法：</a:t>
            </a:r>
            <a:r>
              <a:rPr lang="en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DQN</a:t>
            </a:r>
            <a:r>
              <a:rPr lang="zh-TW" altLang="en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PPO</a:t>
            </a:r>
            <a:r>
              <a:rPr lang="zh-TW" altLang="en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DDPG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SAC</a:t>
            </a:r>
            <a:endParaRPr lang="en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具備自適應能力，但存在收斂慢、訓練不穩等問題</a:t>
            </a:r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713633F7-54F6-D258-5BF8-002EA57EF511}"/>
              </a:ext>
            </a:extLst>
          </p:cNvPr>
          <p:cNvSpPr/>
          <p:nvPr/>
        </p:nvSpPr>
        <p:spPr>
          <a:xfrm>
            <a:off x="15221093" y="-38100"/>
            <a:ext cx="3066907" cy="2070412"/>
          </a:xfrm>
          <a:custGeom>
            <a:avLst/>
            <a:gdLst/>
            <a:ahLst/>
            <a:cxnLst/>
            <a:rect l="l" t="t" r="r" b="b"/>
            <a:pathLst>
              <a:path w="3066907" h="2459101">
                <a:moveTo>
                  <a:pt x="0" y="0"/>
                </a:moveTo>
                <a:lnTo>
                  <a:pt x="3066907" y="0"/>
                </a:lnTo>
                <a:lnTo>
                  <a:pt x="3066907" y="2459101"/>
                </a:lnTo>
                <a:lnTo>
                  <a:pt x="0" y="24591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grayscl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8774"/>
            </a:stretch>
          </a:blipFill>
        </p:spPr>
      </p:sp>
    </p:spTree>
    <p:extLst>
      <p:ext uri="{BB962C8B-B14F-4D97-AF65-F5344CB8AC3E}">
        <p14:creationId xmlns:p14="http://schemas.microsoft.com/office/powerpoint/2010/main" val="225299327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DA1AF-15CE-74E8-4834-B61AEEBCA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BE92FB92-95E2-74FA-0197-52B07B1F6E7B}"/>
              </a:ext>
            </a:extLst>
          </p:cNvPr>
          <p:cNvSpPr txBox="1"/>
          <p:nvPr/>
        </p:nvSpPr>
        <p:spPr>
          <a:xfrm>
            <a:off x="1028700" y="1028700"/>
            <a:ext cx="8191500" cy="10063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279"/>
              </a:lnSpc>
            </a:pPr>
            <a:r>
              <a:rPr lang="en-US" altLang="zh-TW" sz="6899" b="1" dirty="0">
                <a:solidFill>
                  <a:srgbClr val="0B0E1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Inter Bold"/>
                <a:sym typeface="Inter Bold"/>
              </a:rPr>
              <a:t>RELATED</a:t>
            </a:r>
            <a:r>
              <a:rPr lang="zh-TW" altLang="en-US" sz="6899" b="1" dirty="0">
                <a:solidFill>
                  <a:srgbClr val="0B0E1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Inter Bold"/>
                <a:sym typeface="Inter Bold"/>
              </a:rPr>
              <a:t> </a:t>
            </a:r>
            <a:r>
              <a:rPr lang="en-US" altLang="zh-TW" sz="6899" b="1" dirty="0">
                <a:solidFill>
                  <a:srgbClr val="0B0E1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Inter Bold"/>
                <a:sym typeface="Inter Bold"/>
              </a:rPr>
              <a:t>WORK</a:t>
            </a:r>
            <a:endParaRPr lang="en-US" sz="6899" b="1" dirty="0">
              <a:solidFill>
                <a:srgbClr val="0B0E1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Inter Bold"/>
              <a:sym typeface="Inter Bold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B2104B3D-140D-094F-414C-FD138EDB8C5C}"/>
              </a:ext>
            </a:extLst>
          </p:cNvPr>
          <p:cNvSpPr txBox="1"/>
          <p:nvPr/>
        </p:nvSpPr>
        <p:spPr>
          <a:xfrm>
            <a:off x="1028700" y="2951260"/>
            <a:ext cx="7277100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99"/>
              </a:lnSpc>
            </a:pPr>
            <a:r>
              <a:rPr lang="zh-TW" altLang="en-US" sz="3200" b="1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知識蒸餾在強化學習中的應用</a:t>
            </a:r>
            <a:endParaRPr lang="en-US" altLang="zh-TW" sz="32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Inter"/>
              <a:sym typeface="Inter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32A88AB-C372-DC3F-B578-986DAA21714F}"/>
              </a:ext>
            </a:extLst>
          </p:cNvPr>
          <p:cNvSpPr txBox="1"/>
          <p:nvPr/>
        </p:nvSpPr>
        <p:spPr>
          <a:xfrm>
            <a:off x="1642455" y="8992969"/>
            <a:ext cx="15225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[5] Czarnecki et al., "</a:t>
            </a:r>
            <a:r>
              <a:rPr lang="en-US" altLang="zh-TW" i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Policy Distillation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", arXiv:1902.02186, 2019 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22AF631-00DD-6968-AC81-DA0A4443AD10}"/>
              </a:ext>
            </a:extLst>
          </p:cNvPr>
          <p:cNvSpPr txBox="1"/>
          <p:nvPr/>
        </p:nvSpPr>
        <p:spPr>
          <a:xfrm>
            <a:off x="1038225" y="3412925"/>
            <a:ext cx="10591800" cy="3729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將教師策略壓縮轉移至輕量學生模型</a:t>
            </a:r>
          </a:p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補足 </a:t>
            </a:r>
            <a:r>
              <a:rPr lang="en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RL 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模型大、樣本效率低、部署難等缺點</a:t>
            </a:r>
          </a:p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加速學習、提升泛化能力，適合即時應用與邊緣裝置</a:t>
            </a:r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C325769F-C3CC-0B4B-761C-F023F0EBF686}"/>
              </a:ext>
            </a:extLst>
          </p:cNvPr>
          <p:cNvSpPr/>
          <p:nvPr/>
        </p:nvSpPr>
        <p:spPr>
          <a:xfrm>
            <a:off x="15221093" y="-38100"/>
            <a:ext cx="3066907" cy="2070412"/>
          </a:xfrm>
          <a:custGeom>
            <a:avLst/>
            <a:gdLst/>
            <a:ahLst/>
            <a:cxnLst/>
            <a:rect l="l" t="t" r="r" b="b"/>
            <a:pathLst>
              <a:path w="3066907" h="2459101">
                <a:moveTo>
                  <a:pt x="0" y="0"/>
                </a:moveTo>
                <a:lnTo>
                  <a:pt x="3066907" y="0"/>
                </a:lnTo>
                <a:lnTo>
                  <a:pt x="3066907" y="2459101"/>
                </a:lnTo>
                <a:lnTo>
                  <a:pt x="0" y="24591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grayscl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8774"/>
            </a:stretch>
          </a:blipFill>
        </p:spPr>
      </p:sp>
    </p:spTree>
    <p:extLst>
      <p:ext uri="{BB962C8B-B14F-4D97-AF65-F5344CB8AC3E}">
        <p14:creationId xmlns:p14="http://schemas.microsoft.com/office/powerpoint/2010/main" val="184067121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20D61-6667-CEA4-05F2-062A20846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01C18DEF-A690-5061-8B12-8702CE013823}"/>
              </a:ext>
            </a:extLst>
          </p:cNvPr>
          <p:cNvSpPr txBox="1"/>
          <p:nvPr/>
        </p:nvSpPr>
        <p:spPr>
          <a:xfrm>
            <a:off x="1028700" y="1028700"/>
            <a:ext cx="9105900" cy="1001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279"/>
              </a:lnSpc>
            </a:pPr>
            <a:r>
              <a:rPr lang="en-US" altLang="zh-TW" sz="6899" b="1" dirty="0">
                <a:solidFill>
                  <a:srgbClr val="0B0E1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Inter Bold"/>
                <a:sym typeface="Inter Bold"/>
              </a:rPr>
              <a:t>PROPOSED DESIGN</a:t>
            </a:r>
            <a:endParaRPr lang="en-US" sz="6899" b="1" dirty="0">
              <a:solidFill>
                <a:srgbClr val="0B0E1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Inter Bold"/>
              <a:sym typeface="Inter Bold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CD522665-D68A-9976-42AE-DE8ACAA36749}"/>
              </a:ext>
            </a:extLst>
          </p:cNvPr>
          <p:cNvSpPr txBox="1"/>
          <p:nvPr/>
        </p:nvSpPr>
        <p:spPr>
          <a:xfrm>
            <a:off x="1028700" y="2951260"/>
            <a:ext cx="7277100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99"/>
              </a:lnSpc>
            </a:pPr>
            <a:r>
              <a:rPr lang="zh-TW" altLang="en-US" sz="3200" b="1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Inter"/>
                <a:sym typeface="Inter"/>
              </a:rPr>
              <a:t>系統架構總覽</a:t>
            </a:r>
            <a:endParaRPr lang="en-US" altLang="zh-TW" sz="3200" b="1" dirty="0">
              <a:latin typeface="Microsoft JhengHei" panose="020B0604030504040204" pitchFamily="34" charset="-120"/>
              <a:ea typeface="Microsoft JhengHei" panose="020B0604030504040204" pitchFamily="34" charset="-120"/>
              <a:cs typeface="Inter"/>
              <a:sym typeface="Inter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133DF01-83F3-52DD-DB01-5DAB6D7EE91A}"/>
              </a:ext>
            </a:extLst>
          </p:cNvPr>
          <p:cNvSpPr txBox="1"/>
          <p:nvPr/>
        </p:nvSpPr>
        <p:spPr>
          <a:xfrm>
            <a:off x="1038224" y="3412925"/>
            <a:ext cx="15878175" cy="3729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輸入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：目前可用網路切片數量、不同行為服務請求（</a:t>
            </a:r>
            <a:r>
              <a:rPr lang="en" altLang="zh-TW" sz="28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eMBB</a:t>
            </a:r>
            <a:r>
              <a:rPr lang="en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/URLLC/</a:t>
            </a:r>
            <a:r>
              <a:rPr lang="en" altLang="zh-TW" sz="28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mMTC</a:t>
            </a:r>
            <a:r>
              <a:rPr lang="zh-TW" altLang="en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狀態</a:t>
            </a:r>
          </a:p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核心決策器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en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Actor-Critic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強化學習架構</a:t>
            </a:r>
          </a:p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優化模組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：知識蒸餾（</a:t>
            </a:r>
            <a:r>
              <a:rPr lang="en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KD</a:t>
            </a:r>
            <a:r>
              <a:rPr lang="zh-TW" altLang="en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機制 → 輕量學生模型</a:t>
            </a:r>
          </a:p>
        </p:txBody>
      </p:sp>
      <p:sp>
        <p:nvSpPr>
          <p:cNvPr id="2" name="Freeform 13">
            <a:extLst>
              <a:ext uri="{FF2B5EF4-FFF2-40B4-BE49-F238E27FC236}">
                <a16:creationId xmlns:a16="http://schemas.microsoft.com/office/drawing/2014/main" id="{EDE28007-66DD-C0D8-B067-593FCB1C8BCC}"/>
              </a:ext>
            </a:extLst>
          </p:cNvPr>
          <p:cNvSpPr/>
          <p:nvPr/>
        </p:nvSpPr>
        <p:spPr>
          <a:xfrm>
            <a:off x="-819848" y="7810500"/>
            <a:ext cx="4687696" cy="2843791"/>
          </a:xfrm>
          <a:custGeom>
            <a:avLst/>
            <a:gdLst/>
            <a:ahLst/>
            <a:cxnLst/>
            <a:rect l="l" t="t" r="r" b="b"/>
            <a:pathLst>
              <a:path w="6755642" h="4114800">
                <a:moveTo>
                  <a:pt x="0" y="0"/>
                </a:moveTo>
                <a:lnTo>
                  <a:pt x="6755641" y="0"/>
                </a:lnTo>
                <a:lnTo>
                  <a:pt x="67556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grayscl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114" b="-44694"/>
            </a:stretch>
          </a:blipFill>
        </p:spPr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F946676D-1391-724A-5A98-C6A371382E56}"/>
              </a:ext>
            </a:extLst>
          </p:cNvPr>
          <p:cNvSpPr/>
          <p:nvPr/>
        </p:nvSpPr>
        <p:spPr>
          <a:xfrm>
            <a:off x="15221093" y="-38100"/>
            <a:ext cx="3066907" cy="2070412"/>
          </a:xfrm>
          <a:custGeom>
            <a:avLst/>
            <a:gdLst/>
            <a:ahLst/>
            <a:cxnLst/>
            <a:rect l="l" t="t" r="r" b="b"/>
            <a:pathLst>
              <a:path w="3066907" h="2459101">
                <a:moveTo>
                  <a:pt x="0" y="0"/>
                </a:moveTo>
                <a:lnTo>
                  <a:pt x="3066907" y="0"/>
                </a:lnTo>
                <a:lnTo>
                  <a:pt x="3066907" y="2459101"/>
                </a:lnTo>
                <a:lnTo>
                  <a:pt x="0" y="24591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grayscl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18774"/>
            </a:stretch>
          </a:blipFill>
        </p:spPr>
      </p:sp>
    </p:spTree>
    <p:extLst>
      <p:ext uri="{BB962C8B-B14F-4D97-AF65-F5344CB8AC3E}">
        <p14:creationId xmlns:p14="http://schemas.microsoft.com/office/powerpoint/2010/main" val="324019114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4757</TotalTime>
  <Words>599</Words>
  <Application>Microsoft Macintosh PowerPoint</Application>
  <PresentationFormat>自訂</PresentationFormat>
  <Paragraphs>74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微軟正黑體</vt:lpstr>
      <vt:lpstr>Inter Bold</vt:lpstr>
      <vt:lpstr>Calibri</vt:lpstr>
      <vt:lpstr>Inter</vt:lpstr>
      <vt:lpstr>Arial</vt:lpstr>
      <vt:lpstr>微軟正黑體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啟弘 楊</cp:lastModifiedBy>
  <cp:revision>150</cp:revision>
  <dcterms:created xsi:type="dcterms:W3CDTF">2006-08-16T00:00:00Z</dcterms:created>
  <dcterms:modified xsi:type="dcterms:W3CDTF">2025-04-17T11:23:33Z</dcterms:modified>
  <dc:identifier>DAGVx-I774s</dc:identifier>
</cp:coreProperties>
</file>