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5"/>
      <p:bold r:id="rId16"/>
    </p:embeddedFont>
    <p:embeddedFont>
      <p:font typeface="Maven Pro" pitchFamily="2" charset="0"/>
      <p:regular r:id="rId17"/>
      <p:bold r:id="rId18"/>
    </p:embeddedFont>
    <p:embeddedFont>
      <p:font typeface="Nunito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54" d="100"/>
          <a:sy n="154" d="100"/>
        </p:scale>
        <p:origin x="440" y="-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8adf2ffd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28adf2ffd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28adf2ffd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28adf2ffd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776b5627e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776b5627e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4085d5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4085d53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8adf2ff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28adf2ff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8adf2ffd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8adf2ffd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8adf2ffd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8adf2ffd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8adf2ff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8adf2ff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8adf2ffd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8adf2ffd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8adf2ffd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28adf2ffd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28adf2ffd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28adf2ffd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74125" y="856675"/>
            <a:ext cx="5577300" cy="21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基於 NLQ 的即時資料查詢 ChatBot</a:t>
            </a:r>
            <a:endParaRPr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09600" y="3749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成員 : 吳偉政、楊啟弘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59C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</a:t>
            </a:r>
            <a:endParaRPr sz="3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8" name="Google Shape;368;p22"/>
          <p:cNvSpPr txBox="1">
            <a:spLocks noGrp="1"/>
          </p:cNvSpPr>
          <p:nvPr>
            <p:ph type="body" idx="1"/>
          </p:nvPr>
        </p:nvSpPr>
        <p:spPr>
          <a:xfrm>
            <a:off x="1232025" y="1685875"/>
            <a:ext cx="7102200" cy="30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訓練模型</a:t>
            </a:r>
            <a:endParaRPr sz="215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1331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icrosoft JhengHei"/>
              <a:buAutoNum type="arabicPeriod"/>
            </a:pPr>
            <a:r>
              <a:rPr lang="zh-TW" sz="1903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初始化：從預訓練的 LLMs（</a:t>
            </a:r>
            <a:r>
              <a:rPr lang="zh-TW" sz="1903" b="1" dirty="0">
                <a:solidFill>
                  <a:srgbClr val="FFD9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LLaMA</a:t>
            </a:r>
            <a:r>
              <a:rPr lang="zh-TW" sz="1903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</a:t>
            </a:r>
            <a:endParaRPr sz="1903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133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icrosoft JhengHei"/>
              <a:buAutoNum type="arabicPeriod"/>
            </a:pPr>
            <a:r>
              <a:rPr lang="zh-TW" sz="1903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前向傳播：通過模型生成 SQL</a:t>
            </a:r>
            <a:endParaRPr sz="1903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133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icrosoft JhengHei"/>
              <a:buAutoNum type="arabicPeriod"/>
            </a:pPr>
            <a:r>
              <a:rPr lang="zh-TW" sz="1903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計算損失：與正確的 SQL 計算損失</a:t>
            </a:r>
            <a:endParaRPr sz="1903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133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icrosoft JhengHei"/>
              <a:buAutoNum type="arabicPeriod"/>
            </a:pPr>
            <a:r>
              <a:rPr lang="zh-TW" sz="1903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反向傳播與更新：更新模型參數以最小化損失</a:t>
            </a:r>
            <a:endParaRPr sz="1903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133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icrosoft JhengHei"/>
              <a:buAutoNum type="arabicPeriod"/>
            </a:pPr>
            <a:r>
              <a:rPr lang="zh-TW" sz="1903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驗證：在驗證集評估效果</a:t>
            </a:r>
            <a:endParaRPr sz="1903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9" name="Google Shape;369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10</a:t>
            </a:fld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1232025" y="1199400"/>
            <a:ext cx="3907200" cy="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7727300" y="3657375"/>
            <a:ext cx="1996200" cy="2005500"/>
          </a:xfrm>
          <a:prstGeom prst="donut">
            <a:avLst>
              <a:gd name="adj" fmla="val 12997"/>
            </a:avLst>
          </a:prstGeom>
          <a:solidFill>
            <a:srgbClr val="8DD8D3">
              <a:alpha val="41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59C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</a:t>
            </a:r>
            <a:endParaRPr sz="3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7" name="Google Shape;377;p23"/>
          <p:cNvSpPr txBox="1">
            <a:spLocks noGrp="1"/>
          </p:cNvSpPr>
          <p:nvPr>
            <p:ph type="body" idx="1"/>
          </p:nvPr>
        </p:nvSpPr>
        <p:spPr>
          <a:xfrm>
            <a:off x="1232025" y="1685875"/>
            <a:ext cx="7102200" cy="30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微調</a:t>
            </a:r>
            <a:endParaRPr sz="215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●"/>
            </a:pPr>
            <a:r>
              <a:rPr lang="zh-TW" sz="16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全量微調（Full Fine-Tuning）</a:t>
            </a:r>
            <a:endParaRPr sz="16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○"/>
            </a:pPr>
            <a:r>
              <a:rPr lang="zh-TW" sz="16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根據個人或企業的資料庫進行微調，使資料搜尋更加準確</a:t>
            </a:r>
            <a:endParaRPr sz="16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8" name="Google Shape;378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11</a:t>
            </a:fld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1232025" y="1199400"/>
            <a:ext cx="3907200" cy="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7727300" y="3657375"/>
            <a:ext cx="1996200" cy="2005500"/>
          </a:xfrm>
          <a:prstGeom prst="donut">
            <a:avLst>
              <a:gd name="adj" fmla="val 12997"/>
            </a:avLst>
          </a:prstGeom>
          <a:solidFill>
            <a:srgbClr val="8DD8D3">
              <a:alpha val="41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59C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>
            <a:spLocks noGrp="1"/>
          </p:cNvSpPr>
          <p:nvPr>
            <p:ph type="title"/>
          </p:nvPr>
        </p:nvSpPr>
        <p:spPr>
          <a:xfrm>
            <a:off x="800250" y="1640100"/>
            <a:ext cx="75435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550"/>
              <a:t>展示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EBE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88625" y="168825"/>
            <a:ext cx="63669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5000"/>
              <a:t>Outline</a:t>
            </a:r>
            <a:endParaRPr sz="50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>
                <a:solidFill>
                  <a:schemeClr val="lt1"/>
                </a:solidFill>
              </a:rPr>
              <a:t>2</a:t>
            </a:fld>
            <a:endParaRPr sz="1200">
              <a:solidFill>
                <a:schemeClr val="lt1"/>
              </a:solidFill>
            </a:endParaRPr>
          </a:p>
        </p:txBody>
      </p:sp>
      <p:grpSp>
        <p:nvGrpSpPr>
          <p:cNvPr id="285" name="Google Shape;285;p14"/>
          <p:cNvGrpSpPr/>
          <p:nvPr/>
        </p:nvGrpSpPr>
        <p:grpSpPr>
          <a:xfrm>
            <a:off x="2637775" y="1525650"/>
            <a:ext cx="3769300" cy="582000"/>
            <a:chOff x="2637775" y="1525650"/>
            <a:chExt cx="3769300" cy="582000"/>
          </a:xfrm>
        </p:grpSpPr>
        <p:sp>
          <p:nvSpPr>
            <p:cNvPr id="286" name="Google Shape;286;p14"/>
            <p:cNvSpPr/>
            <p:nvPr/>
          </p:nvSpPr>
          <p:spPr>
            <a:xfrm>
              <a:off x="2637775" y="1580400"/>
              <a:ext cx="650100" cy="436500"/>
            </a:xfrm>
            <a:prstGeom prst="round1Rect">
              <a:avLst>
                <a:gd name="adj" fmla="val 50000"/>
              </a:avLst>
            </a:prstGeom>
            <a:solidFill>
              <a:srgbClr val="0B8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200" b="1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sz="22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7" name="Google Shape;287;p14"/>
            <p:cNvSpPr txBox="1"/>
            <p:nvPr/>
          </p:nvSpPr>
          <p:spPr>
            <a:xfrm>
              <a:off x="3473375" y="1525650"/>
              <a:ext cx="29337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900" b="1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Introduction</a:t>
              </a:r>
              <a:endParaRPr sz="29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2637775" y="2280750"/>
            <a:ext cx="3769300" cy="582000"/>
            <a:chOff x="2637775" y="1525650"/>
            <a:chExt cx="3769300" cy="582000"/>
          </a:xfrm>
        </p:grpSpPr>
        <p:sp>
          <p:nvSpPr>
            <p:cNvPr id="289" name="Google Shape;289;p14"/>
            <p:cNvSpPr/>
            <p:nvPr/>
          </p:nvSpPr>
          <p:spPr>
            <a:xfrm>
              <a:off x="2637775" y="1580400"/>
              <a:ext cx="650100" cy="4365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200" b="1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sz="22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Google Shape;290;p14"/>
            <p:cNvSpPr txBox="1"/>
            <p:nvPr/>
          </p:nvSpPr>
          <p:spPr>
            <a:xfrm>
              <a:off x="3473375" y="1525650"/>
              <a:ext cx="29337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900" b="1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Related Work</a:t>
              </a:r>
              <a:endParaRPr sz="29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91" name="Google Shape;291;p14"/>
          <p:cNvGrpSpPr/>
          <p:nvPr/>
        </p:nvGrpSpPr>
        <p:grpSpPr>
          <a:xfrm>
            <a:off x="2637775" y="3096000"/>
            <a:ext cx="4604800" cy="582000"/>
            <a:chOff x="2637775" y="1525650"/>
            <a:chExt cx="4604800" cy="582000"/>
          </a:xfrm>
        </p:grpSpPr>
        <p:sp>
          <p:nvSpPr>
            <p:cNvPr id="292" name="Google Shape;292;p14"/>
            <p:cNvSpPr/>
            <p:nvPr/>
          </p:nvSpPr>
          <p:spPr>
            <a:xfrm>
              <a:off x="2637775" y="1580400"/>
              <a:ext cx="650100" cy="436500"/>
            </a:xfrm>
            <a:prstGeom prst="round1Rect">
              <a:avLst>
                <a:gd name="adj" fmla="val 50000"/>
              </a:avLst>
            </a:prstGeom>
            <a:solidFill>
              <a:srgbClr val="0B8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200" b="1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sz="22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3" name="Google Shape;293;p14"/>
            <p:cNvSpPr txBox="1"/>
            <p:nvPr/>
          </p:nvSpPr>
          <p:spPr>
            <a:xfrm>
              <a:off x="3473375" y="1525650"/>
              <a:ext cx="37692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900" b="1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Method</a:t>
              </a:r>
              <a:endParaRPr sz="29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94" name="Google Shape;294;p14"/>
          <p:cNvSpPr/>
          <p:nvPr/>
        </p:nvSpPr>
        <p:spPr>
          <a:xfrm>
            <a:off x="725200" y="1112025"/>
            <a:ext cx="7622400" cy="69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59C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- Importance</a:t>
            </a:r>
            <a:endParaRPr sz="3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0" name="Google Shape;300;p15"/>
          <p:cNvSpPr txBox="1">
            <a:spLocks noGrp="1"/>
          </p:cNvSpPr>
          <p:nvPr>
            <p:ph type="body" idx="1"/>
          </p:nvPr>
        </p:nvSpPr>
        <p:spPr>
          <a:xfrm>
            <a:off x="1232025" y="1685875"/>
            <a:ext cx="2781000" cy="3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AutoNum type="arabicPeriod"/>
            </a:pPr>
            <a:r>
              <a:rPr lang="zh-TW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降低技術門檻</a:t>
            </a: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○"/>
            </a:pPr>
            <a:r>
              <a:rPr lang="zh-TW" sz="16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 code</a:t>
            </a:r>
            <a:endParaRPr sz="16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AutoNum type="arabicPeriod"/>
            </a:pPr>
            <a:r>
              <a:rPr lang="zh-TW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提升效率</a:t>
            </a: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Microsoft JhengHei"/>
              <a:buChar char="○"/>
            </a:pPr>
            <a:r>
              <a:rPr lang="zh-TW" sz="16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實現即時性</a:t>
            </a:r>
            <a:endParaRPr sz="16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1" name="Google Shape;301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</a:t>
            </a:fld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1232025" y="1199400"/>
            <a:ext cx="3907200" cy="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7727300" y="3657375"/>
            <a:ext cx="1996200" cy="2005500"/>
          </a:xfrm>
          <a:prstGeom prst="donut">
            <a:avLst>
              <a:gd name="adj" fmla="val 12997"/>
            </a:avLst>
          </a:prstGeom>
          <a:solidFill>
            <a:srgbClr val="8DD8D3">
              <a:alpha val="41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4905700" y="1685875"/>
            <a:ext cx="30000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AutoNum type="arabicPeriod" startAt="3"/>
            </a:pPr>
            <a:r>
              <a:rPr lang="zh-TW" sz="20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強化智能系統</a:t>
            </a:r>
            <a:endParaRPr sz="20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結合 LLMs</a:t>
            </a:r>
            <a:endParaRPr sz="1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AutoNum type="arabicPeriod" startAt="3"/>
            </a:pPr>
            <a:r>
              <a:rPr lang="zh-TW" sz="20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支持多場景應用</a:t>
            </a:r>
            <a:endParaRPr sz="20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教育、醫療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59C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- Interesting</a:t>
            </a:r>
            <a:endParaRPr sz="3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0" name="Google Shape;310;p16"/>
          <p:cNvSpPr txBox="1">
            <a:spLocks noGrp="1"/>
          </p:cNvSpPr>
          <p:nvPr>
            <p:ph type="body" idx="1"/>
          </p:nvPr>
        </p:nvSpPr>
        <p:spPr>
          <a:xfrm>
            <a:off x="1232025" y="1685875"/>
            <a:ext cx="7102200" cy="3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 indent="-342900">
              <a:lnSpc>
                <a:spcPct val="200000"/>
              </a:lnSpc>
              <a:spcAft>
                <a:spcPts val="1000"/>
              </a:spcAft>
              <a:buClr>
                <a:schemeClr val="lt1"/>
              </a:buClr>
              <a:buSzPts val="2000"/>
            </a:pPr>
            <a:r>
              <a:rPr lang="zh-TW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跨領域的 AI 商業應用</a:t>
            </a:r>
            <a:endParaRPr sz="16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1" name="Google Shape;311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</a:t>
            </a:fld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1232025" y="1199400"/>
            <a:ext cx="3907200" cy="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7727300" y="3657375"/>
            <a:ext cx="1996200" cy="2005500"/>
          </a:xfrm>
          <a:prstGeom prst="donut">
            <a:avLst>
              <a:gd name="adj" fmla="val 12997"/>
            </a:avLst>
          </a:prstGeom>
          <a:solidFill>
            <a:srgbClr val="8DD8D3">
              <a:alpha val="41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4" name="Google Shape;3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561" y="2496242"/>
            <a:ext cx="4396877" cy="229345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6"/>
          <p:cNvSpPr txBox="1"/>
          <p:nvPr/>
        </p:nvSpPr>
        <p:spPr>
          <a:xfrm>
            <a:off x="0" y="4819509"/>
            <a:ext cx="75120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chemeClr val="lt1"/>
                </a:solidFill>
              </a:rPr>
              <a:t>Source：Grand View Research, Artificial Intelligence Market Size, Share &amp; Trends Analysis Report​</a:t>
            </a:r>
            <a:endParaRPr sz="9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59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3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1" name="Google Shape;321;p17"/>
          <p:cNvSpPr txBox="1">
            <a:spLocks noGrp="1"/>
          </p:cNvSpPr>
          <p:nvPr>
            <p:ph type="body" idx="1"/>
          </p:nvPr>
        </p:nvSpPr>
        <p:spPr>
          <a:xfrm>
            <a:off x="1232025" y="1685875"/>
            <a:ext cx="7366200" cy="3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lnSpc>
                <a:spcPct val="200000"/>
              </a:lnSpc>
              <a:buClr>
                <a:schemeClr val="bg1"/>
              </a:buClr>
            </a:pPr>
            <a:r>
              <a:rPr lang="zh-TW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目標</a:t>
            </a: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800100" lvl="1" indent="-34290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</a:pPr>
            <a:r>
              <a:rPr lang="zh-TW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使用開源本地模型來建立個人或小型企業的資料庫的搜尋助手</a:t>
            </a:r>
            <a:endParaRPr sz="18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2" name="Google Shape;322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</a:t>
            </a:fld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7"/>
          <p:cNvSpPr/>
          <p:nvPr/>
        </p:nvSpPr>
        <p:spPr>
          <a:xfrm>
            <a:off x="1232025" y="1199400"/>
            <a:ext cx="3907200" cy="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7727300" y="3657375"/>
            <a:ext cx="1996200" cy="2005500"/>
          </a:xfrm>
          <a:prstGeom prst="donut">
            <a:avLst>
              <a:gd name="adj" fmla="val 12997"/>
            </a:avLst>
          </a:prstGeom>
          <a:solidFill>
            <a:srgbClr val="8DD8D3">
              <a:alpha val="41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59C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Innovation</a:t>
            </a:r>
            <a:endParaRPr sz="3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0" name="Google Shape;330;p18"/>
          <p:cNvSpPr txBox="1">
            <a:spLocks noGrp="1"/>
          </p:cNvSpPr>
          <p:nvPr>
            <p:ph type="body" idx="1"/>
          </p:nvPr>
        </p:nvSpPr>
        <p:spPr>
          <a:xfrm>
            <a:off x="1232025" y="1685875"/>
            <a:ext cx="7102200" cy="3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 indent="-342900">
              <a:lnSpc>
                <a:spcPct val="200000"/>
              </a:lnSpc>
              <a:buClr>
                <a:schemeClr val="lt1"/>
              </a:buClr>
              <a:buSzPts val="2000"/>
            </a:pPr>
            <a:r>
              <a:rPr lang="zh-TW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早期方法</a:t>
            </a: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01700" lvl="1" indent="-342900">
              <a:lnSpc>
                <a:spcPct val="200000"/>
              </a:lnSpc>
              <a:spcBef>
                <a:spcPts val="1000"/>
              </a:spcBef>
              <a:buClr>
                <a:schemeClr val="lt1"/>
              </a:buClr>
              <a:buSzPts val="2000"/>
            </a:pPr>
            <a:r>
              <a:rPr lang="zh-TW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規則、查詢枚舉 [1]</a:t>
            </a: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44500" indent="-342900">
              <a:lnSpc>
                <a:spcPct val="200000"/>
              </a:lnSpc>
              <a:spcBef>
                <a:spcPts val="1000"/>
              </a:spcBef>
              <a:buClr>
                <a:schemeClr val="lt1"/>
              </a:buClr>
              <a:buSzPts val="2000"/>
            </a:pPr>
            <a:r>
              <a:rPr lang="zh-TW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深度學習</a:t>
            </a: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01700" lvl="1" indent="-34290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000"/>
            </a:pPr>
            <a:r>
              <a:rPr lang="zh-TW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注意力機制 [2]、BERT [3]</a:t>
            </a: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1" name="Google Shape;331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6</a:t>
            </a:fld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1232025" y="1199400"/>
            <a:ext cx="3907200" cy="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7727300" y="3657375"/>
            <a:ext cx="1996200" cy="2005500"/>
          </a:xfrm>
          <a:prstGeom prst="donut">
            <a:avLst>
              <a:gd name="adj" fmla="val 12997"/>
            </a:avLst>
          </a:prstGeom>
          <a:solidFill>
            <a:srgbClr val="8DD8D3">
              <a:alpha val="41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0" y="4676716"/>
            <a:ext cx="9144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6800" lvl="0" indent="-9485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AutoNum type="arabicPeriod"/>
            </a:pPr>
            <a:r>
              <a:rPr lang="zh-TW" sz="600" dirty="0">
                <a:solidFill>
                  <a:schemeClr val="lt1"/>
                </a:solidFill>
              </a:rPr>
              <a:t>Christopher Baik, Zhongjun Jin, Michael J. Cafarella, and H. V. Jagadish. 2020. Duoquest: A Dual-Specification System for Expressive SQL Queries. In Proceed ings of the 2020 International Conference on Management of Data. 2319–2329</a:t>
            </a:r>
            <a:endParaRPr sz="600" dirty="0">
              <a:solidFill>
                <a:schemeClr val="lt1"/>
              </a:solidFill>
            </a:endParaRPr>
          </a:p>
          <a:p>
            <a:pPr marL="136800" lvl="0" indent="-9485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AutoNum type="arabicPeriod"/>
            </a:pPr>
            <a:r>
              <a:rPr lang="zh-TW" sz="600" dirty="0">
                <a:solidFill>
                  <a:schemeClr val="lt1"/>
                </a:solidFill>
              </a:rPr>
              <a:t>Hu Liu, Yuliang Shi, Jianlin Zhang, Xinjun Wang, Hui Li, and Fanyu Kong. 2023. Multi-hop Relational Graph Attention Network for Text-to-SQL Parsing. In International Joint Conference on Neural Networks. 1–8.</a:t>
            </a:r>
            <a:endParaRPr sz="600" dirty="0">
              <a:solidFill>
                <a:schemeClr val="lt1"/>
              </a:solidFill>
            </a:endParaRPr>
          </a:p>
          <a:p>
            <a:pPr marL="136800" lvl="0" indent="-9485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AutoNum type="arabicPeriod"/>
            </a:pPr>
            <a:r>
              <a:rPr lang="zh-TW" sz="600" dirty="0">
                <a:solidFill>
                  <a:schemeClr val="lt1"/>
                </a:solidFill>
              </a:rPr>
              <a:t> Jacob Devlin, Ming-Wei Chang, Kenton Lee, and Kristina Toutanova. 2019. BERT: Pre-training of Deep Bidirectional Transformers for Language Understanding. In Proceedings of the 2019 Conference of the North AmericanChapteroftheAssociation for Computational Linguistics: Human Language Technologies. 4171–4186.</a:t>
            </a:r>
            <a:endParaRPr sz="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59C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Innovation</a:t>
            </a:r>
            <a:endParaRPr sz="3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0" name="Google Shape;340;p19"/>
          <p:cNvSpPr txBox="1">
            <a:spLocks noGrp="1"/>
          </p:cNvSpPr>
          <p:nvPr>
            <p:ph type="body" idx="1"/>
          </p:nvPr>
        </p:nvSpPr>
        <p:spPr>
          <a:xfrm>
            <a:off x="1232025" y="1685875"/>
            <a:ext cx="7102200" cy="3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 indent="-342900">
              <a:lnSpc>
                <a:spcPct val="200000"/>
              </a:lnSpc>
              <a:buClr>
                <a:schemeClr val="lt1"/>
              </a:buClr>
              <a:buSzPts val="2000"/>
            </a:pPr>
            <a:r>
              <a:rPr lang="zh-TW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Large Language Model (LLMs)</a:t>
            </a: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01700" lvl="1" indent="-342900">
              <a:lnSpc>
                <a:spcPct val="200000"/>
              </a:lnSpc>
              <a:spcBef>
                <a:spcPts val="1000"/>
              </a:spcBef>
              <a:buClr>
                <a:schemeClr val="lt1"/>
              </a:buClr>
              <a:buSzPts val="2000"/>
            </a:pPr>
            <a:r>
              <a:rPr lang="zh-TW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GPT-4 [4]</a:t>
            </a: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01700" lvl="1" indent="-34290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000"/>
            </a:pPr>
            <a:r>
              <a:rPr lang="zh-TW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LLaMA [5]</a:t>
            </a: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1" name="Google Shape;341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7</a:t>
            </a:fld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1232025" y="1199400"/>
            <a:ext cx="3907200" cy="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7727300" y="3657375"/>
            <a:ext cx="1996200" cy="2005500"/>
          </a:xfrm>
          <a:prstGeom prst="donut">
            <a:avLst>
              <a:gd name="adj" fmla="val 12997"/>
            </a:avLst>
          </a:prstGeom>
          <a:solidFill>
            <a:srgbClr val="8DD8D3">
              <a:alpha val="41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0" y="4764003"/>
            <a:ext cx="9144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6800" lvl="0" indent="-9485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AutoNum type="arabicPeriod" startAt="4"/>
            </a:pPr>
            <a:r>
              <a:rPr lang="zh-TW" sz="600" dirty="0">
                <a:solidFill>
                  <a:schemeClr val="lt1"/>
                </a:solidFill>
              </a:rPr>
              <a:t>OpenAI. 2023. GPT-4 Technical Report. CoRR abs/2303.08774 (2023).</a:t>
            </a:r>
            <a:endParaRPr sz="600" dirty="0">
              <a:solidFill>
                <a:schemeClr val="lt1"/>
              </a:solidFill>
            </a:endParaRPr>
          </a:p>
          <a:p>
            <a:pPr marL="136800" lvl="0" indent="-9485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AutoNum type="arabicPeriod" startAt="4"/>
            </a:pPr>
            <a:r>
              <a:rPr lang="zh-TW" sz="600" dirty="0">
                <a:solidFill>
                  <a:schemeClr val="lt1"/>
                </a:solidFill>
              </a:rPr>
              <a:t>Hugo Touvron, Thibaut Lavril, Gautier Izacard, Xavier Martinet, Marie-Anne Lachaux, Timothée Lacroix, Baptiste Rozière, Naman Goyal, Eric Hambro, Faisal Azhar, Aurélien Rodriguez, Armand Joulin, Edouard Grave, and Guillaume Lam ple. 2023. LLaMA: Open and Efficient Foundation Language Models. CoRR abs/2302.13971 (2023).</a:t>
            </a:r>
            <a:endParaRPr sz="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59C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</a:t>
            </a:r>
            <a:endParaRPr sz="3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0" name="Google Shape;350;p20"/>
          <p:cNvSpPr txBox="1">
            <a:spLocks noGrp="1"/>
          </p:cNvSpPr>
          <p:nvPr>
            <p:ph type="body" idx="1"/>
          </p:nvPr>
        </p:nvSpPr>
        <p:spPr>
          <a:xfrm>
            <a:off x="1232025" y="1685875"/>
            <a:ext cx="7102200" cy="30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數據集</a:t>
            </a:r>
            <a:endParaRPr sz="215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12750" indent="-285750">
              <a:lnSpc>
                <a:spcPct val="200000"/>
              </a:lnSpc>
              <a:spcBef>
                <a:spcPts val="1000"/>
              </a:spcBef>
              <a:buClr>
                <a:schemeClr val="lt1"/>
              </a:buClr>
              <a:buSzPts val="1600"/>
            </a:pPr>
            <a:r>
              <a:rPr lang="zh-TW" sz="16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使用現有的 Text-to-SQL 數據集（如 Spider 數據集）。</a:t>
            </a:r>
            <a:endParaRPr sz="16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12750" indent="-285750">
              <a:lnSpc>
                <a:spcPct val="200000"/>
              </a:lnSpc>
              <a:buClr>
                <a:schemeClr val="lt1"/>
              </a:buClr>
              <a:buSzPts val="1600"/>
            </a:pPr>
            <a:r>
              <a:rPr lang="zh-TW" sz="16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Spider 數據集包含</a:t>
            </a:r>
            <a:endParaRPr sz="16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869950" lvl="1" indent="-285750">
              <a:lnSpc>
                <a:spcPct val="200000"/>
              </a:lnSpc>
              <a:buClr>
                <a:schemeClr val="lt1"/>
              </a:buClr>
              <a:buSzPts val="1600"/>
            </a:pPr>
            <a:r>
              <a:rPr lang="zh-TW" sz="16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自然語言問題（NL Question）</a:t>
            </a:r>
            <a:endParaRPr sz="16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869950" lvl="1" indent="-285750">
              <a:lnSpc>
                <a:spcPct val="200000"/>
              </a:lnSpc>
              <a:buClr>
                <a:schemeClr val="lt1"/>
              </a:buClr>
              <a:buSzPts val="1600"/>
            </a:pPr>
            <a:r>
              <a:rPr lang="zh-TW" sz="16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數據庫模式（Schema）</a:t>
            </a:r>
            <a:endParaRPr sz="16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869950" lvl="1" indent="-285750">
              <a:lnSpc>
                <a:spcPct val="200000"/>
              </a:lnSpc>
              <a:buClr>
                <a:schemeClr val="lt1"/>
              </a:buClr>
              <a:buSzPts val="1600"/>
            </a:pPr>
            <a:r>
              <a:rPr lang="zh-TW" sz="16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對應的SQL查詢。</a:t>
            </a:r>
            <a:endParaRPr sz="20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1" name="Google Shape;351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8</a:t>
            </a:fld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1232025" y="1199400"/>
            <a:ext cx="3907200" cy="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7727300" y="3657375"/>
            <a:ext cx="1996200" cy="2005500"/>
          </a:xfrm>
          <a:prstGeom prst="donut">
            <a:avLst>
              <a:gd name="adj" fmla="val 12997"/>
            </a:avLst>
          </a:prstGeom>
          <a:solidFill>
            <a:srgbClr val="8DD8D3">
              <a:alpha val="41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59C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</a:t>
            </a:r>
            <a:endParaRPr sz="3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9" name="Google Shape;359;p21"/>
          <p:cNvSpPr txBox="1">
            <a:spLocks noGrp="1"/>
          </p:cNvSpPr>
          <p:nvPr>
            <p:ph type="body" idx="1"/>
          </p:nvPr>
        </p:nvSpPr>
        <p:spPr>
          <a:xfrm>
            <a:off x="1232025" y="1685875"/>
            <a:ext cx="7102200" cy="3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生成訓練樣本</a:t>
            </a:r>
            <a:endParaRPr sz="215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將數據集轉換為</a:t>
            </a:r>
            <a:r>
              <a:rPr lang="zh-TW" sz="1600" b="1">
                <a:solidFill>
                  <a:srgbClr val="FFD9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提示-響應對（Prompt-Response Pairs）</a:t>
            </a: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1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zh-TW" sz="16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Prompt</a:t>
            </a: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：格式 Code Representation Prompt 或 Alpaca SFT Prompt</a:t>
            </a:r>
            <a:endParaRPr sz="1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zh-TW" sz="16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Response</a:t>
            </a: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：對應的 SQL 查詢</a:t>
            </a:r>
            <a:endParaRPr sz="1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將數據劃分為</a:t>
            </a:r>
            <a:r>
              <a:rPr lang="zh-TW" sz="16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</a:t>
            </a: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16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驗證</a:t>
            </a: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16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測試數據集</a:t>
            </a:r>
            <a:endParaRPr sz="215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0" name="Google Shape;360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9</a:t>
            </a:fld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1232025" y="1199400"/>
            <a:ext cx="3907200" cy="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7727300" y="3657375"/>
            <a:ext cx="1996200" cy="2005500"/>
          </a:xfrm>
          <a:prstGeom prst="donut">
            <a:avLst>
              <a:gd name="adj" fmla="val 12997"/>
            </a:avLst>
          </a:prstGeom>
          <a:solidFill>
            <a:srgbClr val="8DD8D3">
              <a:alpha val="41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543</Words>
  <Application>Microsoft Macintosh PowerPoint</Application>
  <PresentationFormat>如螢幕大小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Maven Pro</vt:lpstr>
      <vt:lpstr>Microsoft JhengHei</vt:lpstr>
      <vt:lpstr>Nunito</vt:lpstr>
      <vt:lpstr>Momentum</vt:lpstr>
      <vt:lpstr>基於 NLQ 的即時資料查詢 ChatBot</vt:lpstr>
      <vt:lpstr>Outline</vt:lpstr>
      <vt:lpstr>Introduction - Importance</vt:lpstr>
      <vt:lpstr>Introduction - Interesting</vt:lpstr>
      <vt:lpstr>Introduction</vt:lpstr>
      <vt:lpstr>Related Work - Innovation</vt:lpstr>
      <vt:lpstr>Related Work - Innovation</vt:lpstr>
      <vt:lpstr>Method</vt:lpstr>
      <vt:lpstr>Method</vt:lpstr>
      <vt:lpstr>Method</vt:lpstr>
      <vt:lpstr>Method</vt:lpstr>
      <vt:lpstr>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啟弘 楊</cp:lastModifiedBy>
  <cp:revision>1</cp:revision>
  <dcterms:modified xsi:type="dcterms:W3CDTF">2025-01-07T06:38:59Z</dcterms:modified>
</cp:coreProperties>
</file>