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59" r:id="rId3"/>
    <p:sldId id="370" r:id="rId5"/>
    <p:sldId id="322" r:id="rId6"/>
    <p:sldId id="398" r:id="rId7"/>
    <p:sldId id="385" r:id="rId8"/>
    <p:sldId id="419" r:id="rId9"/>
    <p:sldId id="420" r:id="rId10"/>
    <p:sldId id="396" r:id="rId11"/>
    <p:sldId id="389" r:id="rId12"/>
    <p:sldId id="321" r:id="rId13"/>
    <p:sldId id="373" r:id="rId14"/>
    <p:sldId id="422" r:id="rId15"/>
    <p:sldId id="423" r:id="rId16"/>
    <p:sldId id="320" r:id="rId17"/>
    <p:sldId id="386" r:id="rId18"/>
    <p:sldId id="375" r:id="rId19"/>
    <p:sldId id="31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D05"/>
    <a:srgbClr val="7BAAA5"/>
    <a:srgbClr val="ACC5C4"/>
    <a:srgbClr val="244C4A"/>
    <a:srgbClr val="579892"/>
    <a:srgbClr val="99CEE5"/>
    <a:srgbClr val="9BCDAE"/>
    <a:srgbClr val="9BC7C7"/>
    <a:srgbClr val="778495"/>
    <a:srgbClr val="51A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5" d="100"/>
          <a:sy n="75" d="100"/>
        </p:scale>
        <p:origin x="-270" y="-1626"/>
      </p:cViewPr>
      <p:guideLst>
        <p:guide orient="horz" pos="935"/>
        <p:guide pos="2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43719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microsoft.com/office/2007/relationships/hdphoto" Target="../media/hdphoto1.wdp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3" cstate="email"/>
          <a:srcRect/>
          <a:stretch>
            <a:fillRect/>
          </a:stretch>
        </p:blipFill>
        <p:spPr>
          <a:xfrm>
            <a:off x="5523091" y="3407339"/>
            <a:ext cx="3620909" cy="173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-1588" y="-1"/>
            <a:ext cx="3238214" cy="4399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71"/>
          <p:cNvSpPr txBox="1"/>
          <p:nvPr/>
        </p:nvSpPr>
        <p:spPr>
          <a:xfrm>
            <a:off x="4376745" y="3054870"/>
            <a:ext cx="305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79892"/>
                </a:solidFill>
                <a:cs typeface="+mn-ea"/>
                <a:sym typeface="+mn-lt"/>
              </a:rPr>
              <a:t>汇报人：曾龙生         日期：</a:t>
            </a:r>
            <a:r>
              <a:rPr lang="en-US" altLang="zh-CN" sz="1200" dirty="0">
                <a:solidFill>
                  <a:srgbClr val="579892"/>
                </a:solidFill>
                <a:cs typeface="+mn-ea"/>
                <a:sym typeface="+mn-lt"/>
              </a:rPr>
              <a:t>2021</a:t>
            </a:r>
            <a:r>
              <a:rPr lang="zh-CN" altLang="en-US" sz="1200" dirty="0">
                <a:solidFill>
                  <a:srgbClr val="579892"/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rgbClr val="579892"/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rgbClr val="579892"/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rgbClr val="579892"/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rgbClr val="579892"/>
                </a:solidFill>
                <a:cs typeface="+mn-ea"/>
                <a:sym typeface="+mn-lt"/>
              </a:rPr>
              <a:t>日</a:t>
            </a:r>
            <a:endParaRPr lang="zh-CN" altLang="en-US" sz="1200" dirty="0">
              <a:solidFill>
                <a:srgbClr val="57989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75856" y="1925419"/>
            <a:ext cx="525658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rgbClr val="579892"/>
                </a:solidFill>
                <a:cs typeface="+mn-ea"/>
                <a:sym typeface="+mn-lt"/>
              </a:rPr>
              <a:t>2020</a:t>
            </a:r>
            <a:r>
              <a:rPr lang="zh-CN" altLang="en-US" sz="3600" b="1" spc="300" dirty="0">
                <a:solidFill>
                  <a:srgbClr val="579892"/>
                </a:solidFill>
                <a:cs typeface="+mn-ea"/>
                <a:sym typeface="+mn-lt"/>
              </a:rPr>
              <a:t>年工作总结</a:t>
            </a:r>
            <a:r>
              <a:rPr lang="zh-CN" altLang="en-US" sz="3600" b="1" spc="300" dirty="0">
                <a:solidFill>
                  <a:srgbClr val="579892"/>
                </a:solidFill>
                <a:cs typeface="+mn-ea"/>
                <a:sym typeface="+mn-lt"/>
              </a:rPr>
              <a:t>报告</a:t>
            </a:r>
            <a:endParaRPr lang="zh-CN" altLang="en-US" sz="3600" b="1" spc="300" dirty="0">
              <a:solidFill>
                <a:srgbClr val="579892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1180" y="771550"/>
            <a:ext cx="4115460" cy="4115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483768" y="2188552"/>
            <a:ext cx="4176464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rgbClr val="7BAAA5"/>
                </a:solidFill>
                <a:cs typeface="+mn-ea"/>
                <a:sym typeface="+mn-lt"/>
              </a:rPr>
              <a:t>      </a:t>
            </a:r>
            <a:r>
              <a:rPr lang="zh-CN" altLang="en-US" sz="4400" dirty="0">
                <a:solidFill>
                  <a:srgbClr val="7BAAA5"/>
                </a:solidFill>
                <a:cs typeface="+mn-ea"/>
                <a:sym typeface="+mn-lt"/>
              </a:rPr>
              <a:t>项目总结</a:t>
            </a:r>
            <a:endParaRPr lang="zh-CN" altLang="en-US" sz="4400" dirty="0">
              <a:solidFill>
                <a:srgbClr val="7BAAA5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55576" y="1059582"/>
            <a:ext cx="2534948" cy="253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037497" y="1213932"/>
            <a:ext cx="1376285" cy="1974005"/>
            <a:chOff x="990601" y="2035059"/>
            <a:chExt cx="1376285" cy="1974005"/>
          </a:xfrm>
        </p:grpSpPr>
        <p:sp>
          <p:nvSpPr>
            <p:cNvPr id="34" name="星形: 七角 33"/>
            <p:cNvSpPr/>
            <p:nvPr/>
          </p:nvSpPr>
          <p:spPr>
            <a:xfrm>
              <a:off x="1142752" y="2035059"/>
              <a:ext cx="1071986" cy="1071986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1477315" y="2369622"/>
              <a:ext cx="402859" cy="40285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90601" y="3377272"/>
              <a:ext cx="1376285" cy="631792"/>
              <a:chOff x="5122025" y="889111"/>
              <a:chExt cx="2020976" cy="927741"/>
            </a:xfrm>
          </p:grpSpPr>
          <p:sp>
            <p:nvSpPr>
              <p:cNvPr id="37" name="文本框 48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 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智慧校园多级版特做</a:t>
                </a:r>
                <a:endParaRPr lang="zh-CN" altLang="en-US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dirty="0">
              <a:solidFill>
                <a:srgbClr val="7BAA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8290" y="753745"/>
            <a:ext cx="413893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成果：项目完成进度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，新增代码51899行，删减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码29606行，总行数达22293行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不足：项目初期准备不够充分，未与产品达成有效沟通，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未梳理清楚项目实现逻辑、业务需求，以致于手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忙脚乱，导致研发效率大大下降，后经过同事的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协助之下才顺利完成开发任务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收获：开发该项目使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熟练智慧校园业务逻辑，提升了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语言表达能力与信心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反思：任何时候处理事情先行冷静分析，做好准备工作，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提升语言表达能力，敢于挑战自我弱点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，突破极限，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面向更高更广的空间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054632" y="1169979"/>
            <a:ext cx="1376285" cy="1989383"/>
            <a:chOff x="2919086" y="2019681"/>
            <a:chExt cx="1376285" cy="1989383"/>
          </a:xfrm>
        </p:grpSpPr>
        <p:sp>
          <p:nvSpPr>
            <p:cNvPr id="40" name="星形: 七角 39"/>
            <p:cNvSpPr/>
            <p:nvPr/>
          </p:nvSpPr>
          <p:spPr>
            <a:xfrm>
              <a:off x="3056212" y="2019681"/>
              <a:ext cx="1102742" cy="1102742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>
              <a:spLocks noChangeAspect="1"/>
            </p:cNvSpPr>
            <p:nvPr/>
          </p:nvSpPr>
          <p:spPr bwMode="auto">
            <a:xfrm>
              <a:off x="3396531" y="2401566"/>
              <a:ext cx="421395" cy="354856"/>
            </a:xfrm>
            <a:custGeom>
              <a:avLst/>
              <a:gdLst>
                <a:gd name="connsiteX0" fmla="*/ 101864 w 331753"/>
                <a:gd name="connsiteY0" fmla="*/ 180944 h 279369"/>
                <a:gd name="connsiteX1" fmla="*/ 100574 w 331753"/>
                <a:gd name="connsiteY1" fmla="*/ 182229 h 279369"/>
                <a:gd name="connsiteX2" fmla="*/ 99284 w 331753"/>
                <a:gd name="connsiteY2" fmla="*/ 182229 h 279369"/>
                <a:gd name="connsiteX3" fmla="*/ 90255 w 331753"/>
                <a:gd name="connsiteY3" fmla="*/ 191225 h 279369"/>
                <a:gd name="connsiteX4" fmla="*/ 83806 w 331753"/>
                <a:gd name="connsiteY4" fmla="*/ 197651 h 279369"/>
                <a:gd name="connsiteX5" fmla="*/ 82516 w 331753"/>
                <a:gd name="connsiteY5" fmla="*/ 200221 h 279369"/>
                <a:gd name="connsiteX6" fmla="*/ 83806 w 331753"/>
                <a:gd name="connsiteY6" fmla="*/ 202791 h 279369"/>
                <a:gd name="connsiteX7" fmla="*/ 143139 w 331753"/>
                <a:gd name="connsiteY7" fmla="*/ 261907 h 279369"/>
                <a:gd name="connsiteX8" fmla="*/ 145718 w 331753"/>
                <a:gd name="connsiteY8" fmla="*/ 261907 h 279369"/>
                <a:gd name="connsiteX9" fmla="*/ 148298 w 331753"/>
                <a:gd name="connsiteY9" fmla="*/ 261907 h 279369"/>
                <a:gd name="connsiteX10" fmla="*/ 156037 w 331753"/>
                <a:gd name="connsiteY10" fmla="*/ 252911 h 279369"/>
                <a:gd name="connsiteX11" fmla="*/ 163776 w 331753"/>
                <a:gd name="connsiteY11" fmla="*/ 245200 h 279369"/>
                <a:gd name="connsiteX12" fmla="*/ 163776 w 331753"/>
                <a:gd name="connsiteY12" fmla="*/ 241345 h 279369"/>
                <a:gd name="connsiteX13" fmla="*/ 104443 w 331753"/>
                <a:gd name="connsiteY13" fmla="*/ 182229 h 279369"/>
                <a:gd name="connsiteX14" fmla="*/ 101864 w 331753"/>
                <a:gd name="connsiteY14" fmla="*/ 180944 h 279369"/>
                <a:gd name="connsiteX15" fmla="*/ 137384 w 331753"/>
                <a:gd name="connsiteY15" fmla="*/ 63469 h 279369"/>
                <a:gd name="connsiteX16" fmla="*/ 58703 w 331753"/>
                <a:gd name="connsiteY16" fmla="*/ 141513 h 279369"/>
                <a:gd name="connsiteX17" fmla="*/ 87080 w 331753"/>
                <a:gd name="connsiteY17" fmla="*/ 171430 h 279369"/>
                <a:gd name="connsiteX18" fmla="*/ 88369 w 331753"/>
                <a:gd name="connsiteY18" fmla="*/ 170129 h 279369"/>
                <a:gd name="connsiteX19" fmla="*/ 94819 w 331753"/>
                <a:gd name="connsiteY19" fmla="*/ 166227 h 279369"/>
                <a:gd name="connsiteX20" fmla="*/ 96108 w 331753"/>
                <a:gd name="connsiteY20" fmla="*/ 166227 h 279369"/>
                <a:gd name="connsiteX21" fmla="*/ 98688 w 331753"/>
                <a:gd name="connsiteY21" fmla="*/ 164926 h 279369"/>
                <a:gd name="connsiteX22" fmla="*/ 102558 w 331753"/>
                <a:gd name="connsiteY22" fmla="*/ 164926 h 279369"/>
                <a:gd name="connsiteX23" fmla="*/ 105137 w 331753"/>
                <a:gd name="connsiteY23" fmla="*/ 164926 h 279369"/>
                <a:gd name="connsiteX24" fmla="*/ 106427 w 331753"/>
                <a:gd name="connsiteY24" fmla="*/ 164926 h 279369"/>
                <a:gd name="connsiteX25" fmla="*/ 107717 w 331753"/>
                <a:gd name="connsiteY25" fmla="*/ 166227 h 279369"/>
                <a:gd name="connsiteX26" fmla="*/ 109007 w 331753"/>
                <a:gd name="connsiteY26" fmla="*/ 166227 h 279369"/>
                <a:gd name="connsiteX27" fmla="*/ 111587 w 331753"/>
                <a:gd name="connsiteY27" fmla="*/ 167527 h 279369"/>
                <a:gd name="connsiteX28" fmla="*/ 112876 w 331753"/>
                <a:gd name="connsiteY28" fmla="*/ 167527 h 279369"/>
                <a:gd name="connsiteX29" fmla="*/ 115456 w 331753"/>
                <a:gd name="connsiteY29" fmla="*/ 170129 h 279369"/>
                <a:gd name="connsiteX30" fmla="*/ 174789 w 331753"/>
                <a:gd name="connsiteY30" fmla="*/ 231263 h 279369"/>
                <a:gd name="connsiteX31" fmla="*/ 179949 w 331753"/>
                <a:gd name="connsiteY31" fmla="*/ 250774 h 279369"/>
                <a:gd name="connsiteX32" fmla="*/ 178659 w 331753"/>
                <a:gd name="connsiteY32" fmla="*/ 253376 h 279369"/>
                <a:gd name="connsiteX33" fmla="*/ 177369 w 331753"/>
                <a:gd name="connsiteY33" fmla="*/ 254676 h 279369"/>
                <a:gd name="connsiteX34" fmla="*/ 176079 w 331753"/>
                <a:gd name="connsiteY34" fmla="*/ 255977 h 279369"/>
                <a:gd name="connsiteX35" fmla="*/ 174789 w 331753"/>
                <a:gd name="connsiteY35" fmla="*/ 257278 h 279369"/>
                <a:gd name="connsiteX36" fmla="*/ 173499 w 331753"/>
                <a:gd name="connsiteY36" fmla="*/ 258578 h 279369"/>
                <a:gd name="connsiteX37" fmla="*/ 179949 w 331753"/>
                <a:gd name="connsiteY37" fmla="*/ 263781 h 279369"/>
                <a:gd name="connsiteX38" fmla="*/ 179949 w 331753"/>
                <a:gd name="connsiteY38" fmla="*/ 265082 h 279369"/>
                <a:gd name="connsiteX39" fmla="*/ 182528 w 331753"/>
                <a:gd name="connsiteY39" fmla="*/ 263781 h 279369"/>
                <a:gd name="connsiteX40" fmla="*/ 241861 w 331753"/>
                <a:gd name="connsiteY40" fmla="*/ 202647 h 279369"/>
                <a:gd name="connsiteX41" fmla="*/ 241861 w 331753"/>
                <a:gd name="connsiteY41" fmla="*/ 197444 h 279369"/>
                <a:gd name="connsiteX42" fmla="*/ 177369 w 331753"/>
                <a:gd name="connsiteY42" fmla="*/ 132408 h 279369"/>
                <a:gd name="connsiteX43" fmla="*/ 150282 w 331753"/>
                <a:gd name="connsiteY43" fmla="*/ 159723 h 279369"/>
                <a:gd name="connsiteX44" fmla="*/ 147702 w 331753"/>
                <a:gd name="connsiteY44" fmla="*/ 161024 h 279369"/>
                <a:gd name="connsiteX45" fmla="*/ 146412 w 331753"/>
                <a:gd name="connsiteY45" fmla="*/ 162324 h 279369"/>
                <a:gd name="connsiteX46" fmla="*/ 143833 w 331753"/>
                <a:gd name="connsiteY46" fmla="*/ 163625 h 279369"/>
                <a:gd name="connsiteX47" fmla="*/ 141253 w 331753"/>
                <a:gd name="connsiteY47" fmla="*/ 163625 h 279369"/>
                <a:gd name="connsiteX48" fmla="*/ 138673 w 331753"/>
                <a:gd name="connsiteY48" fmla="*/ 164926 h 279369"/>
                <a:gd name="connsiteX49" fmla="*/ 129644 w 331753"/>
                <a:gd name="connsiteY49" fmla="*/ 162324 h 279369"/>
                <a:gd name="connsiteX50" fmla="*/ 127065 w 331753"/>
                <a:gd name="connsiteY50" fmla="*/ 159723 h 279369"/>
                <a:gd name="connsiteX51" fmla="*/ 111587 w 331753"/>
                <a:gd name="connsiteY51" fmla="*/ 144114 h 279369"/>
                <a:gd name="connsiteX52" fmla="*/ 111587 w 331753"/>
                <a:gd name="connsiteY52" fmla="*/ 120701 h 279369"/>
                <a:gd name="connsiteX53" fmla="*/ 152862 w 331753"/>
                <a:gd name="connsiteY53" fmla="*/ 79078 h 279369"/>
                <a:gd name="connsiteX54" fmla="*/ 137384 w 331753"/>
                <a:gd name="connsiteY54" fmla="*/ 63469 h 279369"/>
                <a:gd name="connsiteX55" fmla="*/ 195676 w 331753"/>
                <a:gd name="connsiteY55" fmla="*/ 58706 h 279369"/>
                <a:gd name="connsiteX56" fmla="*/ 122203 w 331753"/>
                <a:gd name="connsiteY56" fmla="*/ 131257 h 279369"/>
                <a:gd name="connsiteX57" fmla="*/ 122203 w 331753"/>
                <a:gd name="connsiteY57" fmla="*/ 132553 h 279369"/>
                <a:gd name="connsiteX58" fmla="*/ 138960 w 331753"/>
                <a:gd name="connsiteY58" fmla="*/ 149395 h 279369"/>
                <a:gd name="connsiteX59" fmla="*/ 140249 w 331753"/>
                <a:gd name="connsiteY59" fmla="*/ 148099 h 279369"/>
                <a:gd name="connsiteX60" fmla="*/ 172474 w 331753"/>
                <a:gd name="connsiteY60" fmla="*/ 115710 h 279369"/>
                <a:gd name="connsiteX61" fmla="*/ 184075 w 331753"/>
                <a:gd name="connsiteY61" fmla="*/ 104050 h 279369"/>
                <a:gd name="connsiteX62" fmla="*/ 195676 w 331753"/>
                <a:gd name="connsiteY62" fmla="*/ 104050 h 279369"/>
                <a:gd name="connsiteX63" fmla="*/ 198254 w 331753"/>
                <a:gd name="connsiteY63" fmla="*/ 109233 h 279369"/>
                <a:gd name="connsiteX64" fmla="*/ 195676 w 331753"/>
                <a:gd name="connsiteY64" fmla="*/ 114415 h 279369"/>
                <a:gd name="connsiteX65" fmla="*/ 187942 w 331753"/>
                <a:gd name="connsiteY65" fmla="*/ 120893 h 279369"/>
                <a:gd name="connsiteX66" fmla="*/ 238213 w 331753"/>
                <a:gd name="connsiteY66" fmla="*/ 171419 h 279369"/>
                <a:gd name="connsiteX67" fmla="*/ 273016 w 331753"/>
                <a:gd name="connsiteY67" fmla="*/ 136439 h 279369"/>
                <a:gd name="connsiteX68" fmla="*/ 195676 w 331753"/>
                <a:gd name="connsiteY68" fmla="*/ 58706 h 279369"/>
                <a:gd name="connsiteX69" fmla="*/ 93282 w 331753"/>
                <a:gd name="connsiteY69" fmla="*/ 19019 h 279369"/>
                <a:gd name="connsiteX70" fmla="*/ 89395 w 331753"/>
                <a:gd name="connsiteY70" fmla="*/ 20330 h 279369"/>
                <a:gd name="connsiteX71" fmla="*/ 16844 w 331753"/>
                <a:gd name="connsiteY71" fmla="*/ 95035 h 279369"/>
                <a:gd name="connsiteX72" fmla="*/ 15548 w 331753"/>
                <a:gd name="connsiteY72" fmla="*/ 100277 h 279369"/>
                <a:gd name="connsiteX73" fmla="*/ 46642 w 331753"/>
                <a:gd name="connsiteY73" fmla="*/ 131732 h 279369"/>
                <a:gd name="connsiteX74" fmla="*/ 126966 w 331753"/>
                <a:gd name="connsiteY74" fmla="*/ 51784 h 279369"/>
                <a:gd name="connsiteX75" fmla="*/ 95873 w 331753"/>
                <a:gd name="connsiteY75" fmla="*/ 20330 h 279369"/>
                <a:gd name="connsiteX76" fmla="*/ 93282 w 331753"/>
                <a:gd name="connsiteY76" fmla="*/ 19019 h 279369"/>
                <a:gd name="connsiteX77" fmla="*/ 239847 w 331753"/>
                <a:gd name="connsiteY77" fmla="*/ 15844 h 279369"/>
                <a:gd name="connsiteX78" fmla="*/ 237270 w 331753"/>
                <a:gd name="connsiteY78" fmla="*/ 17133 h 279369"/>
                <a:gd name="connsiteX79" fmla="*/ 206341 w 331753"/>
                <a:gd name="connsiteY79" fmla="*/ 46772 h 279369"/>
                <a:gd name="connsiteX80" fmla="*/ 283662 w 331753"/>
                <a:gd name="connsiteY80" fmla="*/ 125382 h 279369"/>
                <a:gd name="connsiteX81" fmla="*/ 314590 w 331753"/>
                <a:gd name="connsiteY81" fmla="*/ 94454 h 279369"/>
                <a:gd name="connsiteX82" fmla="*/ 315879 w 331753"/>
                <a:gd name="connsiteY82" fmla="*/ 93165 h 279369"/>
                <a:gd name="connsiteX83" fmla="*/ 314590 w 331753"/>
                <a:gd name="connsiteY83" fmla="*/ 90588 h 279369"/>
                <a:gd name="connsiteX84" fmla="*/ 241136 w 331753"/>
                <a:gd name="connsiteY84" fmla="*/ 17133 h 279369"/>
                <a:gd name="connsiteX85" fmla="*/ 239847 w 331753"/>
                <a:gd name="connsiteY85" fmla="*/ 15844 h 279369"/>
                <a:gd name="connsiteX86" fmla="*/ 239005 w 331753"/>
                <a:gd name="connsiteY86" fmla="*/ 0 h 279369"/>
                <a:gd name="connsiteX87" fmla="*/ 252625 w 331753"/>
                <a:gd name="connsiteY87" fmla="*/ 4855 h 279369"/>
                <a:gd name="connsiteX88" fmla="*/ 325267 w 331753"/>
                <a:gd name="connsiteY88" fmla="*/ 78663 h 279369"/>
                <a:gd name="connsiteX89" fmla="*/ 331753 w 331753"/>
                <a:gd name="connsiteY89" fmla="*/ 91612 h 279369"/>
                <a:gd name="connsiteX90" fmla="*/ 326564 w 331753"/>
                <a:gd name="connsiteY90" fmla="*/ 105856 h 279369"/>
                <a:gd name="connsiteX91" fmla="*/ 290243 w 331753"/>
                <a:gd name="connsiteY91" fmla="*/ 142112 h 279369"/>
                <a:gd name="connsiteX92" fmla="*/ 250031 w 331753"/>
                <a:gd name="connsiteY92" fmla="*/ 182253 h 279369"/>
                <a:gd name="connsiteX93" fmla="*/ 253922 w 331753"/>
                <a:gd name="connsiteY93" fmla="*/ 186138 h 279369"/>
                <a:gd name="connsiteX94" fmla="*/ 253922 w 331753"/>
                <a:gd name="connsiteY94" fmla="*/ 213330 h 279369"/>
                <a:gd name="connsiteX95" fmla="*/ 194252 w 331753"/>
                <a:gd name="connsiteY95" fmla="*/ 272895 h 279369"/>
                <a:gd name="connsiteX96" fmla="*/ 181280 w 331753"/>
                <a:gd name="connsiteY96" fmla="*/ 279369 h 279369"/>
                <a:gd name="connsiteX97" fmla="*/ 169605 w 331753"/>
                <a:gd name="connsiteY97" fmla="*/ 274190 h 279369"/>
                <a:gd name="connsiteX98" fmla="*/ 163120 w 331753"/>
                <a:gd name="connsiteY98" fmla="*/ 269010 h 279369"/>
                <a:gd name="connsiteX99" fmla="*/ 159228 w 331753"/>
                <a:gd name="connsiteY99" fmla="*/ 271600 h 279369"/>
                <a:gd name="connsiteX100" fmla="*/ 146256 w 331753"/>
                <a:gd name="connsiteY100" fmla="*/ 276779 h 279369"/>
                <a:gd name="connsiteX101" fmla="*/ 133284 w 331753"/>
                <a:gd name="connsiteY101" fmla="*/ 271600 h 279369"/>
                <a:gd name="connsiteX102" fmla="*/ 73614 w 331753"/>
                <a:gd name="connsiteY102" fmla="*/ 212036 h 279369"/>
                <a:gd name="connsiteX103" fmla="*/ 68426 w 331753"/>
                <a:gd name="connsiteY103" fmla="*/ 199087 h 279369"/>
                <a:gd name="connsiteX104" fmla="*/ 73614 w 331753"/>
                <a:gd name="connsiteY104" fmla="*/ 186138 h 279369"/>
                <a:gd name="connsiteX105" fmla="*/ 74911 w 331753"/>
                <a:gd name="connsiteY105" fmla="*/ 183548 h 279369"/>
                <a:gd name="connsiteX106" fmla="*/ 76209 w 331753"/>
                <a:gd name="connsiteY106" fmla="*/ 182253 h 279369"/>
                <a:gd name="connsiteX107" fmla="*/ 42482 w 331753"/>
                <a:gd name="connsiteY107" fmla="*/ 148587 h 279369"/>
                <a:gd name="connsiteX108" fmla="*/ 42482 w 331753"/>
                <a:gd name="connsiteY108" fmla="*/ 147292 h 279369"/>
                <a:gd name="connsiteX109" fmla="*/ 4864 w 331753"/>
                <a:gd name="connsiteY109" fmla="*/ 111035 h 279369"/>
                <a:gd name="connsiteX110" fmla="*/ 4864 w 331753"/>
                <a:gd name="connsiteY110" fmla="*/ 83843 h 279369"/>
                <a:gd name="connsiteX111" fmla="*/ 77506 w 331753"/>
                <a:gd name="connsiteY111" fmla="*/ 10035 h 279369"/>
                <a:gd name="connsiteX112" fmla="*/ 106044 w 331753"/>
                <a:gd name="connsiteY112" fmla="*/ 10035 h 279369"/>
                <a:gd name="connsiteX113" fmla="*/ 142365 w 331753"/>
                <a:gd name="connsiteY113" fmla="*/ 46291 h 279369"/>
                <a:gd name="connsiteX114" fmla="*/ 163120 w 331753"/>
                <a:gd name="connsiteY114" fmla="*/ 67009 h 279369"/>
                <a:gd name="connsiteX115" fmla="*/ 189063 w 331753"/>
                <a:gd name="connsiteY115" fmla="*/ 41112 h 279369"/>
                <a:gd name="connsiteX116" fmla="*/ 225384 w 331753"/>
                <a:gd name="connsiteY116" fmla="*/ 4855 h 279369"/>
                <a:gd name="connsiteX117" fmla="*/ 239005 w 331753"/>
                <a:gd name="connsiteY117" fmla="*/ 0 h 27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31753" h="279369">
                  <a:moveTo>
                    <a:pt x="101864" y="180944"/>
                  </a:moveTo>
                  <a:cubicBezTo>
                    <a:pt x="101864" y="180944"/>
                    <a:pt x="100574" y="180944"/>
                    <a:pt x="100574" y="182229"/>
                  </a:cubicBezTo>
                  <a:cubicBezTo>
                    <a:pt x="100574" y="182229"/>
                    <a:pt x="100574" y="182229"/>
                    <a:pt x="99284" y="182229"/>
                  </a:cubicBezTo>
                  <a:cubicBezTo>
                    <a:pt x="99284" y="182229"/>
                    <a:pt x="99284" y="182229"/>
                    <a:pt x="90255" y="191225"/>
                  </a:cubicBezTo>
                  <a:cubicBezTo>
                    <a:pt x="90255" y="191225"/>
                    <a:pt x="90255" y="191225"/>
                    <a:pt x="83806" y="197651"/>
                  </a:cubicBezTo>
                  <a:cubicBezTo>
                    <a:pt x="82516" y="198936"/>
                    <a:pt x="82516" y="200221"/>
                    <a:pt x="82516" y="200221"/>
                  </a:cubicBezTo>
                  <a:cubicBezTo>
                    <a:pt x="82516" y="200221"/>
                    <a:pt x="82516" y="201506"/>
                    <a:pt x="83806" y="202791"/>
                  </a:cubicBezTo>
                  <a:cubicBezTo>
                    <a:pt x="83806" y="202791"/>
                    <a:pt x="83806" y="202791"/>
                    <a:pt x="143139" y="261907"/>
                  </a:cubicBezTo>
                  <a:cubicBezTo>
                    <a:pt x="144428" y="261907"/>
                    <a:pt x="145718" y="261907"/>
                    <a:pt x="145718" y="261907"/>
                  </a:cubicBezTo>
                  <a:cubicBezTo>
                    <a:pt x="145718" y="261907"/>
                    <a:pt x="147008" y="261907"/>
                    <a:pt x="148298" y="261907"/>
                  </a:cubicBezTo>
                  <a:cubicBezTo>
                    <a:pt x="148298" y="261907"/>
                    <a:pt x="148298" y="261907"/>
                    <a:pt x="156037" y="252911"/>
                  </a:cubicBezTo>
                  <a:cubicBezTo>
                    <a:pt x="156037" y="252911"/>
                    <a:pt x="156037" y="252911"/>
                    <a:pt x="163776" y="245200"/>
                  </a:cubicBezTo>
                  <a:cubicBezTo>
                    <a:pt x="165066" y="245200"/>
                    <a:pt x="165066" y="242630"/>
                    <a:pt x="163776" y="241345"/>
                  </a:cubicBezTo>
                  <a:cubicBezTo>
                    <a:pt x="163776" y="241345"/>
                    <a:pt x="163776" y="241345"/>
                    <a:pt x="104443" y="182229"/>
                  </a:cubicBezTo>
                  <a:cubicBezTo>
                    <a:pt x="103153" y="180944"/>
                    <a:pt x="101864" y="180944"/>
                    <a:pt x="101864" y="180944"/>
                  </a:cubicBezTo>
                  <a:close/>
                  <a:moveTo>
                    <a:pt x="137384" y="63469"/>
                  </a:moveTo>
                  <a:cubicBezTo>
                    <a:pt x="137384" y="63469"/>
                    <a:pt x="137384" y="63469"/>
                    <a:pt x="58703" y="141513"/>
                  </a:cubicBezTo>
                  <a:cubicBezTo>
                    <a:pt x="58703" y="141513"/>
                    <a:pt x="58703" y="141513"/>
                    <a:pt x="87080" y="171430"/>
                  </a:cubicBezTo>
                  <a:cubicBezTo>
                    <a:pt x="87080" y="171430"/>
                    <a:pt x="87080" y="171430"/>
                    <a:pt x="88369" y="170129"/>
                  </a:cubicBezTo>
                  <a:cubicBezTo>
                    <a:pt x="90949" y="167527"/>
                    <a:pt x="93529" y="166227"/>
                    <a:pt x="94819" y="166227"/>
                  </a:cubicBezTo>
                  <a:cubicBezTo>
                    <a:pt x="94819" y="166227"/>
                    <a:pt x="94819" y="166227"/>
                    <a:pt x="96108" y="166227"/>
                  </a:cubicBezTo>
                  <a:cubicBezTo>
                    <a:pt x="96108" y="164926"/>
                    <a:pt x="97398" y="164926"/>
                    <a:pt x="98688" y="164926"/>
                  </a:cubicBezTo>
                  <a:cubicBezTo>
                    <a:pt x="98688" y="164926"/>
                    <a:pt x="98688" y="164926"/>
                    <a:pt x="102558" y="164926"/>
                  </a:cubicBezTo>
                  <a:cubicBezTo>
                    <a:pt x="102558" y="164926"/>
                    <a:pt x="103848" y="164926"/>
                    <a:pt x="105137" y="164926"/>
                  </a:cubicBezTo>
                  <a:cubicBezTo>
                    <a:pt x="105137" y="164926"/>
                    <a:pt x="105137" y="164926"/>
                    <a:pt x="106427" y="164926"/>
                  </a:cubicBezTo>
                  <a:cubicBezTo>
                    <a:pt x="106427" y="164926"/>
                    <a:pt x="107717" y="164926"/>
                    <a:pt x="107717" y="166227"/>
                  </a:cubicBezTo>
                  <a:cubicBezTo>
                    <a:pt x="109007" y="166227"/>
                    <a:pt x="109007" y="166227"/>
                    <a:pt x="109007" y="166227"/>
                  </a:cubicBezTo>
                  <a:cubicBezTo>
                    <a:pt x="110297" y="166227"/>
                    <a:pt x="110297" y="167527"/>
                    <a:pt x="111587" y="167527"/>
                  </a:cubicBezTo>
                  <a:cubicBezTo>
                    <a:pt x="111587" y="167527"/>
                    <a:pt x="111587" y="167527"/>
                    <a:pt x="112876" y="167527"/>
                  </a:cubicBezTo>
                  <a:cubicBezTo>
                    <a:pt x="114166" y="168828"/>
                    <a:pt x="114166" y="170129"/>
                    <a:pt x="115456" y="170129"/>
                  </a:cubicBezTo>
                  <a:cubicBezTo>
                    <a:pt x="115456" y="170129"/>
                    <a:pt x="115456" y="170129"/>
                    <a:pt x="174789" y="231263"/>
                  </a:cubicBezTo>
                  <a:cubicBezTo>
                    <a:pt x="179949" y="236466"/>
                    <a:pt x="181238" y="244270"/>
                    <a:pt x="179949" y="250774"/>
                  </a:cubicBezTo>
                  <a:cubicBezTo>
                    <a:pt x="178659" y="252075"/>
                    <a:pt x="178659" y="252075"/>
                    <a:pt x="178659" y="253376"/>
                  </a:cubicBezTo>
                  <a:cubicBezTo>
                    <a:pt x="178659" y="253376"/>
                    <a:pt x="178659" y="254676"/>
                    <a:pt x="177369" y="254676"/>
                  </a:cubicBezTo>
                  <a:cubicBezTo>
                    <a:pt x="177369" y="254676"/>
                    <a:pt x="177369" y="254676"/>
                    <a:pt x="176079" y="255977"/>
                  </a:cubicBezTo>
                  <a:cubicBezTo>
                    <a:pt x="176079" y="257278"/>
                    <a:pt x="176079" y="257278"/>
                    <a:pt x="174789" y="257278"/>
                  </a:cubicBezTo>
                  <a:cubicBezTo>
                    <a:pt x="174789" y="257278"/>
                    <a:pt x="174789" y="257278"/>
                    <a:pt x="173499" y="258578"/>
                  </a:cubicBezTo>
                  <a:cubicBezTo>
                    <a:pt x="173499" y="258578"/>
                    <a:pt x="173499" y="258578"/>
                    <a:pt x="179949" y="263781"/>
                  </a:cubicBezTo>
                  <a:cubicBezTo>
                    <a:pt x="179949" y="265082"/>
                    <a:pt x="179949" y="265082"/>
                    <a:pt x="179949" y="265082"/>
                  </a:cubicBezTo>
                  <a:cubicBezTo>
                    <a:pt x="181238" y="265082"/>
                    <a:pt x="181238" y="265082"/>
                    <a:pt x="182528" y="263781"/>
                  </a:cubicBezTo>
                  <a:cubicBezTo>
                    <a:pt x="182528" y="263781"/>
                    <a:pt x="182528" y="263781"/>
                    <a:pt x="241861" y="202647"/>
                  </a:cubicBezTo>
                  <a:cubicBezTo>
                    <a:pt x="244441" y="200046"/>
                    <a:pt x="243151" y="198745"/>
                    <a:pt x="241861" y="197444"/>
                  </a:cubicBezTo>
                  <a:cubicBezTo>
                    <a:pt x="241861" y="197444"/>
                    <a:pt x="241861" y="197444"/>
                    <a:pt x="177369" y="132408"/>
                  </a:cubicBezTo>
                  <a:cubicBezTo>
                    <a:pt x="177369" y="132408"/>
                    <a:pt x="177369" y="132408"/>
                    <a:pt x="150282" y="159723"/>
                  </a:cubicBezTo>
                  <a:cubicBezTo>
                    <a:pt x="148992" y="159723"/>
                    <a:pt x="147702" y="161024"/>
                    <a:pt x="147702" y="161024"/>
                  </a:cubicBezTo>
                  <a:cubicBezTo>
                    <a:pt x="147702" y="162324"/>
                    <a:pt x="146412" y="162324"/>
                    <a:pt x="146412" y="162324"/>
                  </a:cubicBezTo>
                  <a:cubicBezTo>
                    <a:pt x="146412" y="162324"/>
                    <a:pt x="145123" y="162324"/>
                    <a:pt x="143833" y="163625"/>
                  </a:cubicBezTo>
                  <a:cubicBezTo>
                    <a:pt x="142543" y="163625"/>
                    <a:pt x="142543" y="163625"/>
                    <a:pt x="141253" y="163625"/>
                  </a:cubicBezTo>
                  <a:cubicBezTo>
                    <a:pt x="139963" y="164926"/>
                    <a:pt x="138673" y="164926"/>
                    <a:pt x="138673" y="164926"/>
                  </a:cubicBezTo>
                  <a:cubicBezTo>
                    <a:pt x="134804" y="164926"/>
                    <a:pt x="132224" y="163625"/>
                    <a:pt x="129644" y="162324"/>
                  </a:cubicBezTo>
                  <a:cubicBezTo>
                    <a:pt x="128355" y="161024"/>
                    <a:pt x="128355" y="161024"/>
                    <a:pt x="127065" y="159723"/>
                  </a:cubicBezTo>
                  <a:cubicBezTo>
                    <a:pt x="127065" y="159723"/>
                    <a:pt x="127065" y="159723"/>
                    <a:pt x="111587" y="144114"/>
                  </a:cubicBezTo>
                  <a:cubicBezTo>
                    <a:pt x="102558" y="136310"/>
                    <a:pt x="105137" y="125904"/>
                    <a:pt x="111587" y="120701"/>
                  </a:cubicBezTo>
                  <a:cubicBezTo>
                    <a:pt x="111587" y="120701"/>
                    <a:pt x="111587" y="120701"/>
                    <a:pt x="152862" y="79078"/>
                  </a:cubicBezTo>
                  <a:cubicBezTo>
                    <a:pt x="152862" y="79078"/>
                    <a:pt x="152862" y="79078"/>
                    <a:pt x="137384" y="63469"/>
                  </a:cubicBezTo>
                  <a:close/>
                  <a:moveTo>
                    <a:pt x="195676" y="58706"/>
                  </a:moveTo>
                  <a:cubicBezTo>
                    <a:pt x="195676" y="58706"/>
                    <a:pt x="195676" y="58706"/>
                    <a:pt x="122203" y="131257"/>
                  </a:cubicBezTo>
                  <a:cubicBezTo>
                    <a:pt x="122203" y="132553"/>
                    <a:pt x="122203" y="132553"/>
                    <a:pt x="122203" y="132553"/>
                  </a:cubicBezTo>
                  <a:cubicBezTo>
                    <a:pt x="122203" y="132553"/>
                    <a:pt x="122203" y="132553"/>
                    <a:pt x="138960" y="149395"/>
                  </a:cubicBezTo>
                  <a:cubicBezTo>
                    <a:pt x="138960" y="149395"/>
                    <a:pt x="138960" y="149395"/>
                    <a:pt x="140249" y="148099"/>
                  </a:cubicBezTo>
                  <a:cubicBezTo>
                    <a:pt x="140249" y="148099"/>
                    <a:pt x="140249" y="148099"/>
                    <a:pt x="172474" y="115710"/>
                  </a:cubicBezTo>
                  <a:cubicBezTo>
                    <a:pt x="172474" y="115710"/>
                    <a:pt x="172474" y="115710"/>
                    <a:pt x="184075" y="104050"/>
                  </a:cubicBezTo>
                  <a:cubicBezTo>
                    <a:pt x="187942" y="100164"/>
                    <a:pt x="193098" y="100164"/>
                    <a:pt x="195676" y="104050"/>
                  </a:cubicBezTo>
                  <a:cubicBezTo>
                    <a:pt x="196965" y="105346"/>
                    <a:pt x="198254" y="106641"/>
                    <a:pt x="198254" y="109233"/>
                  </a:cubicBezTo>
                  <a:cubicBezTo>
                    <a:pt x="198254" y="110528"/>
                    <a:pt x="196965" y="113119"/>
                    <a:pt x="195676" y="114415"/>
                  </a:cubicBezTo>
                  <a:cubicBezTo>
                    <a:pt x="195676" y="114415"/>
                    <a:pt x="195676" y="114415"/>
                    <a:pt x="187942" y="120893"/>
                  </a:cubicBezTo>
                  <a:cubicBezTo>
                    <a:pt x="187942" y="120893"/>
                    <a:pt x="187942" y="120893"/>
                    <a:pt x="238213" y="171419"/>
                  </a:cubicBezTo>
                  <a:lnTo>
                    <a:pt x="273016" y="136439"/>
                  </a:lnTo>
                  <a:cubicBezTo>
                    <a:pt x="273016" y="136439"/>
                    <a:pt x="273016" y="136439"/>
                    <a:pt x="195676" y="58706"/>
                  </a:cubicBezTo>
                  <a:close/>
                  <a:moveTo>
                    <a:pt x="93282" y="19019"/>
                  </a:moveTo>
                  <a:cubicBezTo>
                    <a:pt x="91986" y="19019"/>
                    <a:pt x="90690" y="20330"/>
                    <a:pt x="89395" y="20330"/>
                  </a:cubicBezTo>
                  <a:cubicBezTo>
                    <a:pt x="89395" y="20330"/>
                    <a:pt x="89395" y="20330"/>
                    <a:pt x="16844" y="95035"/>
                  </a:cubicBezTo>
                  <a:cubicBezTo>
                    <a:pt x="14253" y="96345"/>
                    <a:pt x="14253" y="98967"/>
                    <a:pt x="15548" y="100277"/>
                  </a:cubicBezTo>
                  <a:cubicBezTo>
                    <a:pt x="15548" y="100277"/>
                    <a:pt x="15548" y="100277"/>
                    <a:pt x="46642" y="131732"/>
                  </a:cubicBezTo>
                  <a:cubicBezTo>
                    <a:pt x="46642" y="131732"/>
                    <a:pt x="46642" y="131732"/>
                    <a:pt x="126966" y="51784"/>
                  </a:cubicBezTo>
                  <a:cubicBezTo>
                    <a:pt x="126966" y="51784"/>
                    <a:pt x="126966" y="51784"/>
                    <a:pt x="95873" y="20330"/>
                  </a:cubicBezTo>
                  <a:cubicBezTo>
                    <a:pt x="94577" y="20330"/>
                    <a:pt x="94577" y="19019"/>
                    <a:pt x="93282" y="19019"/>
                  </a:cubicBezTo>
                  <a:close/>
                  <a:moveTo>
                    <a:pt x="239847" y="15844"/>
                  </a:moveTo>
                  <a:cubicBezTo>
                    <a:pt x="238558" y="15844"/>
                    <a:pt x="237270" y="15844"/>
                    <a:pt x="237270" y="17133"/>
                  </a:cubicBezTo>
                  <a:cubicBezTo>
                    <a:pt x="237270" y="17133"/>
                    <a:pt x="237270" y="17133"/>
                    <a:pt x="206341" y="46772"/>
                  </a:cubicBezTo>
                  <a:cubicBezTo>
                    <a:pt x="206341" y="46772"/>
                    <a:pt x="206341" y="46772"/>
                    <a:pt x="283662" y="125382"/>
                  </a:cubicBezTo>
                  <a:cubicBezTo>
                    <a:pt x="283662" y="125382"/>
                    <a:pt x="283662" y="125382"/>
                    <a:pt x="314590" y="94454"/>
                  </a:cubicBezTo>
                  <a:cubicBezTo>
                    <a:pt x="315879" y="94454"/>
                    <a:pt x="315879" y="93165"/>
                    <a:pt x="315879" y="93165"/>
                  </a:cubicBezTo>
                  <a:cubicBezTo>
                    <a:pt x="315879" y="91876"/>
                    <a:pt x="315879" y="90588"/>
                    <a:pt x="314590" y="90588"/>
                  </a:cubicBezTo>
                  <a:cubicBezTo>
                    <a:pt x="314590" y="90588"/>
                    <a:pt x="314590" y="90588"/>
                    <a:pt x="241136" y="17133"/>
                  </a:cubicBezTo>
                  <a:cubicBezTo>
                    <a:pt x="241136" y="15844"/>
                    <a:pt x="239847" y="15844"/>
                    <a:pt x="239847" y="15844"/>
                  </a:cubicBezTo>
                  <a:close/>
                  <a:moveTo>
                    <a:pt x="239005" y="0"/>
                  </a:moveTo>
                  <a:cubicBezTo>
                    <a:pt x="243869" y="0"/>
                    <a:pt x="248734" y="1618"/>
                    <a:pt x="252625" y="4855"/>
                  </a:cubicBezTo>
                  <a:cubicBezTo>
                    <a:pt x="252625" y="4855"/>
                    <a:pt x="252625" y="4855"/>
                    <a:pt x="325267" y="78663"/>
                  </a:cubicBezTo>
                  <a:cubicBezTo>
                    <a:pt x="329159" y="82548"/>
                    <a:pt x="331753" y="87727"/>
                    <a:pt x="331753" y="91612"/>
                  </a:cubicBezTo>
                  <a:cubicBezTo>
                    <a:pt x="331753" y="96792"/>
                    <a:pt x="329159" y="101971"/>
                    <a:pt x="326564" y="105856"/>
                  </a:cubicBezTo>
                  <a:cubicBezTo>
                    <a:pt x="326564" y="105856"/>
                    <a:pt x="326564" y="105856"/>
                    <a:pt x="290243" y="142112"/>
                  </a:cubicBezTo>
                  <a:cubicBezTo>
                    <a:pt x="290243" y="142112"/>
                    <a:pt x="290243" y="142112"/>
                    <a:pt x="250031" y="182253"/>
                  </a:cubicBezTo>
                  <a:cubicBezTo>
                    <a:pt x="250031" y="182253"/>
                    <a:pt x="250031" y="182253"/>
                    <a:pt x="253922" y="186138"/>
                  </a:cubicBezTo>
                  <a:cubicBezTo>
                    <a:pt x="260408" y="192612"/>
                    <a:pt x="263003" y="202971"/>
                    <a:pt x="253922" y="213330"/>
                  </a:cubicBezTo>
                  <a:cubicBezTo>
                    <a:pt x="253922" y="213330"/>
                    <a:pt x="253922" y="213330"/>
                    <a:pt x="194252" y="272895"/>
                  </a:cubicBezTo>
                  <a:cubicBezTo>
                    <a:pt x="189063" y="278074"/>
                    <a:pt x="183874" y="279369"/>
                    <a:pt x="181280" y="279369"/>
                  </a:cubicBezTo>
                  <a:cubicBezTo>
                    <a:pt x="176091" y="279369"/>
                    <a:pt x="170903" y="276779"/>
                    <a:pt x="169605" y="274190"/>
                  </a:cubicBezTo>
                  <a:cubicBezTo>
                    <a:pt x="169605" y="274190"/>
                    <a:pt x="169605" y="274190"/>
                    <a:pt x="163120" y="269010"/>
                  </a:cubicBezTo>
                  <a:cubicBezTo>
                    <a:pt x="163120" y="269010"/>
                    <a:pt x="163120" y="269010"/>
                    <a:pt x="159228" y="271600"/>
                  </a:cubicBezTo>
                  <a:cubicBezTo>
                    <a:pt x="156634" y="275484"/>
                    <a:pt x="151445" y="276779"/>
                    <a:pt x="146256" y="276779"/>
                  </a:cubicBezTo>
                  <a:cubicBezTo>
                    <a:pt x="142365" y="276779"/>
                    <a:pt x="137176" y="275484"/>
                    <a:pt x="133284" y="271600"/>
                  </a:cubicBezTo>
                  <a:cubicBezTo>
                    <a:pt x="133284" y="271600"/>
                    <a:pt x="133284" y="271600"/>
                    <a:pt x="73614" y="212036"/>
                  </a:cubicBezTo>
                  <a:cubicBezTo>
                    <a:pt x="71020" y="208151"/>
                    <a:pt x="68426" y="204266"/>
                    <a:pt x="68426" y="199087"/>
                  </a:cubicBezTo>
                  <a:cubicBezTo>
                    <a:pt x="68426" y="193907"/>
                    <a:pt x="71020" y="188728"/>
                    <a:pt x="73614" y="186138"/>
                  </a:cubicBezTo>
                  <a:cubicBezTo>
                    <a:pt x="73614" y="184843"/>
                    <a:pt x="74911" y="184843"/>
                    <a:pt x="74911" y="183548"/>
                  </a:cubicBezTo>
                  <a:cubicBezTo>
                    <a:pt x="74911" y="183548"/>
                    <a:pt x="74911" y="183548"/>
                    <a:pt x="76209" y="182253"/>
                  </a:cubicBezTo>
                  <a:cubicBezTo>
                    <a:pt x="76209" y="182253"/>
                    <a:pt x="76209" y="182253"/>
                    <a:pt x="42482" y="148587"/>
                  </a:cubicBezTo>
                  <a:cubicBezTo>
                    <a:pt x="42482" y="148587"/>
                    <a:pt x="42482" y="148587"/>
                    <a:pt x="42482" y="147292"/>
                  </a:cubicBezTo>
                  <a:cubicBezTo>
                    <a:pt x="42482" y="147292"/>
                    <a:pt x="42482" y="147292"/>
                    <a:pt x="4864" y="111035"/>
                  </a:cubicBezTo>
                  <a:cubicBezTo>
                    <a:pt x="-1622" y="103266"/>
                    <a:pt x="-1622" y="90317"/>
                    <a:pt x="4864" y="83843"/>
                  </a:cubicBezTo>
                  <a:cubicBezTo>
                    <a:pt x="4864" y="83843"/>
                    <a:pt x="4864" y="83843"/>
                    <a:pt x="77506" y="10035"/>
                  </a:cubicBezTo>
                  <a:cubicBezTo>
                    <a:pt x="85289" y="2266"/>
                    <a:pt x="98261" y="2266"/>
                    <a:pt x="106044" y="10035"/>
                  </a:cubicBezTo>
                  <a:cubicBezTo>
                    <a:pt x="106044" y="10035"/>
                    <a:pt x="106044" y="10035"/>
                    <a:pt x="142365" y="46291"/>
                  </a:cubicBezTo>
                  <a:cubicBezTo>
                    <a:pt x="142365" y="46291"/>
                    <a:pt x="142365" y="46291"/>
                    <a:pt x="163120" y="67009"/>
                  </a:cubicBezTo>
                  <a:cubicBezTo>
                    <a:pt x="163120" y="67009"/>
                    <a:pt x="163120" y="67009"/>
                    <a:pt x="189063" y="41112"/>
                  </a:cubicBezTo>
                  <a:cubicBezTo>
                    <a:pt x="189063" y="41112"/>
                    <a:pt x="189063" y="41112"/>
                    <a:pt x="225384" y="4855"/>
                  </a:cubicBezTo>
                  <a:cubicBezTo>
                    <a:pt x="229276" y="1618"/>
                    <a:pt x="234140" y="0"/>
                    <a:pt x="23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919086" y="3377272"/>
              <a:ext cx="1376285" cy="631792"/>
              <a:chOff x="5122025" y="889111"/>
              <a:chExt cx="2020976" cy="927741"/>
            </a:xfrm>
          </p:grpSpPr>
          <p:sp>
            <p:nvSpPr>
              <p:cNvPr id="43" name="文本框 46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盐城特做项目</a:t>
                </a:r>
                <a:endParaRPr lang="zh-CN" altLang="en-US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dirty="0">
              <a:solidFill>
                <a:srgbClr val="7BAA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485" y="978535"/>
            <a:ext cx="3688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成果：项目完成度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，新增代码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行，删减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代码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1167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行，总行数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难点：项目开发时间紧迫，对前台页面熟练度不够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解决：该需求为投标使用，经过仔细斟酌，努力修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改相关需求功能，最终完成相关页面布局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反思：并不是任何事情都会让你有准备的时候到来，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要时刻准备着战斗，要有忧患意识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71475" y="1228537"/>
            <a:ext cx="1376285" cy="1974005"/>
            <a:chOff x="4854264" y="2035059"/>
            <a:chExt cx="1376285" cy="1974005"/>
          </a:xfrm>
        </p:grpSpPr>
        <p:sp>
          <p:nvSpPr>
            <p:cNvPr id="6" name="星形: 七角 5"/>
            <p:cNvSpPr/>
            <p:nvPr/>
          </p:nvSpPr>
          <p:spPr>
            <a:xfrm>
              <a:off x="5000427" y="2035059"/>
              <a:ext cx="1071986" cy="1071986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5361256" y="2417966"/>
              <a:ext cx="362302" cy="30617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854264" y="3377272"/>
              <a:ext cx="1376285" cy="631792"/>
              <a:chOff x="5122025" y="889111"/>
              <a:chExt cx="2020976" cy="927741"/>
            </a:xfrm>
          </p:grpSpPr>
          <p:sp>
            <p:nvSpPr>
              <p:cNvPr id="21" name="文本框 44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 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0663</a:t>
                </a:r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视频编码器</a:t>
                </a:r>
                <a:endParaRPr lang="zh-CN" altLang="en-US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987165" y="1103630"/>
            <a:ext cx="44500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难点：接手该项目时，该项目为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格式编码，后端为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写的接口，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我正在编写智慧校园多级版项目，该项目也是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紧急使用，而开发时间并未做好规划，以至于差点耽误了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智慧校园的研发进度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解决：利用周末的时间通读该项目代码并完成该项目相关页面的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开发，在同事的协助下完成接口对接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反思：要培养自己的时间分配观念，多写多练多想，锻炼自己能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胜任两个或多个项目的能力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61921" y="2163787"/>
            <a:ext cx="4176464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BAAA5"/>
                </a:solidFill>
                <a:cs typeface="+mn-ea"/>
                <a:sym typeface="+mn-lt"/>
              </a:rPr>
              <a:t>明年工作计划</a:t>
            </a:r>
            <a:endParaRPr lang="en-GB" altLang="zh-CN" sz="4400" dirty="0">
              <a:solidFill>
                <a:srgbClr val="7BAAA5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55576" y="1059582"/>
            <a:ext cx="2534948" cy="253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20427" y="1033426"/>
            <a:ext cx="1677375" cy="1134666"/>
            <a:chOff x="3820427" y="1033426"/>
            <a:chExt cx="1677375" cy="1134666"/>
          </a:xfrm>
        </p:grpSpPr>
        <p:grpSp>
          <p:nvGrpSpPr>
            <p:cNvPr id="31" name="组合 30"/>
            <p:cNvGrpSpPr/>
            <p:nvPr/>
          </p:nvGrpSpPr>
          <p:grpSpPr>
            <a:xfrm>
              <a:off x="3820427" y="1033426"/>
              <a:ext cx="1677375" cy="1134666"/>
              <a:chOff x="3820427" y="1033426"/>
              <a:chExt cx="1677375" cy="1134666"/>
            </a:xfrm>
          </p:grpSpPr>
          <p:sp>
            <p:nvSpPr>
              <p:cNvPr id="4" name="任意多边形: 形状 3"/>
              <p:cNvSpPr/>
              <p:nvPr/>
            </p:nvSpPr>
            <p:spPr bwMode="auto">
              <a:xfrm>
                <a:off x="3820427" y="1033426"/>
                <a:ext cx="1594247" cy="1134666"/>
              </a:xfrm>
              <a:custGeom>
                <a:avLst/>
                <a:gdLst>
                  <a:gd name="T0" fmla="*/ 1339 w 1339"/>
                  <a:gd name="T1" fmla="*/ 953 h 953"/>
                  <a:gd name="T2" fmla="*/ 670 w 1339"/>
                  <a:gd name="T3" fmla="*/ 0 h 953"/>
                  <a:gd name="T4" fmla="*/ 0 w 1339"/>
                  <a:gd name="T5" fmla="*/ 953 h 953"/>
                  <a:gd name="T6" fmla="*/ 1339 w 1339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9" h="953">
                    <a:moveTo>
                      <a:pt x="1339" y="953"/>
                    </a:moveTo>
                    <a:lnTo>
                      <a:pt x="670" y="0"/>
                    </a:lnTo>
                    <a:lnTo>
                      <a:pt x="0" y="953"/>
                    </a:lnTo>
                    <a:lnTo>
                      <a:pt x="1339" y="9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 bwMode="auto">
              <a:xfrm>
                <a:off x="4398417" y="1411610"/>
                <a:ext cx="444815" cy="304098"/>
              </a:xfrm>
              <a:custGeom>
                <a:avLst/>
                <a:gdLst>
                  <a:gd name="T0" fmla="*/ 99 w 199"/>
                  <a:gd name="T1" fmla="*/ 101 h 136"/>
                  <a:gd name="T2" fmla="*/ 0 w 199"/>
                  <a:gd name="T3" fmla="*/ 51 h 136"/>
                  <a:gd name="T4" fmla="*/ 99 w 199"/>
                  <a:gd name="T5" fmla="*/ 0 h 136"/>
                  <a:gd name="T6" fmla="*/ 199 w 199"/>
                  <a:gd name="T7" fmla="*/ 51 h 136"/>
                  <a:gd name="T8" fmla="*/ 157 w 199"/>
                  <a:gd name="T9" fmla="*/ 72 h 136"/>
                  <a:gd name="T10" fmla="*/ 157 w 199"/>
                  <a:gd name="T11" fmla="*/ 71 h 136"/>
                  <a:gd name="T12" fmla="*/ 107 w 199"/>
                  <a:gd name="T13" fmla="*/ 46 h 136"/>
                  <a:gd name="T14" fmla="*/ 101 w 199"/>
                  <a:gd name="T15" fmla="*/ 44 h 136"/>
                  <a:gd name="T16" fmla="*/ 95 w 199"/>
                  <a:gd name="T17" fmla="*/ 46 h 136"/>
                  <a:gd name="T18" fmla="*/ 93 w 199"/>
                  <a:gd name="T19" fmla="*/ 52 h 136"/>
                  <a:gd name="T20" fmla="*/ 97 w 199"/>
                  <a:gd name="T21" fmla="*/ 59 h 136"/>
                  <a:gd name="T22" fmla="*/ 140 w 199"/>
                  <a:gd name="T23" fmla="*/ 80 h 136"/>
                  <a:gd name="T24" fmla="*/ 99 w 199"/>
                  <a:gd name="T25" fmla="*/ 101 h 136"/>
                  <a:gd name="T26" fmla="*/ 153 w 199"/>
                  <a:gd name="T27" fmla="*/ 117 h 136"/>
                  <a:gd name="T28" fmla="*/ 155 w 199"/>
                  <a:gd name="T29" fmla="*/ 114 h 136"/>
                  <a:gd name="T30" fmla="*/ 153 w 199"/>
                  <a:gd name="T31" fmla="*/ 111 h 136"/>
                  <a:gd name="T32" fmla="*/ 153 w 199"/>
                  <a:gd name="T33" fmla="*/ 74 h 136"/>
                  <a:gd name="T34" fmla="*/ 105 w 199"/>
                  <a:gd name="T35" fmla="*/ 49 h 136"/>
                  <a:gd name="T36" fmla="*/ 98 w 199"/>
                  <a:gd name="T37" fmla="*/ 49 h 136"/>
                  <a:gd name="T38" fmla="*/ 99 w 199"/>
                  <a:gd name="T39" fmla="*/ 55 h 136"/>
                  <a:gd name="T40" fmla="*/ 145 w 199"/>
                  <a:gd name="T41" fmla="*/ 78 h 136"/>
                  <a:gd name="T42" fmla="*/ 145 w 199"/>
                  <a:gd name="T43" fmla="*/ 111 h 136"/>
                  <a:gd name="T44" fmla="*/ 143 w 199"/>
                  <a:gd name="T45" fmla="*/ 114 h 136"/>
                  <a:gd name="T46" fmla="*/ 145 w 199"/>
                  <a:gd name="T47" fmla="*/ 117 h 136"/>
                  <a:gd name="T48" fmla="*/ 142 w 199"/>
                  <a:gd name="T49" fmla="*/ 125 h 136"/>
                  <a:gd name="T50" fmla="*/ 147 w 199"/>
                  <a:gd name="T51" fmla="*/ 132 h 136"/>
                  <a:gd name="T52" fmla="*/ 146 w 199"/>
                  <a:gd name="T53" fmla="*/ 136 h 136"/>
                  <a:gd name="T54" fmla="*/ 157 w 199"/>
                  <a:gd name="T55" fmla="*/ 124 h 136"/>
                  <a:gd name="T56" fmla="*/ 153 w 199"/>
                  <a:gd name="T57" fmla="*/ 117 h 136"/>
                  <a:gd name="T58" fmla="*/ 34 w 199"/>
                  <a:gd name="T59" fmla="*/ 75 h 136"/>
                  <a:gd name="T60" fmla="*/ 34 w 199"/>
                  <a:gd name="T61" fmla="*/ 117 h 136"/>
                  <a:gd name="T62" fmla="*/ 35 w 199"/>
                  <a:gd name="T63" fmla="*/ 117 h 136"/>
                  <a:gd name="T64" fmla="*/ 100 w 199"/>
                  <a:gd name="T65" fmla="*/ 135 h 136"/>
                  <a:gd name="T66" fmla="*/ 139 w 199"/>
                  <a:gd name="T67" fmla="*/ 129 h 136"/>
                  <a:gd name="T68" fmla="*/ 138 w 199"/>
                  <a:gd name="T69" fmla="*/ 125 h 136"/>
                  <a:gd name="T70" fmla="*/ 140 w 199"/>
                  <a:gd name="T71" fmla="*/ 117 h 136"/>
                  <a:gd name="T72" fmla="*/ 139 w 199"/>
                  <a:gd name="T73" fmla="*/ 114 h 136"/>
                  <a:gd name="T74" fmla="*/ 141 w 199"/>
                  <a:gd name="T75" fmla="*/ 109 h 136"/>
                  <a:gd name="T76" fmla="*/ 141 w 199"/>
                  <a:gd name="T77" fmla="*/ 87 h 136"/>
                  <a:gd name="T78" fmla="*/ 99 w 199"/>
                  <a:gd name="T79" fmla="*/ 108 h 136"/>
                  <a:gd name="T80" fmla="*/ 34 w 199"/>
                  <a:gd name="T81" fmla="*/ 75 h 136"/>
                  <a:gd name="T82" fmla="*/ 157 w 199"/>
                  <a:gd name="T83" fmla="*/ 109 h 136"/>
                  <a:gd name="T84" fmla="*/ 159 w 199"/>
                  <a:gd name="T85" fmla="*/ 114 h 136"/>
                  <a:gd name="T86" fmla="*/ 158 w 199"/>
                  <a:gd name="T87" fmla="*/ 117 h 136"/>
                  <a:gd name="T88" fmla="*/ 160 w 199"/>
                  <a:gd name="T89" fmla="*/ 120 h 136"/>
                  <a:gd name="T90" fmla="*/ 164 w 199"/>
                  <a:gd name="T91" fmla="*/ 117 h 136"/>
                  <a:gd name="T92" fmla="*/ 165 w 199"/>
                  <a:gd name="T93" fmla="*/ 117 h 136"/>
                  <a:gd name="T94" fmla="*/ 165 w 199"/>
                  <a:gd name="T95" fmla="*/ 75 h 136"/>
                  <a:gd name="T96" fmla="*/ 157 w 199"/>
                  <a:gd name="T97" fmla="*/ 79 h 136"/>
                  <a:gd name="T98" fmla="*/ 157 w 199"/>
                  <a:gd name="T99" fmla="*/ 10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9" h="136">
                    <a:moveTo>
                      <a:pt x="99" y="101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57" y="72"/>
                      <a:pt x="157" y="72"/>
                      <a:pt x="157" y="72"/>
                    </a:cubicBezTo>
                    <a:cubicBezTo>
                      <a:pt x="157" y="71"/>
                      <a:pt x="157" y="71"/>
                      <a:pt x="157" y="71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6" y="45"/>
                      <a:pt x="104" y="44"/>
                      <a:pt x="101" y="44"/>
                    </a:cubicBezTo>
                    <a:cubicBezTo>
                      <a:pt x="99" y="44"/>
                      <a:pt x="97" y="44"/>
                      <a:pt x="95" y="46"/>
                    </a:cubicBezTo>
                    <a:cubicBezTo>
                      <a:pt x="93" y="48"/>
                      <a:pt x="92" y="51"/>
                      <a:pt x="93" y="52"/>
                    </a:cubicBezTo>
                    <a:cubicBezTo>
                      <a:pt x="93" y="56"/>
                      <a:pt x="96" y="58"/>
                      <a:pt x="97" y="59"/>
                    </a:cubicBezTo>
                    <a:cubicBezTo>
                      <a:pt x="140" y="80"/>
                      <a:pt x="140" y="80"/>
                      <a:pt x="140" y="80"/>
                    </a:cubicBezTo>
                    <a:lnTo>
                      <a:pt x="99" y="101"/>
                    </a:lnTo>
                    <a:close/>
                    <a:moveTo>
                      <a:pt x="153" y="117"/>
                    </a:moveTo>
                    <a:cubicBezTo>
                      <a:pt x="154" y="117"/>
                      <a:pt x="155" y="115"/>
                      <a:pt x="155" y="114"/>
                    </a:cubicBezTo>
                    <a:cubicBezTo>
                      <a:pt x="155" y="113"/>
                      <a:pt x="154" y="112"/>
                      <a:pt x="153" y="111"/>
                    </a:cubicBezTo>
                    <a:cubicBezTo>
                      <a:pt x="153" y="74"/>
                      <a:pt x="153" y="74"/>
                      <a:pt x="153" y="74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105" y="49"/>
                      <a:pt x="101" y="46"/>
                      <a:pt x="98" y="49"/>
                    </a:cubicBezTo>
                    <a:cubicBezTo>
                      <a:pt x="94" y="52"/>
                      <a:pt x="99" y="55"/>
                      <a:pt x="99" y="55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5" y="111"/>
                      <a:pt x="145" y="111"/>
                      <a:pt x="145" y="111"/>
                    </a:cubicBezTo>
                    <a:cubicBezTo>
                      <a:pt x="144" y="112"/>
                      <a:pt x="143" y="113"/>
                      <a:pt x="143" y="114"/>
                    </a:cubicBezTo>
                    <a:cubicBezTo>
                      <a:pt x="143" y="115"/>
                      <a:pt x="144" y="117"/>
                      <a:pt x="145" y="117"/>
                    </a:cubicBezTo>
                    <a:cubicBezTo>
                      <a:pt x="144" y="118"/>
                      <a:pt x="142" y="121"/>
                      <a:pt x="142" y="125"/>
                    </a:cubicBezTo>
                    <a:cubicBezTo>
                      <a:pt x="142" y="129"/>
                      <a:pt x="147" y="129"/>
                      <a:pt x="147" y="132"/>
                    </a:cubicBezTo>
                    <a:cubicBezTo>
                      <a:pt x="147" y="134"/>
                      <a:pt x="146" y="136"/>
                      <a:pt x="146" y="136"/>
                    </a:cubicBezTo>
                    <a:cubicBezTo>
                      <a:pt x="146" y="136"/>
                      <a:pt x="157" y="132"/>
                      <a:pt x="157" y="124"/>
                    </a:cubicBezTo>
                    <a:cubicBezTo>
                      <a:pt x="157" y="120"/>
                      <a:pt x="154" y="118"/>
                      <a:pt x="153" y="117"/>
                    </a:cubicBezTo>
                    <a:close/>
                    <a:moveTo>
                      <a:pt x="34" y="75"/>
                    </a:moveTo>
                    <a:cubicBezTo>
                      <a:pt x="34" y="117"/>
                      <a:pt x="34" y="117"/>
                      <a:pt x="34" y="117"/>
                    </a:cubicBezTo>
                    <a:cubicBezTo>
                      <a:pt x="35" y="117"/>
                      <a:pt x="35" y="117"/>
                      <a:pt x="35" y="117"/>
                    </a:cubicBezTo>
                    <a:cubicBezTo>
                      <a:pt x="53" y="129"/>
                      <a:pt x="76" y="135"/>
                      <a:pt x="100" y="135"/>
                    </a:cubicBezTo>
                    <a:cubicBezTo>
                      <a:pt x="113" y="135"/>
                      <a:pt x="127" y="133"/>
                      <a:pt x="139" y="129"/>
                    </a:cubicBezTo>
                    <a:cubicBezTo>
                      <a:pt x="138" y="128"/>
                      <a:pt x="138" y="126"/>
                      <a:pt x="138" y="125"/>
                    </a:cubicBezTo>
                    <a:cubicBezTo>
                      <a:pt x="138" y="122"/>
                      <a:pt x="139" y="119"/>
                      <a:pt x="140" y="117"/>
                    </a:cubicBezTo>
                    <a:cubicBezTo>
                      <a:pt x="139" y="116"/>
                      <a:pt x="139" y="115"/>
                      <a:pt x="139" y="114"/>
                    </a:cubicBezTo>
                    <a:cubicBezTo>
                      <a:pt x="139" y="112"/>
                      <a:pt x="140" y="110"/>
                      <a:pt x="141" y="109"/>
                    </a:cubicBezTo>
                    <a:cubicBezTo>
                      <a:pt x="141" y="87"/>
                      <a:pt x="141" y="87"/>
                      <a:pt x="141" y="87"/>
                    </a:cubicBezTo>
                    <a:cubicBezTo>
                      <a:pt x="99" y="108"/>
                      <a:pt x="99" y="108"/>
                      <a:pt x="99" y="108"/>
                    </a:cubicBezTo>
                    <a:lnTo>
                      <a:pt x="34" y="75"/>
                    </a:lnTo>
                    <a:close/>
                    <a:moveTo>
                      <a:pt x="157" y="109"/>
                    </a:moveTo>
                    <a:cubicBezTo>
                      <a:pt x="158" y="111"/>
                      <a:pt x="159" y="112"/>
                      <a:pt x="159" y="114"/>
                    </a:cubicBezTo>
                    <a:cubicBezTo>
                      <a:pt x="159" y="115"/>
                      <a:pt x="159" y="116"/>
                      <a:pt x="158" y="117"/>
                    </a:cubicBezTo>
                    <a:cubicBezTo>
                      <a:pt x="159" y="118"/>
                      <a:pt x="159" y="119"/>
                      <a:pt x="160" y="120"/>
                    </a:cubicBezTo>
                    <a:cubicBezTo>
                      <a:pt x="161" y="119"/>
                      <a:pt x="163" y="118"/>
                      <a:pt x="164" y="117"/>
                    </a:cubicBezTo>
                    <a:cubicBezTo>
                      <a:pt x="165" y="117"/>
                      <a:pt x="165" y="117"/>
                      <a:pt x="165" y="117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57" y="79"/>
                      <a:pt x="157" y="79"/>
                      <a:pt x="157" y="79"/>
                    </a:cubicBezTo>
                    <a:lnTo>
                      <a:pt x="157" y="10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4736391" y="1302059"/>
                <a:ext cx="761411" cy="0"/>
              </a:xfrm>
              <a:prstGeom prst="straightConnector1">
                <a:avLst/>
              </a:prstGeom>
              <a:ln w="15875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8"/>
            <p:cNvSpPr txBox="1"/>
            <p:nvPr/>
          </p:nvSpPr>
          <p:spPr>
            <a:xfrm>
              <a:off x="4147618" y="1836428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625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规划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14374" y="2193095"/>
            <a:ext cx="3206354" cy="1122760"/>
            <a:chOff x="3014374" y="2193095"/>
            <a:chExt cx="3206354" cy="1122760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3014374" y="2193095"/>
              <a:ext cx="3206354" cy="1122760"/>
            </a:xfrm>
            <a:custGeom>
              <a:avLst/>
              <a:gdLst>
                <a:gd name="T0" fmla="*/ 0 w 2693"/>
                <a:gd name="T1" fmla="*/ 943 h 943"/>
                <a:gd name="T2" fmla="*/ 1336 w 2693"/>
                <a:gd name="T3" fmla="*/ 943 h 943"/>
                <a:gd name="T4" fmla="*/ 1358 w 2693"/>
                <a:gd name="T5" fmla="*/ 943 h 943"/>
                <a:gd name="T6" fmla="*/ 2693 w 2693"/>
                <a:gd name="T7" fmla="*/ 943 h 943"/>
                <a:gd name="T8" fmla="*/ 2031 w 2693"/>
                <a:gd name="T9" fmla="*/ 0 h 943"/>
                <a:gd name="T10" fmla="*/ 662 w 2693"/>
                <a:gd name="T11" fmla="*/ 0 h 943"/>
                <a:gd name="T12" fmla="*/ 0 w 2693"/>
                <a:gd name="T13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3" h="943">
                  <a:moveTo>
                    <a:pt x="0" y="943"/>
                  </a:moveTo>
                  <a:lnTo>
                    <a:pt x="1336" y="943"/>
                  </a:lnTo>
                  <a:lnTo>
                    <a:pt x="1358" y="943"/>
                  </a:lnTo>
                  <a:lnTo>
                    <a:pt x="2693" y="943"/>
                  </a:lnTo>
                  <a:lnTo>
                    <a:pt x="2031" y="0"/>
                  </a:lnTo>
                  <a:lnTo>
                    <a:pt x="662" y="0"/>
                  </a:lnTo>
                  <a:lnTo>
                    <a:pt x="0" y="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4147618" y="2843771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625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时间管理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437610" y="2388939"/>
              <a:ext cx="366429" cy="413649"/>
            </a:xfrm>
            <a:custGeom>
              <a:avLst/>
              <a:gdLst>
                <a:gd name="T0" fmla="*/ 50 w 164"/>
                <a:gd name="T1" fmla="*/ 67 h 185"/>
                <a:gd name="T2" fmla="*/ 46 w 164"/>
                <a:gd name="T3" fmla="*/ 67 h 185"/>
                <a:gd name="T4" fmla="*/ 42 w 164"/>
                <a:gd name="T5" fmla="*/ 59 h 185"/>
                <a:gd name="T6" fmla="*/ 50 w 164"/>
                <a:gd name="T7" fmla="*/ 63 h 185"/>
                <a:gd name="T8" fmla="*/ 79 w 164"/>
                <a:gd name="T9" fmla="*/ 148 h 185"/>
                <a:gd name="T10" fmla="*/ 82 w 164"/>
                <a:gd name="T11" fmla="*/ 156 h 185"/>
                <a:gd name="T12" fmla="*/ 85 w 164"/>
                <a:gd name="T13" fmla="*/ 148 h 185"/>
                <a:gd name="T14" fmla="*/ 46 w 164"/>
                <a:gd name="T15" fmla="*/ 132 h 185"/>
                <a:gd name="T16" fmla="*/ 42 w 164"/>
                <a:gd name="T17" fmla="*/ 140 h 185"/>
                <a:gd name="T18" fmla="*/ 46 w 164"/>
                <a:gd name="T19" fmla="*/ 140 h 185"/>
                <a:gd name="T20" fmla="*/ 50 w 164"/>
                <a:gd name="T21" fmla="*/ 132 h 185"/>
                <a:gd name="T22" fmla="*/ 33 w 164"/>
                <a:gd name="T23" fmla="*/ 97 h 185"/>
                <a:gd name="T24" fmla="*/ 25 w 164"/>
                <a:gd name="T25" fmla="*/ 100 h 185"/>
                <a:gd name="T26" fmla="*/ 33 w 164"/>
                <a:gd name="T27" fmla="*/ 102 h 185"/>
                <a:gd name="T28" fmla="*/ 33 w 164"/>
                <a:gd name="T29" fmla="*/ 97 h 185"/>
                <a:gd name="T30" fmla="*/ 85 w 164"/>
                <a:gd name="T31" fmla="*/ 51 h 185"/>
                <a:gd name="T32" fmla="*/ 82 w 164"/>
                <a:gd name="T33" fmla="*/ 43 h 185"/>
                <a:gd name="T34" fmla="*/ 79 w 164"/>
                <a:gd name="T35" fmla="*/ 51 h 185"/>
                <a:gd name="T36" fmla="*/ 119 w 164"/>
                <a:gd name="T37" fmla="*/ 132 h 185"/>
                <a:gd name="T38" fmla="*/ 114 w 164"/>
                <a:gd name="T39" fmla="*/ 136 h 185"/>
                <a:gd name="T40" fmla="*/ 120 w 164"/>
                <a:gd name="T41" fmla="*/ 141 h 185"/>
                <a:gd name="T42" fmla="*/ 122 w 164"/>
                <a:gd name="T43" fmla="*/ 136 h 185"/>
                <a:gd name="T44" fmla="*/ 131 w 164"/>
                <a:gd name="T45" fmla="*/ 102 h 185"/>
                <a:gd name="T46" fmla="*/ 139 w 164"/>
                <a:gd name="T47" fmla="*/ 100 h 185"/>
                <a:gd name="T48" fmla="*/ 131 w 164"/>
                <a:gd name="T49" fmla="*/ 97 h 185"/>
                <a:gd name="T50" fmla="*/ 131 w 164"/>
                <a:gd name="T51" fmla="*/ 102 h 185"/>
                <a:gd name="T52" fmla="*/ 111 w 164"/>
                <a:gd name="T53" fmla="*/ 97 h 185"/>
                <a:gd name="T54" fmla="*/ 84 w 164"/>
                <a:gd name="T55" fmla="*/ 95 h 185"/>
                <a:gd name="T56" fmla="*/ 82 w 164"/>
                <a:gd name="T57" fmla="*/ 59 h 185"/>
                <a:gd name="T58" fmla="*/ 80 w 164"/>
                <a:gd name="T59" fmla="*/ 95 h 185"/>
                <a:gd name="T60" fmla="*/ 82 w 164"/>
                <a:gd name="T61" fmla="*/ 105 h 185"/>
                <a:gd name="T62" fmla="*/ 111 w 164"/>
                <a:gd name="T63" fmla="*/ 102 h 185"/>
                <a:gd name="T64" fmla="*/ 159 w 164"/>
                <a:gd name="T65" fmla="*/ 100 h 185"/>
                <a:gd name="T66" fmla="*/ 148 w 164"/>
                <a:gd name="T67" fmla="*/ 170 h 185"/>
                <a:gd name="T68" fmla="*/ 142 w 164"/>
                <a:gd name="T69" fmla="*/ 184 h 185"/>
                <a:gd name="T70" fmla="*/ 128 w 164"/>
                <a:gd name="T71" fmla="*/ 179 h 185"/>
                <a:gd name="T72" fmla="*/ 82 w 164"/>
                <a:gd name="T73" fmla="*/ 177 h 185"/>
                <a:gd name="T74" fmla="*/ 36 w 164"/>
                <a:gd name="T75" fmla="*/ 179 h 185"/>
                <a:gd name="T76" fmla="*/ 22 w 164"/>
                <a:gd name="T77" fmla="*/ 184 h 185"/>
                <a:gd name="T78" fmla="*/ 16 w 164"/>
                <a:gd name="T79" fmla="*/ 170 h 185"/>
                <a:gd name="T80" fmla="*/ 5 w 164"/>
                <a:gd name="T81" fmla="*/ 100 h 185"/>
                <a:gd name="T82" fmla="*/ 159 w 164"/>
                <a:gd name="T83" fmla="*/ 100 h 185"/>
                <a:gd name="T84" fmla="*/ 148 w 164"/>
                <a:gd name="T85" fmla="*/ 100 h 185"/>
                <a:gd name="T86" fmla="*/ 16 w 164"/>
                <a:gd name="T87" fmla="*/ 100 h 185"/>
                <a:gd name="T88" fmla="*/ 118 w 164"/>
                <a:gd name="T89" fmla="*/ 59 h 185"/>
                <a:gd name="T90" fmla="*/ 114 w 164"/>
                <a:gd name="T91" fmla="*/ 67 h 185"/>
                <a:gd name="T92" fmla="*/ 119 w 164"/>
                <a:gd name="T93" fmla="*/ 67 h 185"/>
                <a:gd name="T94" fmla="*/ 122 w 164"/>
                <a:gd name="T95" fmla="*/ 59 h 185"/>
                <a:gd name="T96" fmla="*/ 156 w 164"/>
                <a:gd name="T97" fmla="*/ 47 h 185"/>
                <a:gd name="T98" fmla="*/ 141 w 164"/>
                <a:gd name="T99" fmla="*/ 7 h 185"/>
                <a:gd name="T100" fmla="*/ 110 w 164"/>
                <a:gd name="T101" fmla="*/ 17 h 185"/>
                <a:gd name="T102" fmla="*/ 156 w 164"/>
                <a:gd name="T103" fmla="*/ 47 h 185"/>
                <a:gd name="T104" fmla="*/ 54 w 164"/>
                <a:gd name="T105" fmla="*/ 17 h 185"/>
                <a:gd name="T106" fmla="*/ 23 w 164"/>
                <a:gd name="T107" fmla="*/ 7 h 185"/>
                <a:gd name="T108" fmla="*/ 8 w 164"/>
                <a:gd name="T109" fmla="*/ 4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85">
                  <a:moveTo>
                    <a:pt x="50" y="63"/>
                  </a:moveTo>
                  <a:cubicBezTo>
                    <a:pt x="51" y="64"/>
                    <a:pt x="51" y="66"/>
                    <a:pt x="50" y="67"/>
                  </a:cubicBezTo>
                  <a:cubicBezTo>
                    <a:pt x="49" y="68"/>
                    <a:pt x="48" y="68"/>
                    <a:pt x="48" y="68"/>
                  </a:cubicBezTo>
                  <a:cubicBezTo>
                    <a:pt x="47" y="68"/>
                    <a:pt x="46" y="68"/>
                    <a:pt x="46" y="67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1" y="62"/>
                    <a:pt x="41" y="60"/>
                    <a:pt x="42" y="59"/>
                  </a:cubicBezTo>
                  <a:cubicBezTo>
                    <a:pt x="43" y="58"/>
                    <a:pt x="45" y="58"/>
                    <a:pt x="46" y="59"/>
                  </a:cubicBezTo>
                  <a:lnTo>
                    <a:pt x="50" y="63"/>
                  </a:lnTo>
                  <a:close/>
                  <a:moveTo>
                    <a:pt x="82" y="145"/>
                  </a:moveTo>
                  <a:cubicBezTo>
                    <a:pt x="80" y="145"/>
                    <a:pt x="79" y="147"/>
                    <a:pt x="79" y="148"/>
                  </a:cubicBezTo>
                  <a:cubicBezTo>
                    <a:pt x="79" y="153"/>
                    <a:pt x="79" y="153"/>
                    <a:pt x="79" y="153"/>
                  </a:cubicBezTo>
                  <a:cubicBezTo>
                    <a:pt x="79" y="155"/>
                    <a:pt x="80" y="156"/>
                    <a:pt x="82" y="156"/>
                  </a:cubicBezTo>
                  <a:cubicBezTo>
                    <a:pt x="84" y="156"/>
                    <a:pt x="85" y="155"/>
                    <a:pt x="85" y="153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85" y="147"/>
                    <a:pt x="84" y="145"/>
                    <a:pt x="82" y="145"/>
                  </a:cubicBezTo>
                  <a:close/>
                  <a:moveTo>
                    <a:pt x="46" y="132"/>
                  </a:moveTo>
                  <a:cubicBezTo>
                    <a:pt x="42" y="136"/>
                    <a:pt x="42" y="136"/>
                    <a:pt x="42" y="136"/>
                  </a:cubicBezTo>
                  <a:cubicBezTo>
                    <a:pt x="41" y="137"/>
                    <a:pt x="41" y="139"/>
                    <a:pt x="42" y="140"/>
                  </a:cubicBezTo>
                  <a:cubicBezTo>
                    <a:pt x="42" y="140"/>
                    <a:pt x="43" y="141"/>
                    <a:pt x="44" y="141"/>
                  </a:cubicBezTo>
                  <a:cubicBezTo>
                    <a:pt x="45" y="141"/>
                    <a:pt x="45" y="140"/>
                    <a:pt x="46" y="140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1" y="135"/>
                    <a:pt x="51" y="133"/>
                    <a:pt x="50" y="132"/>
                  </a:cubicBezTo>
                  <a:cubicBezTo>
                    <a:pt x="49" y="131"/>
                    <a:pt x="47" y="131"/>
                    <a:pt x="46" y="132"/>
                  </a:cubicBezTo>
                  <a:close/>
                  <a:moveTo>
                    <a:pt x="33" y="97"/>
                  </a:move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5" y="98"/>
                    <a:pt x="25" y="100"/>
                  </a:cubicBezTo>
                  <a:cubicBezTo>
                    <a:pt x="25" y="101"/>
                    <a:pt x="26" y="102"/>
                    <a:pt x="28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5" y="102"/>
                    <a:pt x="36" y="101"/>
                    <a:pt x="36" y="100"/>
                  </a:cubicBezTo>
                  <a:cubicBezTo>
                    <a:pt x="36" y="98"/>
                    <a:pt x="35" y="97"/>
                    <a:pt x="33" y="97"/>
                  </a:cubicBezTo>
                  <a:close/>
                  <a:moveTo>
                    <a:pt x="82" y="54"/>
                  </a:moveTo>
                  <a:cubicBezTo>
                    <a:pt x="84" y="54"/>
                    <a:pt x="85" y="52"/>
                    <a:pt x="85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4"/>
                    <a:pt x="84" y="43"/>
                    <a:pt x="82" y="43"/>
                  </a:cubicBezTo>
                  <a:cubicBezTo>
                    <a:pt x="80" y="43"/>
                    <a:pt x="79" y="44"/>
                    <a:pt x="79" y="46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79" y="52"/>
                    <a:pt x="80" y="54"/>
                    <a:pt x="82" y="54"/>
                  </a:cubicBezTo>
                  <a:close/>
                  <a:moveTo>
                    <a:pt x="119" y="132"/>
                  </a:moveTo>
                  <a:cubicBezTo>
                    <a:pt x="117" y="131"/>
                    <a:pt x="116" y="131"/>
                    <a:pt x="114" y="132"/>
                  </a:cubicBezTo>
                  <a:cubicBezTo>
                    <a:pt x="113" y="133"/>
                    <a:pt x="113" y="135"/>
                    <a:pt x="114" y="136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19" y="140"/>
                    <a:pt x="119" y="141"/>
                    <a:pt x="120" y="141"/>
                  </a:cubicBezTo>
                  <a:cubicBezTo>
                    <a:pt x="121" y="141"/>
                    <a:pt x="122" y="140"/>
                    <a:pt x="122" y="140"/>
                  </a:cubicBezTo>
                  <a:cubicBezTo>
                    <a:pt x="123" y="139"/>
                    <a:pt x="123" y="137"/>
                    <a:pt x="122" y="136"/>
                  </a:cubicBezTo>
                  <a:lnTo>
                    <a:pt x="119" y="132"/>
                  </a:lnTo>
                  <a:close/>
                  <a:moveTo>
                    <a:pt x="131" y="102"/>
                  </a:moveTo>
                  <a:cubicBezTo>
                    <a:pt x="136" y="102"/>
                    <a:pt x="136" y="102"/>
                    <a:pt x="136" y="102"/>
                  </a:cubicBezTo>
                  <a:cubicBezTo>
                    <a:pt x="138" y="102"/>
                    <a:pt x="139" y="101"/>
                    <a:pt x="139" y="100"/>
                  </a:cubicBezTo>
                  <a:cubicBezTo>
                    <a:pt x="139" y="98"/>
                    <a:pt x="138" y="97"/>
                    <a:pt x="136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29" y="97"/>
                    <a:pt x="128" y="98"/>
                    <a:pt x="128" y="100"/>
                  </a:cubicBezTo>
                  <a:cubicBezTo>
                    <a:pt x="128" y="101"/>
                    <a:pt x="129" y="102"/>
                    <a:pt x="131" y="102"/>
                  </a:cubicBezTo>
                  <a:close/>
                  <a:moveTo>
                    <a:pt x="114" y="100"/>
                  </a:moveTo>
                  <a:cubicBezTo>
                    <a:pt x="114" y="98"/>
                    <a:pt x="113" y="97"/>
                    <a:pt x="111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6" y="96"/>
                    <a:pt x="85" y="95"/>
                    <a:pt x="84" y="95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0"/>
                    <a:pt x="83" y="59"/>
                    <a:pt x="82" y="59"/>
                  </a:cubicBezTo>
                  <a:cubicBezTo>
                    <a:pt x="81" y="59"/>
                    <a:pt x="80" y="60"/>
                    <a:pt x="80" y="61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78" y="95"/>
                    <a:pt x="77" y="97"/>
                    <a:pt x="77" y="100"/>
                  </a:cubicBezTo>
                  <a:cubicBezTo>
                    <a:pt x="77" y="103"/>
                    <a:pt x="79" y="105"/>
                    <a:pt x="82" y="105"/>
                  </a:cubicBezTo>
                  <a:cubicBezTo>
                    <a:pt x="84" y="105"/>
                    <a:pt x="86" y="104"/>
                    <a:pt x="87" y="102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113" y="102"/>
                    <a:pt x="114" y="101"/>
                    <a:pt x="114" y="100"/>
                  </a:cubicBezTo>
                  <a:close/>
                  <a:moveTo>
                    <a:pt x="159" y="100"/>
                  </a:moveTo>
                  <a:cubicBezTo>
                    <a:pt x="159" y="119"/>
                    <a:pt x="152" y="138"/>
                    <a:pt x="139" y="151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9" y="172"/>
                    <a:pt x="149" y="175"/>
                    <a:pt x="148" y="178"/>
                  </a:cubicBezTo>
                  <a:cubicBezTo>
                    <a:pt x="147" y="181"/>
                    <a:pt x="145" y="183"/>
                    <a:pt x="142" y="184"/>
                  </a:cubicBezTo>
                  <a:cubicBezTo>
                    <a:pt x="141" y="184"/>
                    <a:pt x="139" y="185"/>
                    <a:pt x="138" y="185"/>
                  </a:cubicBezTo>
                  <a:cubicBezTo>
                    <a:pt x="134" y="185"/>
                    <a:pt x="130" y="182"/>
                    <a:pt x="128" y="179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11" y="172"/>
                    <a:pt x="97" y="177"/>
                    <a:pt x="82" y="177"/>
                  </a:cubicBezTo>
                  <a:cubicBezTo>
                    <a:pt x="67" y="177"/>
                    <a:pt x="53" y="172"/>
                    <a:pt x="42" y="165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4" y="182"/>
                    <a:pt x="30" y="185"/>
                    <a:pt x="26" y="185"/>
                  </a:cubicBezTo>
                  <a:cubicBezTo>
                    <a:pt x="25" y="185"/>
                    <a:pt x="23" y="184"/>
                    <a:pt x="22" y="184"/>
                  </a:cubicBezTo>
                  <a:cubicBezTo>
                    <a:pt x="19" y="183"/>
                    <a:pt x="17" y="181"/>
                    <a:pt x="16" y="178"/>
                  </a:cubicBezTo>
                  <a:cubicBezTo>
                    <a:pt x="15" y="175"/>
                    <a:pt x="15" y="172"/>
                    <a:pt x="16" y="17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12" y="138"/>
                    <a:pt x="5" y="119"/>
                    <a:pt x="5" y="100"/>
                  </a:cubicBezTo>
                  <a:cubicBezTo>
                    <a:pt x="5" y="57"/>
                    <a:pt x="39" y="22"/>
                    <a:pt x="82" y="22"/>
                  </a:cubicBezTo>
                  <a:cubicBezTo>
                    <a:pt x="125" y="22"/>
                    <a:pt x="159" y="57"/>
                    <a:pt x="159" y="100"/>
                  </a:cubicBezTo>
                  <a:close/>
                  <a:moveTo>
                    <a:pt x="82" y="165"/>
                  </a:moveTo>
                  <a:cubicBezTo>
                    <a:pt x="118" y="165"/>
                    <a:pt x="148" y="136"/>
                    <a:pt x="148" y="100"/>
                  </a:cubicBezTo>
                  <a:cubicBezTo>
                    <a:pt x="148" y="63"/>
                    <a:pt x="118" y="34"/>
                    <a:pt x="82" y="34"/>
                  </a:cubicBezTo>
                  <a:cubicBezTo>
                    <a:pt x="46" y="34"/>
                    <a:pt x="16" y="63"/>
                    <a:pt x="16" y="100"/>
                  </a:cubicBezTo>
                  <a:cubicBezTo>
                    <a:pt x="16" y="136"/>
                    <a:pt x="46" y="165"/>
                    <a:pt x="82" y="165"/>
                  </a:cubicBezTo>
                  <a:close/>
                  <a:moveTo>
                    <a:pt x="118" y="59"/>
                  </a:moveTo>
                  <a:cubicBezTo>
                    <a:pt x="114" y="63"/>
                    <a:pt x="114" y="63"/>
                    <a:pt x="114" y="63"/>
                  </a:cubicBezTo>
                  <a:cubicBezTo>
                    <a:pt x="113" y="64"/>
                    <a:pt x="113" y="66"/>
                    <a:pt x="114" y="67"/>
                  </a:cubicBezTo>
                  <a:cubicBezTo>
                    <a:pt x="115" y="68"/>
                    <a:pt x="116" y="68"/>
                    <a:pt x="116" y="68"/>
                  </a:cubicBezTo>
                  <a:cubicBezTo>
                    <a:pt x="117" y="68"/>
                    <a:pt x="118" y="68"/>
                    <a:pt x="119" y="67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2"/>
                    <a:pt x="123" y="60"/>
                    <a:pt x="122" y="59"/>
                  </a:cubicBezTo>
                  <a:cubicBezTo>
                    <a:pt x="121" y="58"/>
                    <a:pt x="119" y="58"/>
                    <a:pt x="118" y="59"/>
                  </a:cubicBezTo>
                  <a:close/>
                  <a:moveTo>
                    <a:pt x="156" y="47"/>
                  </a:moveTo>
                  <a:cubicBezTo>
                    <a:pt x="164" y="37"/>
                    <a:pt x="163" y="24"/>
                    <a:pt x="155" y="1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32" y="0"/>
                    <a:pt x="119" y="4"/>
                    <a:pt x="112" y="14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54" y="50"/>
                    <a:pt x="154" y="50"/>
                    <a:pt x="154" y="50"/>
                  </a:cubicBezTo>
                  <a:lnTo>
                    <a:pt x="156" y="47"/>
                  </a:lnTo>
                  <a:close/>
                  <a:moveTo>
                    <a:pt x="10" y="50"/>
                  </a:moveTo>
                  <a:cubicBezTo>
                    <a:pt x="54" y="17"/>
                    <a:pt x="54" y="17"/>
                    <a:pt x="54" y="17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5" y="4"/>
                    <a:pt x="32" y="0"/>
                    <a:pt x="23" y="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" y="24"/>
                    <a:pt x="0" y="37"/>
                    <a:pt x="8" y="47"/>
                  </a:cubicBezTo>
                  <a:lnTo>
                    <a:pt x="10" y="5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3067625" y="2388939"/>
              <a:ext cx="761411" cy="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199986" y="3340857"/>
            <a:ext cx="2405063" cy="1134666"/>
            <a:chOff x="2199986" y="3340857"/>
            <a:chExt cx="2405063" cy="1134666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2199986" y="3340857"/>
              <a:ext cx="2405063" cy="1134666"/>
            </a:xfrm>
            <a:custGeom>
              <a:avLst/>
              <a:gdLst>
                <a:gd name="T0" fmla="*/ 2020 w 2020"/>
                <a:gd name="T1" fmla="*/ 0 h 953"/>
                <a:gd name="T2" fmla="*/ 669 w 2020"/>
                <a:gd name="T3" fmla="*/ 0 h 953"/>
                <a:gd name="T4" fmla="*/ 0 w 2020"/>
                <a:gd name="T5" fmla="*/ 953 h 953"/>
                <a:gd name="T6" fmla="*/ 2020 w 2020"/>
                <a:gd name="T7" fmla="*/ 953 h 953"/>
                <a:gd name="T8" fmla="*/ 2020 w 2020"/>
                <a:gd name="T9" fmla="*/ 0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953">
                  <a:moveTo>
                    <a:pt x="2020" y="0"/>
                  </a:moveTo>
                  <a:lnTo>
                    <a:pt x="669" y="0"/>
                  </a:lnTo>
                  <a:lnTo>
                    <a:pt x="0" y="953"/>
                  </a:lnTo>
                  <a:lnTo>
                    <a:pt x="2020" y="953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3139245" y="39367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625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工作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3448331" y="3532364"/>
              <a:ext cx="372096" cy="318265"/>
            </a:xfrm>
            <a:custGeom>
              <a:avLst/>
              <a:gdLst>
                <a:gd name="T0" fmla="*/ 394 w 394"/>
                <a:gd name="T1" fmla="*/ 0 h 337"/>
                <a:gd name="T2" fmla="*/ 298 w 394"/>
                <a:gd name="T3" fmla="*/ 337 h 337"/>
                <a:gd name="T4" fmla="*/ 132 w 394"/>
                <a:gd name="T5" fmla="*/ 218 h 337"/>
                <a:gd name="T6" fmla="*/ 394 w 394"/>
                <a:gd name="T7" fmla="*/ 0 h 337"/>
                <a:gd name="T8" fmla="*/ 113 w 394"/>
                <a:gd name="T9" fmla="*/ 204 h 337"/>
                <a:gd name="T10" fmla="*/ 394 w 394"/>
                <a:gd name="T11" fmla="*/ 0 h 337"/>
                <a:gd name="T12" fmla="*/ 0 w 394"/>
                <a:gd name="T13" fmla="*/ 123 h 337"/>
                <a:gd name="T14" fmla="*/ 113 w 394"/>
                <a:gd name="T15" fmla="*/ 204 h 337"/>
                <a:gd name="T16" fmla="*/ 132 w 394"/>
                <a:gd name="T17" fmla="*/ 322 h 337"/>
                <a:gd name="T18" fmla="*/ 177 w 394"/>
                <a:gd name="T19" fmla="*/ 268 h 337"/>
                <a:gd name="T20" fmla="*/ 132 w 394"/>
                <a:gd name="T21" fmla="*/ 237 h 337"/>
                <a:gd name="T22" fmla="*/ 132 w 394"/>
                <a:gd name="T23" fmla="*/ 322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4" h="337">
                  <a:moveTo>
                    <a:pt x="394" y="0"/>
                  </a:moveTo>
                  <a:lnTo>
                    <a:pt x="298" y="337"/>
                  </a:lnTo>
                  <a:lnTo>
                    <a:pt x="132" y="218"/>
                  </a:lnTo>
                  <a:lnTo>
                    <a:pt x="394" y="0"/>
                  </a:lnTo>
                  <a:close/>
                  <a:moveTo>
                    <a:pt x="113" y="204"/>
                  </a:moveTo>
                  <a:lnTo>
                    <a:pt x="394" y="0"/>
                  </a:lnTo>
                  <a:lnTo>
                    <a:pt x="0" y="123"/>
                  </a:lnTo>
                  <a:lnTo>
                    <a:pt x="113" y="204"/>
                  </a:lnTo>
                  <a:close/>
                  <a:moveTo>
                    <a:pt x="132" y="322"/>
                  </a:moveTo>
                  <a:lnTo>
                    <a:pt x="177" y="268"/>
                  </a:lnTo>
                  <a:lnTo>
                    <a:pt x="132" y="237"/>
                  </a:lnTo>
                  <a:lnTo>
                    <a:pt x="132" y="3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2306215" y="3704976"/>
              <a:ext cx="761411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631243" y="3340857"/>
            <a:ext cx="2405063" cy="1134666"/>
            <a:chOff x="4631243" y="3340857"/>
            <a:chExt cx="2405063" cy="1134666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4631243" y="3340857"/>
              <a:ext cx="2405063" cy="1134666"/>
            </a:xfrm>
            <a:custGeom>
              <a:avLst/>
              <a:gdLst>
                <a:gd name="T0" fmla="*/ 0 w 2020"/>
                <a:gd name="T1" fmla="*/ 0 h 953"/>
                <a:gd name="T2" fmla="*/ 0 w 2020"/>
                <a:gd name="T3" fmla="*/ 953 h 953"/>
                <a:gd name="T4" fmla="*/ 2020 w 2020"/>
                <a:gd name="T5" fmla="*/ 953 h 953"/>
                <a:gd name="T6" fmla="*/ 1350 w 2020"/>
                <a:gd name="T7" fmla="*/ 0 h 953"/>
                <a:gd name="T8" fmla="*/ 0 w 2020"/>
                <a:gd name="T9" fmla="*/ 0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953">
                  <a:moveTo>
                    <a:pt x="0" y="0"/>
                  </a:moveTo>
                  <a:lnTo>
                    <a:pt x="0" y="953"/>
                  </a:lnTo>
                  <a:lnTo>
                    <a:pt x="2020" y="953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5232364" y="39367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625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学习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5497802" y="3535197"/>
              <a:ext cx="415538" cy="312598"/>
            </a:xfrm>
            <a:custGeom>
              <a:avLst/>
              <a:gdLst>
                <a:gd name="T0" fmla="*/ 56 w 186"/>
                <a:gd name="T1" fmla="*/ 67 h 140"/>
                <a:gd name="T2" fmla="*/ 34 w 186"/>
                <a:gd name="T3" fmla="*/ 77 h 140"/>
                <a:gd name="T4" fmla="*/ 15 w 186"/>
                <a:gd name="T5" fmla="*/ 87 h 140"/>
                <a:gd name="T6" fmla="*/ 50 w 186"/>
                <a:gd name="T7" fmla="*/ 61 h 140"/>
                <a:gd name="T8" fmla="*/ 68 w 186"/>
                <a:gd name="T9" fmla="*/ 67 h 140"/>
                <a:gd name="T10" fmla="*/ 59 w 186"/>
                <a:gd name="T11" fmla="*/ 81 h 140"/>
                <a:gd name="T12" fmla="*/ 82 w 186"/>
                <a:gd name="T13" fmla="*/ 68 h 140"/>
                <a:gd name="T14" fmla="*/ 68 w 186"/>
                <a:gd name="T15" fmla="*/ 67 h 140"/>
                <a:gd name="T16" fmla="*/ 82 w 186"/>
                <a:gd name="T17" fmla="*/ 27 h 140"/>
                <a:gd name="T18" fmla="*/ 64 w 186"/>
                <a:gd name="T19" fmla="*/ 40 h 140"/>
                <a:gd name="T20" fmla="*/ 36 w 186"/>
                <a:gd name="T21" fmla="*/ 36 h 140"/>
                <a:gd name="T22" fmla="*/ 15 w 186"/>
                <a:gd name="T23" fmla="*/ 27 h 140"/>
                <a:gd name="T24" fmla="*/ 72 w 186"/>
                <a:gd name="T25" fmla="*/ 40 h 140"/>
                <a:gd name="T26" fmla="*/ 72 w 186"/>
                <a:gd name="T27" fmla="*/ 26 h 140"/>
                <a:gd name="T28" fmla="*/ 106 w 186"/>
                <a:gd name="T29" fmla="*/ 95 h 140"/>
                <a:gd name="T30" fmla="*/ 144 w 186"/>
                <a:gd name="T31" fmla="*/ 95 h 140"/>
                <a:gd name="T32" fmla="*/ 106 w 186"/>
                <a:gd name="T33" fmla="*/ 95 h 140"/>
                <a:gd name="T34" fmla="*/ 106 w 186"/>
                <a:gd name="T35" fmla="*/ 72 h 140"/>
                <a:gd name="T36" fmla="*/ 170 w 186"/>
                <a:gd name="T37" fmla="*/ 68 h 140"/>
                <a:gd name="T38" fmla="*/ 126 w 186"/>
                <a:gd name="T39" fmla="*/ 24 h 140"/>
                <a:gd name="T40" fmla="*/ 170 w 186"/>
                <a:gd name="T41" fmla="*/ 31 h 140"/>
                <a:gd name="T42" fmla="*/ 126 w 186"/>
                <a:gd name="T43" fmla="*/ 24 h 140"/>
                <a:gd name="T44" fmla="*/ 106 w 186"/>
                <a:gd name="T45" fmla="*/ 45 h 140"/>
                <a:gd name="T46" fmla="*/ 170 w 186"/>
                <a:gd name="T47" fmla="*/ 40 h 140"/>
                <a:gd name="T48" fmla="*/ 106 w 186"/>
                <a:gd name="T49" fmla="*/ 81 h 140"/>
                <a:gd name="T50" fmla="*/ 170 w 186"/>
                <a:gd name="T51" fmla="*/ 86 h 140"/>
                <a:gd name="T52" fmla="*/ 106 w 186"/>
                <a:gd name="T53" fmla="*/ 81 h 140"/>
                <a:gd name="T54" fmla="*/ 106 w 186"/>
                <a:gd name="T55" fmla="*/ 59 h 140"/>
                <a:gd name="T56" fmla="*/ 170 w 186"/>
                <a:gd name="T57" fmla="*/ 54 h 140"/>
                <a:gd name="T58" fmla="*/ 186 w 186"/>
                <a:gd name="T59" fmla="*/ 9 h 140"/>
                <a:gd name="T60" fmla="*/ 186 w 186"/>
                <a:gd name="T61" fmla="*/ 134 h 140"/>
                <a:gd name="T62" fmla="*/ 142 w 186"/>
                <a:gd name="T63" fmla="*/ 128 h 140"/>
                <a:gd name="T64" fmla="*/ 93 w 186"/>
                <a:gd name="T65" fmla="*/ 140 h 140"/>
                <a:gd name="T66" fmla="*/ 44 w 186"/>
                <a:gd name="T67" fmla="*/ 128 h 140"/>
                <a:gd name="T68" fmla="*/ 0 w 186"/>
                <a:gd name="T69" fmla="*/ 134 h 140"/>
                <a:gd name="T70" fmla="*/ 0 w 186"/>
                <a:gd name="T71" fmla="*/ 9 h 140"/>
                <a:gd name="T72" fmla="*/ 44 w 186"/>
                <a:gd name="T73" fmla="*/ 0 h 140"/>
                <a:gd name="T74" fmla="*/ 142 w 186"/>
                <a:gd name="T75" fmla="*/ 0 h 140"/>
                <a:gd name="T76" fmla="*/ 186 w 186"/>
                <a:gd name="T77" fmla="*/ 9 h 140"/>
                <a:gd name="T78" fmla="*/ 44 w 186"/>
                <a:gd name="T79" fmla="*/ 8 h 140"/>
                <a:gd name="T80" fmla="*/ 8 w 186"/>
                <a:gd name="T81" fmla="*/ 118 h 140"/>
                <a:gd name="T82" fmla="*/ 89 w 186"/>
                <a:gd name="T83" fmla="*/ 121 h 140"/>
                <a:gd name="T84" fmla="*/ 178 w 186"/>
                <a:gd name="T85" fmla="*/ 14 h 140"/>
                <a:gd name="T86" fmla="*/ 97 w 186"/>
                <a:gd name="T87" fmla="*/ 18 h 140"/>
                <a:gd name="T88" fmla="*/ 142 w 186"/>
                <a:gd name="T89" fmla="*/ 112 h 140"/>
                <a:gd name="T90" fmla="*/ 178 w 186"/>
                <a:gd name="T91" fmla="*/ 1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40">
                  <a:moveTo>
                    <a:pt x="56" y="66"/>
                  </a:moveTo>
                  <a:cubicBezTo>
                    <a:pt x="56" y="66"/>
                    <a:pt x="56" y="67"/>
                    <a:pt x="56" y="67"/>
                  </a:cubicBezTo>
                  <a:cubicBezTo>
                    <a:pt x="54" y="69"/>
                    <a:pt x="50" y="70"/>
                    <a:pt x="46" y="71"/>
                  </a:cubicBezTo>
                  <a:cubicBezTo>
                    <a:pt x="41" y="72"/>
                    <a:pt x="37" y="73"/>
                    <a:pt x="34" y="77"/>
                  </a:cubicBezTo>
                  <a:cubicBezTo>
                    <a:pt x="32" y="79"/>
                    <a:pt x="31" y="80"/>
                    <a:pt x="29" y="82"/>
                  </a:cubicBezTo>
                  <a:cubicBezTo>
                    <a:pt x="24" y="83"/>
                    <a:pt x="19" y="85"/>
                    <a:pt x="15" y="87"/>
                  </a:cubicBezTo>
                  <a:cubicBezTo>
                    <a:pt x="15" y="80"/>
                    <a:pt x="15" y="74"/>
                    <a:pt x="15" y="68"/>
                  </a:cubicBezTo>
                  <a:cubicBezTo>
                    <a:pt x="26" y="63"/>
                    <a:pt x="38" y="61"/>
                    <a:pt x="50" y="61"/>
                  </a:cubicBezTo>
                  <a:cubicBezTo>
                    <a:pt x="52" y="62"/>
                    <a:pt x="56" y="64"/>
                    <a:pt x="56" y="66"/>
                  </a:cubicBezTo>
                  <a:close/>
                  <a:moveTo>
                    <a:pt x="68" y="67"/>
                  </a:moveTo>
                  <a:cubicBezTo>
                    <a:pt x="70" y="73"/>
                    <a:pt x="67" y="75"/>
                    <a:pt x="62" y="77"/>
                  </a:cubicBezTo>
                  <a:cubicBezTo>
                    <a:pt x="60" y="78"/>
                    <a:pt x="59" y="80"/>
                    <a:pt x="59" y="81"/>
                  </a:cubicBezTo>
                  <a:cubicBezTo>
                    <a:pt x="67" y="82"/>
                    <a:pt x="74" y="84"/>
                    <a:pt x="82" y="87"/>
                  </a:cubicBezTo>
                  <a:cubicBezTo>
                    <a:pt x="82" y="80"/>
                    <a:pt x="82" y="74"/>
                    <a:pt x="82" y="68"/>
                  </a:cubicBezTo>
                  <a:cubicBezTo>
                    <a:pt x="76" y="66"/>
                    <a:pt x="71" y="64"/>
                    <a:pt x="65" y="63"/>
                  </a:cubicBezTo>
                  <a:cubicBezTo>
                    <a:pt x="66" y="64"/>
                    <a:pt x="67" y="66"/>
                    <a:pt x="68" y="67"/>
                  </a:cubicBezTo>
                  <a:close/>
                  <a:moveTo>
                    <a:pt x="15" y="27"/>
                  </a:moveTo>
                  <a:cubicBezTo>
                    <a:pt x="36" y="19"/>
                    <a:pt x="60" y="19"/>
                    <a:pt x="82" y="27"/>
                  </a:cubicBezTo>
                  <a:cubicBezTo>
                    <a:pt x="82" y="39"/>
                    <a:pt x="82" y="51"/>
                    <a:pt x="82" y="63"/>
                  </a:cubicBezTo>
                  <a:cubicBezTo>
                    <a:pt x="76" y="55"/>
                    <a:pt x="70" y="47"/>
                    <a:pt x="64" y="40"/>
                  </a:cubicBezTo>
                  <a:cubicBezTo>
                    <a:pt x="60" y="43"/>
                    <a:pt x="55" y="47"/>
                    <a:pt x="51" y="51"/>
                  </a:cubicBezTo>
                  <a:cubicBezTo>
                    <a:pt x="46" y="45"/>
                    <a:pt x="41" y="41"/>
                    <a:pt x="36" y="36"/>
                  </a:cubicBezTo>
                  <a:cubicBezTo>
                    <a:pt x="29" y="44"/>
                    <a:pt x="22" y="53"/>
                    <a:pt x="15" y="63"/>
                  </a:cubicBezTo>
                  <a:cubicBezTo>
                    <a:pt x="15" y="51"/>
                    <a:pt x="15" y="39"/>
                    <a:pt x="15" y="27"/>
                  </a:cubicBezTo>
                  <a:close/>
                  <a:moveTo>
                    <a:pt x="65" y="32"/>
                  </a:moveTo>
                  <a:cubicBezTo>
                    <a:pt x="65" y="35"/>
                    <a:pt x="68" y="39"/>
                    <a:pt x="72" y="40"/>
                  </a:cubicBezTo>
                  <a:cubicBezTo>
                    <a:pt x="75" y="41"/>
                    <a:pt x="78" y="39"/>
                    <a:pt x="78" y="35"/>
                  </a:cubicBezTo>
                  <a:cubicBezTo>
                    <a:pt x="78" y="31"/>
                    <a:pt x="75" y="27"/>
                    <a:pt x="72" y="26"/>
                  </a:cubicBezTo>
                  <a:cubicBezTo>
                    <a:pt x="68" y="25"/>
                    <a:pt x="65" y="28"/>
                    <a:pt x="65" y="32"/>
                  </a:cubicBezTo>
                  <a:close/>
                  <a:moveTo>
                    <a:pt x="106" y="95"/>
                  </a:moveTo>
                  <a:cubicBezTo>
                    <a:pt x="106" y="99"/>
                    <a:pt x="106" y="99"/>
                    <a:pt x="106" y="99"/>
                  </a:cubicBezTo>
                  <a:cubicBezTo>
                    <a:pt x="118" y="96"/>
                    <a:pt x="131" y="95"/>
                    <a:pt x="144" y="95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31" y="90"/>
                    <a:pt x="118" y="92"/>
                    <a:pt x="106" y="95"/>
                  </a:cubicBezTo>
                  <a:close/>
                  <a:moveTo>
                    <a:pt x="106" y="68"/>
                  </a:moveTo>
                  <a:cubicBezTo>
                    <a:pt x="106" y="72"/>
                    <a:pt x="106" y="72"/>
                    <a:pt x="106" y="72"/>
                  </a:cubicBezTo>
                  <a:cubicBezTo>
                    <a:pt x="126" y="66"/>
                    <a:pt x="150" y="66"/>
                    <a:pt x="170" y="72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49" y="62"/>
                    <a:pt x="127" y="62"/>
                    <a:pt x="106" y="68"/>
                  </a:cubicBezTo>
                  <a:close/>
                  <a:moveTo>
                    <a:pt x="126" y="24"/>
                  </a:moveTo>
                  <a:cubicBezTo>
                    <a:pt x="126" y="28"/>
                    <a:pt x="126" y="28"/>
                    <a:pt x="126" y="28"/>
                  </a:cubicBezTo>
                  <a:cubicBezTo>
                    <a:pt x="140" y="26"/>
                    <a:pt x="156" y="27"/>
                    <a:pt x="170" y="31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56" y="23"/>
                    <a:pt x="140" y="22"/>
                    <a:pt x="126" y="24"/>
                  </a:cubicBezTo>
                  <a:close/>
                  <a:moveTo>
                    <a:pt x="106" y="41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26" y="39"/>
                    <a:pt x="150" y="39"/>
                    <a:pt x="170" y="45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49" y="35"/>
                    <a:pt x="127" y="35"/>
                    <a:pt x="106" y="41"/>
                  </a:cubicBezTo>
                  <a:close/>
                  <a:moveTo>
                    <a:pt x="106" y="81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26" y="80"/>
                    <a:pt x="150" y="80"/>
                    <a:pt x="170" y="86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49" y="76"/>
                    <a:pt x="127" y="76"/>
                    <a:pt x="106" y="81"/>
                  </a:cubicBezTo>
                  <a:close/>
                  <a:moveTo>
                    <a:pt x="106" y="54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26" y="53"/>
                    <a:pt x="150" y="53"/>
                    <a:pt x="170" y="59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49" y="48"/>
                    <a:pt x="127" y="49"/>
                    <a:pt x="106" y="54"/>
                  </a:cubicBezTo>
                  <a:close/>
                  <a:moveTo>
                    <a:pt x="186" y="9"/>
                  </a:moveTo>
                  <a:cubicBezTo>
                    <a:pt x="186" y="126"/>
                    <a:pt x="186" y="126"/>
                    <a:pt x="186" y="126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84" y="136"/>
                    <a:pt x="182" y="136"/>
                    <a:pt x="180" y="135"/>
                  </a:cubicBezTo>
                  <a:cubicBezTo>
                    <a:pt x="168" y="131"/>
                    <a:pt x="155" y="128"/>
                    <a:pt x="142" y="128"/>
                  </a:cubicBezTo>
                  <a:cubicBezTo>
                    <a:pt x="126" y="128"/>
                    <a:pt x="110" y="132"/>
                    <a:pt x="96" y="139"/>
                  </a:cubicBezTo>
                  <a:cubicBezTo>
                    <a:pt x="95" y="140"/>
                    <a:pt x="94" y="140"/>
                    <a:pt x="93" y="140"/>
                  </a:cubicBezTo>
                  <a:cubicBezTo>
                    <a:pt x="92" y="140"/>
                    <a:pt x="91" y="140"/>
                    <a:pt x="91" y="139"/>
                  </a:cubicBezTo>
                  <a:cubicBezTo>
                    <a:pt x="76" y="132"/>
                    <a:pt x="60" y="128"/>
                    <a:pt x="44" y="128"/>
                  </a:cubicBezTo>
                  <a:cubicBezTo>
                    <a:pt x="31" y="128"/>
                    <a:pt x="18" y="131"/>
                    <a:pt x="6" y="135"/>
                  </a:cubicBezTo>
                  <a:cubicBezTo>
                    <a:pt x="4" y="136"/>
                    <a:pt x="2" y="136"/>
                    <a:pt x="0" y="13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6" y="3"/>
                    <a:pt x="30" y="0"/>
                    <a:pt x="44" y="0"/>
                  </a:cubicBezTo>
                  <a:cubicBezTo>
                    <a:pt x="61" y="0"/>
                    <a:pt x="78" y="4"/>
                    <a:pt x="93" y="11"/>
                  </a:cubicBezTo>
                  <a:cubicBezTo>
                    <a:pt x="108" y="4"/>
                    <a:pt x="125" y="0"/>
                    <a:pt x="142" y="0"/>
                  </a:cubicBezTo>
                  <a:cubicBezTo>
                    <a:pt x="157" y="0"/>
                    <a:pt x="170" y="3"/>
                    <a:pt x="183" y="8"/>
                  </a:cubicBezTo>
                  <a:lnTo>
                    <a:pt x="186" y="9"/>
                  </a:lnTo>
                  <a:close/>
                  <a:moveTo>
                    <a:pt x="89" y="18"/>
                  </a:moveTo>
                  <a:cubicBezTo>
                    <a:pt x="75" y="11"/>
                    <a:pt x="60" y="8"/>
                    <a:pt x="44" y="8"/>
                  </a:cubicBezTo>
                  <a:cubicBezTo>
                    <a:pt x="31" y="8"/>
                    <a:pt x="19" y="10"/>
                    <a:pt x="8" y="14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19" y="114"/>
                    <a:pt x="31" y="112"/>
                    <a:pt x="44" y="112"/>
                  </a:cubicBezTo>
                  <a:cubicBezTo>
                    <a:pt x="60" y="112"/>
                    <a:pt x="75" y="115"/>
                    <a:pt x="89" y="121"/>
                  </a:cubicBezTo>
                  <a:lnTo>
                    <a:pt x="89" y="18"/>
                  </a:lnTo>
                  <a:close/>
                  <a:moveTo>
                    <a:pt x="178" y="14"/>
                  </a:moveTo>
                  <a:cubicBezTo>
                    <a:pt x="167" y="10"/>
                    <a:pt x="155" y="8"/>
                    <a:pt x="142" y="8"/>
                  </a:cubicBezTo>
                  <a:cubicBezTo>
                    <a:pt x="126" y="8"/>
                    <a:pt x="111" y="11"/>
                    <a:pt x="97" y="1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111" y="115"/>
                    <a:pt x="127" y="112"/>
                    <a:pt x="142" y="112"/>
                  </a:cubicBezTo>
                  <a:cubicBezTo>
                    <a:pt x="155" y="112"/>
                    <a:pt x="167" y="114"/>
                    <a:pt x="178" y="118"/>
                  </a:cubicBezTo>
                  <a:lnTo>
                    <a:pt x="178" y="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912" y="3702013"/>
              <a:ext cx="761411" cy="0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工作计划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35" y="3390265"/>
            <a:ext cx="18427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      </a:t>
            </a:r>
            <a:r>
              <a:rPr lang="zh-CN" altLang="en-US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完成教育云</a:t>
            </a:r>
            <a:r>
              <a:rPr lang="en-US" altLang="zh-CN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4.1</a:t>
            </a:r>
            <a:r>
              <a:rPr lang="zh-CN" altLang="en-US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项目迭代功</a:t>
            </a:r>
            <a:endParaRPr lang="zh-CN" altLang="en-US" sz="1000" dirty="0">
              <a:solidFill>
                <a:schemeClr val="tx1"/>
              </a:solidFill>
              <a:uFillTx/>
              <a:cs typeface="+mn-ea"/>
              <a:sym typeface="+mn-lt"/>
            </a:endParaRPr>
          </a:p>
          <a:p>
            <a:pPr algn="l"/>
            <a:r>
              <a:rPr lang="zh-CN" altLang="en-US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能，对智慧校园冗余代码进行</a:t>
            </a:r>
            <a:endParaRPr lang="zh-CN" altLang="en-US" sz="1000" dirty="0">
              <a:solidFill>
                <a:schemeClr val="tx1"/>
              </a:solidFill>
              <a:uFillTx/>
              <a:cs typeface="+mn-ea"/>
              <a:sym typeface="+mn-lt"/>
            </a:endParaRPr>
          </a:p>
          <a:p>
            <a:pPr algn="l"/>
            <a:r>
              <a:rPr lang="zh-CN" altLang="en-US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优化与修改，了解部门产品的</a:t>
            </a:r>
            <a:endParaRPr lang="zh-CN" altLang="en-US" sz="1000" dirty="0">
              <a:solidFill>
                <a:schemeClr val="tx1"/>
              </a:solidFill>
              <a:uFillTx/>
              <a:cs typeface="+mn-ea"/>
              <a:sym typeface="+mn-lt"/>
            </a:endParaRPr>
          </a:p>
          <a:p>
            <a:pPr algn="l"/>
            <a:r>
              <a:rPr lang="zh-CN" altLang="en-US" sz="1000" dirty="0">
                <a:solidFill>
                  <a:schemeClr val="tx1"/>
                </a:solidFill>
                <a:uFillTx/>
                <a:cs typeface="+mn-ea"/>
                <a:sym typeface="+mn-lt"/>
              </a:rPr>
              <a:t>业务需求，熟悉业务逻辑。</a:t>
            </a:r>
            <a:endParaRPr lang="zh-CN" altLang="en-US" sz="1000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6435" y="340106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深入学习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vue高阶用法、组件封装、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状态管理，请求拦截等等，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搭建后台，学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习小程序与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、前台、后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台联动开发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53210" y="1983740"/>
            <a:ext cx="14611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做好工作计划，学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习计划，管理好情绪、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身体，保持健康良好精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神充沛的状态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14670" y="1085850"/>
            <a:ext cx="18421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提升学历，</a:t>
            </a:r>
            <a:r>
              <a:rPr lang="zh-CN" altLang="en-US" sz="1000" dirty="0">
                <a:solidFill>
                  <a:schemeClr val="tx1"/>
                </a:solidFill>
                <a:uFillTx/>
                <a:sym typeface="+mn-ea"/>
              </a:rPr>
              <a:t>学习更多编码</a:t>
            </a:r>
            <a:endParaRPr lang="zh-CN" altLang="en-US" sz="1000" dirty="0">
              <a:solidFill>
                <a:schemeClr val="tx1"/>
              </a:solidFill>
              <a:uFillTx/>
              <a:sym typeface="+mn-ea"/>
            </a:endParaRPr>
          </a:p>
          <a:p>
            <a:pPr algn="l"/>
            <a:r>
              <a:rPr lang="zh-CN" altLang="en-US" sz="1000" dirty="0">
                <a:solidFill>
                  <a:schemeClr val="tx1"/>
                </a:solidFill>
                <a:uFillTx/>
                <a:sym typeface="+mn-ea"/>
              </a:rPr>
              <a:t>前沿知识，学习更多技术框架</a:t>
            </a:r>
            <a:endParaRPr lang="zh-CN" altLang="en-US" sz="1000" dirty="0" smtClean="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308468" y="1981527"/>
            <a:ext cx="1611824" cy="1611824"/>
            <a:chOff x="4308468" y="1981527"/>
            <a:chExt cx="1611824" cy="1611824"/>
          </a:xfrm>
          <a:noFill/>
        </p:grpSpPr>
        <p:sp>
          <p:nvSpPr>
            <p:cNvPr id="5" name="Freeform: Shape 4"/>
            <p:cNvSpPr/>
            <p:nvPr/>
          </p:nvSpPr>
          <p:spPr bwMode="auto">
            <a:xfrm>
              <a:off x="5248946" y="2562186"/>
              <a:ext cx="287155" cy="28299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grpFill/>
            <a:ln w="9525">
              <a:solidFill>
                <a:srgbClr val="7BAAA5"/>
              </a:solidFill>
              <a:prstDash val="lgDash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 rot="7768221">
              <a:off x="4308468" y="1981527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solidFill>
                <a:srgbClr val="7BAAA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56041" y="1980704"/>
            <a:ext cx="1611824" cy="1611824"/>
            <a:chOff x="3056041" y="1980704"/>
            <a:chExt cx="1611824" cy="1611824"/>
          </a:xfrm>
          <a:noFill/>
        </p:grpSpPr>
        <p:sp>
          <p:nvSpPr>
            <p:cNvPr id="4" name="Freeform: Shape 3"/>
            <p:cNvSpPr/>
            <p:nvPr/>
          </p:nvSpPr>
          <p:spPr bwMode="auto">
            <a:xfrm>
              <a:off x="3413084" y="2644974"/>
              <a:ext cx="247781" cy="364863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grpFill/>
            <a:ln w="9525">
              <a:solidFill>
                <a:srgbClr val="7BAAA5"/>
              </a:solidFill>
              <a:prstDash val="lgDash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 rot="18235072">
              <a:off x="3056041" y="198070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solidFill>
                <a:srgbClr val="7BAAA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40027" y="1359944"/>
            <a:ext cx="1611824" cy="1611824"/>
            <a:chOff x="3640027" y="1359944"/>
            <a:chExt cx="1611824" cy="1611824"/>
          </a:xfrm>
        </p:grpSpPr>
        <p:sp>
          <p:nvSpPr>
            <p:cNvPr id="7" name="Freeform: Shape 6"/>
            <p:cNvSpPr/>
            <p:nvPr/>
          </p:nvSpPr>
          <p:spPr bwMode="auto">
            <a:xfrm>
              <a:off x="4305950" y="1712923"/>
              <a:ext cx="302603" cy="236819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 rot="2018970">
              <a:off x="3640027" y="135994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86325" y="2509166"/>
            <a:ext cx="1611824" cy="1611824"/>
            <a:chOff x="3686325" y="2509166"/>
            <a:chExt cx="1611824" cy="1611824"/>
          </a:xfrm>
        </p:grpSpPr>
        <p:sp>
          <p:nvSpPr>
            <p:cNvPr id="6" name="Freeform: Shape 5"/>
            <p:cNvSpPr/>
            <p:nvPr/>
          </p:nvSpPr>
          <p:spPr bwMode="auto">
            <a:xfrm>
              <a:off x="4337971" y="3479957"/>
              <a:ext cx="307958" cy="307958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 rot="12594151">
              <a:off x="3686325" y="2509166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展望未来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6815" y="628015"/>
            <a:ext cx="6343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年是神奇的一年，中国人民并没有因为一场疫情灾难而屈服，因为世界上已经没有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任何能让中国屈服的事物，一切魍魉妖魔都是纸老虎，我相信祖国始终会屹立于银河系永垂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不朽，让我们为祖国的壮大加把力，祖国万岁！！！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03849" y="1923678"/>
            <a:ext cx="2808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300" dirty="0">
                <a:solidFill>
                  <a:srgbClr val="7BAAA5"/>
                </a:solidFill>
                <a:cs typeface="+mn-ea"/>
                <a:sym typeface="+mn-lt"/>
              </a:rPr>
              <a:t>谢谢欣赏</a:t>
            </a:r>
            <a:endParaRPr lang="zh-CN" altLang="en-US" sz="4800" b="1" spc="300" dirty="0">
              <a:solidFill>
                <a:srgbClr val="7BAAA5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55576" y="1059582"/>
            <a:ext cx="2534948" cy="253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/>
          <p:nvPr/>
        </p:nvGrpSpPr>
        <p:grpSpPr>
          <a:xfrm>
            <a:off x="1517911" y="1650412"/>
            <a:ext cx="1778742" cy="1778742"/>
            <a:chOff x="990600" y="2044717"/>
            <a:chExt cx="2768566" cy="2768566"/>
          </a:xfrm>
        </p:grpSpPr>
        <p:sp>
          <p:nvSpPr>
            <p:cNvPr id="30" name="Diamond 5"/>
            <p:cNvSpPr/>
            <p:nvPr/>
          </p:nvSpPr>
          <p:spPr bwMode="auto">
            <a:xfrm>
              <a:off x="990600" y="2044717"/>
              <a:ext cx="2768566" cy="2768566"/>
            </a:xfrm>
            <a:prstGeom prst="diamond">
              <a:avLst/>
            </a:prstGeom>
            <a:solidFill>
              <a:srgbClr val="7BAAA5"/>
            </a:solidFill>
            <a:ln w="5080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Group 9"/>
            <p:cNvGrpSpPr/>
            <p:nvPr/>
          </p:nvGrpSpPr>
          <p:grpSpPr>
            <a:xfrm>
              <a:off x="1429100" y="2918362"/>
              <a:ext cx="1800200" cy="992584"/>
              <a:chOff x="2345143" y="2512160"/>
              <a:chExt cx="1800200" cy="992584"/>
            </a:xfrm>
          </p:grpSpPr>
          <p:sp>
            <p:nvSpPr>
              <p:cNvPr id="32" name="TextBox 7"/>
              <p:cNvSpPr txBox="1"/>
              <p:nvPr/>
            </p:nvSpPr>
            <p:spPr>
              <a:xfrm>
                <a:off x="2345143" y="2512160"/>
                <a:ext cx="1800200" cy="67710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/>
                <a:r>
                  <a:rPr lang="zh-CN" altLang="en-US" sz="44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4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TextBox 8"/>
              <p:cNvSpPr txBox="1"/>
              <p:nvPr/>
            </p:nvSpPr>
            <p:spPr>
              <a:xfrm>
                <a:off x="2345143" y="3289300"/>
                <a:ext cx="1800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en-US" altLang="zh-CN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818380" y="892175"/>
            <a:ext cx="267208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dirty="0" smtClean="0">
                <a:solidFill>
                  <a:srgbClr val="9BCDAE"/>
                </a:solidFill>
                <a:uFillTx/>
                <a:latin typeface="+mn-ea"/>
              </a:rPr>
              <a:t>01  </a:t>
            </a:r>
            <a:r>
              <a:rPr lang="zh-CN" altLang="en-US" sz="3400" dirty="0" smtClean="0">
                <a:solidFill>
                  <a:srgbClr val="9BCDAE"/>
                </a:solidFill>
                <a:uFillTx/>
                <a:latin typeface="+mn-ea"/>
              </a:rPr>
              <a:t>工作概述</a:t>
            </a:r>
            <a:endParaRPr lang="zh-CN" altLang="en-US" sz="3400" dirty="0" smtClean="0">
              <a:solidFill>
                <a:srgbClr val="9BCDAE"/>
              </a:solidFill>
              <a:uFillTx/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635" y="1853565"/>
            <a:ext cx="267208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dirty="0" smtClean="0">
                <a:solidFill>
                  <a:srgbClr val="9BCDAE"/>
                </a:solidFill>
                <a:uFillTx/>
                <a:latin typeface="+mn-ea"/>
              </a:rPr>
              <a:t>02  </a:t>
            </a:r>
            <a:r>
              <a:rPr lang="zh-CN" altLang="en-US" sz="3400" dirty="0" smtClean="0">
                <a:solidFill>
                  <a:srgbClr val="9BCDAE"/>
                </a:solidFill>
                <a:uFillTx/>
                <a:latin typeface="+mn-ea"/>
              </a:rPr>
              <a:t>项目总结</a:t>
            </a:r>
            <a:endParaRPr lang="zh-CN" altLang="en-US" sz="3400" dirty="0" smtClean="0">
              <a:solidFill>
                <a:srgbClr val="9BCDAE"/>
              </a:solidFill>
              <a:uFillTx/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835" y="2814955"/>
            <a:ext cx="353568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dirty="0" smtClean="0">
                <a:solidFill>
                  <a:srgbClr val="9BCDAE"/>
                </a:solidFill>
                <a:uFillTx/>
                <a:latin typeface="+mn-ea"/>
              </a:rPr>
              <a:t>03  </a:t>
            </a:r>
            <a:r>
              <a:rPr lang="zh-CN" altLang="en-US" sz="3400" dirty="0" smtClean="0">
                <a:solidFill>
                  <a:srgbClr val="9BCDAE"/>
                </a:solidFill>
                <a:uFillTx/>
                <a:latin typeface="+mn-ea"/>
              </a:rPr>
              <a:t>明年工作计划</a:t>
            </a:r>
            <a:endParaRPr lang="zh-CN" altLang="en-US" sz="3400" dirty="0" smtClean="0">
              <a:solidFill>
                <a:srgbClr val="9BCDAE"/>
              </a:solidFill>
              <a:uFillTx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483768" y="2188552"/>
            <a:ext cx="4176464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rgbClr val="7BAAA5"/>
                </a:solidFill>
                <a:cs typeface="+mn-ea"/>
                <a:sym typeface="+mn-lt"/>
              </a:rPr>
              <a:t>       </a:t>
            </a:r>
            <a:r>
              <a:rPr lang="zh-CN" altLang="en-US" sz="4400" dirty="0">
                <a:solidFill>
                  <a:srgbClr val="7BAAA5"/>
                </a:solidFill>
                <a:cs typeface="+mn-ea"/>
                <a:sym typeface="+mn-lt"/>
              </a:rPr>
              <a:t>工作概述</a:t>
            </a:r>
            <a:endParaRPr lang="en-GB" altLang="zh-CN" sz="4400" dirty="0">
              <a:solidFill>
                <a:srgbClr val="7BAAA5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55576" y="1059582"/>
            <a:ext cx="2534948" cy="253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/>
          <p:cNvGrpSpPr/>
          <p:nvPr/>
        </p:nvGrpSpPr>
        <p:grpSpPr>
          <a:xfrm>
            <a:off x="2691863" y="1109445"/>
            <a:ext cx="3745884" cy="3073292"/>
            <a:chOff x="2691863" y="1109445"/>
            <a:chExt cx="3745884" cy="3073292"/>
          </a:xfrm>
        </p:grpSpPr>
        <p:grpSp>
          <p:nvGrpSpPr>
            <p:cNvPr id="4" name="Group 28"/>
            <p:cNvGrpSpPr/>
            <p:nvPr/>
          </p:nvGrpSpPr>
          <p:grpSpPr>
            <a:xfrm>
              <a:off x="5457760" y="1109445"/>
              <a:ext cx="324517" cy="205792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7" name="Freeform: Shape 29"/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8" name="Freeform: Shape 30"/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9" name="Freeform: Shape 31"/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0" name="Freeform: Shape 32"/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1" name="Freeform: Shape 33"/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2" name="Freeform: Shape 34"/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3" name="Freeform: Shape 35"/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5921017" y="2274087"/>
              <a:ext cx="324518" cy="284942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4" name="Freeform: Shape 37"/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5" name="Freeform: Shape 38"/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6" name="Freeform: Shape 39"/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40"/>
            <p:cNvGrpSpPr/>
            <p:nvPr/>
          </p:nvGrpSpPr>
          <p:grpSpPr>
            <a:xfrm>
              <a:off x="3391696" y="3947922"/>
              <a:ext cx="303410" cy="234815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50" name="Freeform: Shape 41"/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1" name="Freeform: Shape 42"/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2" name="Freeform: Shape 43"/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3" name="Freeform: Shape 44"/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45"/>
            <p:cNvGrpSpPr/>
            <p:nvPr/>
          </p:nvGrpSpPr>
          <p:grpSpPr>
            <a:xfrm>
              <a:off x="5529862" y="3894891"/>
              <a:ext cx="303410" cy="245366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5" name="Oval 46"/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6" name="Freeform: Shape 47"/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7" name="Freeform: Shape 48"/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8" name="Freeform: Shape 49"/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9" name="Freeform: Shape 50"/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2923854" y="2298716"/>
              <a:ext cx="234815" cy="266474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42" name="Oval 52"/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3" name="Freeform: Shape 53"/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4" name="Freeform: Shape 54"/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55"/>
            <p:cNvGrpSpPr/>
            <p:nvPr/>
          </p:nvGrpSpPr>
          <p:grpSpPr>
            <a:xfrm>
              <a:off x="3364838" y="1135004"/>
              <a:ext cx="282305" cy="205792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9" name="Freeform: Shape 56"/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0" name="Freeform: Shape 57"/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1" name="Freeform: Shape 58"/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59"/>
            <p:cNvGrpSpPr/>
            <p:nvPr/>
          </p:nvGrpSpPr>
          <p:grpSpPr>
            <a:xfrm>
              <a:off x="3609905" y="1657247"/>
              <a:ext cx="1925066" cy="1932132"/>
              <a:chOff x="3406775" y="1066800"/>
              <a:chExt cx="3027363" cy="3038475"/>
            </a:xfrm>
          </p:grpSpPr>
          <p:sp>
            <p:nvSpPr>
              <p:cNvPr id="47" name="Oval 60"/>
              <p:cNvSpPr/>
              <p:nvPr/>
            </p:nvSpPr>
            <p:spPr bwMode="auto">
              <a:xfrm>
                <a:off x="3406775" y="1066800"/>
                <a:ext cx="3027363" cy="303847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61"/>
              <p:cNvSpPr/>
              <p:nvPr/>
            </p:nvSpPr>
            <p:spPr bwMode="auto">
              <a:xfrm>
                <a:off x="3751263" y="1598613"/>
                <a:ext cx="26988" cy="3651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62"/>
              <p:cNvSpPr/>
              <p:nvPr/>
            </p:nvSpPr>
            <p:spPr bwMode="auto">
              <a:xfrm>
                <a:off x="5440363" y="119697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63"/>
              <p:cNvSpPr/>
              <p:nvPr/>
            </p:nvSpPr>
            <p:spPr bwMode="auto">
              <a:xfrm>
                <a:off x="5430838" y="1196975"/>
                <a:ext cx="28575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64"/>
              <p:cNvSpPr/>
              <p:nvPr/>
            </p:nvSpPr>
            <p:spPr bwMode="auto">
              <a:xfrm>
                <a:off x="5402263" y="1206500"/>
                <a:ext cx="38100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65"/>
              <p:cNvSpPr/>
              <p:nvPr/>
            </p:nvSpPr>
            <p:spPr bwMode="auto">
              <a:xfrm>
                <a:off x="5160963" y="1235075"/>
                <a:ext cx="47625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66"/>
              <p:cNvSpPr/>
              <p:nvPr/>
            </p:nvSpPr>
            <p:spPr bwMode="auto">
              <a:xfrm>
                <a:off x="6330951" y="2735263"/>
                <a:ext cx="84138" cy="19526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67"/>
              <p:cNvSpPr/>
              <p:nvPr/>
            </p:nvSpPr>
            <p:spPr bwMode="auto">
              <a:xfrm>
                <a:off x="6256338" y="2930525"/>
                <a:ext cx="74613" cy="381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68"/>
              <p:cNvSpPr/>
              <p:nvPr/>
            </p:nvSpPr>
            <p:spPr bwMode="auto">
              <a:xfrm>
                <a:off x="6350001" y="2846388"/>
                <a:ext cx="15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69"/>
              <p:cNvSpPr/>
              <p:nvPr/>
            </p:nvSpPr>
            <p:spPr bwMode="auto">
              <a:xfrm>
                <a:off x="6340476" y="2865438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70"/>
              <p:cNvSpPr/>
              <p:nvPr/>
            </p:nvSpPr>
            <p:spPr bwMode="auto">
              <a:xfrm>
                <a:off x="6330951" y="2855913"/>
                <a:ext cx="9525" cy="285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71"/>
              <p:cNvSpPr/>
              <p:nvPr/>
            </p:nvSpPr>
            <p:spPr bwMode="auto">
              <a:xfrm>
                <a:off x="6265863" y="2641600"/>
                <a:ext cx="74613" cy="2238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72"/>
              <p:cNvSpPr/>
              <p:nvPr/>
            </p:nvSpPr>
            <p:spPr bwMode="auto">
              <a:xfrm>
                <a:off x="5291138" y="3359150"/>
                <a:ext cx="103188" cy="1301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73"/>
              <p:cNvSpPr/>
              <p:nvPr/>
            </p:nvSpPr>
            <p:spPr bwMode="auto">
              <a:xfrm>
                <a:off x="5338763" y="3471863"/>
                <a:ext cx="73025" cy="1206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74"/>
              <p:cNvSpPr/>
              <p:nvPr/>
            </p:nvSpPr>
            <p:spPr bwMode="auto">
              <a:xfrm>
                <a:off x="6238876" y="2949575"/>
                <a:ext cx="1746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75"/>
              <p:cNvSpPr/>
              <p:nvPr/>
            </p:nvSpPr>
            <p:spPr bwMode="auto">
              <a:xfrm>
                <a:off x="6229351" y="2940050"/>
                <a:ext cx="9525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76"/>
              <p:cNvSpPr/>
              <p:nvPr/>
            </p:nvSpPr>
            <p:spPr bwMode="auto">
              <a:xfrm>
                <a:off x="6210301" y="2959100"/>
                <a:ext cx="1905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77"/>
              <p:cNvSpPr/>
              <p:nvPr/>
            </p:nvSpPr>
            <p:spPr bwMode="auto">
              <a:xfrm>
                <a:off x="6200776" y="293052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78"/>
              <p:cNvSpPr/>
              <p:nvPr/>
            </p:nvSpPr>
            <p:spPr bwMode="auto">
              <a:xfrm>
                <a:off x="5541963" y="3089275"/>
                <a:ext cx="65088" cy="365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Rectangle 79"/>
              <p:cNvSpPr/>
              <p:nvPr/>
            </p:nvSpPr>
            <p:spPr bwMode="auto">
              <a:xfrm>
                <a:off x="6415088" y="2408238"/>
                <a:ext cx="1588" cy="15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80"/>
              <p:cNvSpPr/>
              <p:nvPr/>
            </p:nvSpPr>
            <p:spPr bwMode="auto">
              <a:xfrm>
                <a:off x="6415088" y="240823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81"/>
              <p:cNvSpPr/>
              <p:nvPr/>
            </p:nvSpPr>
            <p:spPr bwMode="auto">
              <a:xfrm>
                <a:off x="3556002" y="1327150"/>
                <a:ext cx="1243013" cy="2638425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82"/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83"/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84"/>
              <p:cNvSpPr/>
              <p:nvPr/>
            </p:nvSpPr>
            <p:spPr bwMode="auto">
              <a:xfrm>
                <a:off x="4186238" y="1625600"/>
                <a:ext cx="38100" cy="285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85"/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86"/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87"/>
              <p:cNvSpPr/>
              <p:nvPr/>
            </p:nvSpPr>
            <p:spPr bwMode="auto">
              <a:xfrm>
                <a:off x="4381501" y="1933575"/>
                <a:ext cx="111125" cy="111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88"/>
              <p:cNvSpPr/>
              <p:nvPr/>
            </p:nvSpPr>
            <p:spPr bwMode="auto">
              <a:xfrm>
                <a:off x="3879851" y="2520950"/>
                <a:ext cx="158750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89"/>
              <p:cNvSpPr/>
              <p:nvPr/>
            </p:nvSpPr>
            <p:spPr bwMode="auto">
              <a:xfrm>
                <a:off x="4038601" y="2605088"/>
                <a:ext cx="101600" cy="555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90"/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91"/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92"/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93"/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94"/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95"/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96"/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97"/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98"/>
              <p:cNvSpPr/>
              <p:nvPr/>
            </p:nvSpPr>
            <p:spPr bwMode="auto">
              <a:xfrm>
                <a:off x="4492626" y="3908425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99"/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00"/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01"/>
              <p:cNvSpPr/>
              <p:nvPr/>
            </p:nvSpPr>
            <p:spPr bwMode="auto">
              <a:xfrm>
                <a:off x="3694113" y="1728788"/>
                <a:ext cx="28575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02"/>
              <p:cNvSpPr/>
              <p:nvPr/>
            </p:nvSpPr>
            <p:spPr bwMode="auto">
              <a:xfrm>
                <a:off x="3741738" y="1644650"/>
                <a:ext cx="26988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03"/>
              <p:cNvSpPr/>
              <p:nvPr/>
            </p:nvSpPr>
            <p:spPr bwMode="auto">
              <a:xfrm>
                <a:off x="3667126" y="1820863"/>
                <a:ext cx="19050" cy="476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04"/>
              <p:cNvSpPr/>
              <p:nvPr/>
            </p:nvSpPr>
            <p:spPr bwMode="auto">
              <a:xfrm>
                <a:off x="4113213" y="1309688"/>
                <a:ext cx="111125" cy="746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105"/>
              <p:cNvSpPr/>
              <p:nvPr/>
            </p:nvSpPr>
            <p:spPr bwMode="auto">
              <a:xfrm>
                <a:off x="4084638" y="1346200"/>
                <a:ext cx="149225" cy="1127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06"/>
              <p:cNvSpPr/>
              <p:nvPr/>
            </p:nvSpPr>
            <p:spPr bwMode="auto">
              <a:xfrm>
                <a:off x="4241801" y="135572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07"/>
              <p:cNvSpPr/>
              <p:nvPr/>
            </p:nvSpPr>
            <p:spPr bwMode="auto">
              <a:xfrm>
                <a:off x="4241801" y="1355725"/>
                <a:ext cx="65088" cy="55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08"/>
              <p:cNvSpPr/>
              <p:nvPr/>
            </p:nvSpPr>
            <p:spPr bwMode="auto">
              <a:xfrm>
                <a:off x="4178301" y="1449388"/>
                <a:ext cx="36513" cy="269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09"/>
              <p:cNvSpPr/>
              <p:nvPr/>
            </p:nvSpPr>
            <p:spPr bwMode="auto">
              <a:xfrm>
                <a:off x="4279901" y="1355725"/>
                <a:ext cx="84138" cy="460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10"/>
              <p:cNvSpPr/>
              <p:nvPr/>
            </p:nvSpPr>
            <p:spPr bwMode="auto">
              <a:xfrm>
                <a:off x="4279901" y="1374775"/>
                <a:ext cx="231775" cy="29845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11"/>
              <p:cNvSpPr/>
              <p:nvPr/>
            </p:nvSpPr>
            <p:spPr bwMode="auto">
              <a:xfrm>
                <a:off x="4335463" y="1504950"/>
                <a:ext cx="3651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12"/>
              <p:cNvSpPr/>
              <p:nvPr/>
            </p:nvSpPr>
            <p:spPr bwMode="auto">
              <a:xfrm>
                <a:off x="4371976" y="151447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13"/>
              <p:cNvSpPr/>
              <p:nvPr/>
            </p:nvSpPr>
            <p:spPr bwMode="auto">
              <a:xfrm>
                <a:off x="4260851" y="1262063"/>
                <a:ext cx="74613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14"/>
              <p:cNvSpPr/>
              <p:nvPr/>
            </p:nvSpPr>
            <p:spPr bwMode="auto">
              <a:xfrm>
                <a:off x="4251326" y="1290638"/>
                <a:ext cx="2857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15"/>
              <p:cNvSpPr/>
              <p:nvPr/>
            </p:nvSpPr>
            <p:spPr bwMode="auto">
              <a:xfrm>
                <a:off x="4241801" y="1281113"/>
                <a:ext cx="93663" cy="460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Freeform: Shape 116"/>
              <p:cNvSpPr/>
              <p:nvPr/>
            </p:nvSpPr>
            <p:spPr bwMode="auto">
              <a:xfrm>
                <a:off x="4344988" y="1252538"/>
                <a:ext cx="190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17"/>
              <p:cNvSpPr/>
              <p:nvPr/>
            </p:nvSpPr>
            <p:spPr bwMode="auto">
              <a:xfrm>
                <a:off x="4335463" y="1252538"/>
                <a:ext cx="3651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Freeform: Shape 118"/>
              <p:cNvSpPr/>
              <p:nvPr/>
            </p:nvSpPr>
            <p:spPr bwMode="auto">
              <a:xfrm>
                <a:off x="4371976" y="1244600"/>
                <a:ext cx="28575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Freeform: Shape 119"/>
              <p:cNvSpPr/>
              <p:nvPr/>
            </p:nvSpPr>
            <p:spPr bwMode="auto">
              <a:xfrm>
                <a:off x="4325938" y="1290638"/>
                <a:ext cx="55563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Freeform: Shape 120"/>
              <p:cNvSpPr/>
              <p:nvPr/>
            </p:nvSpPr>
            <p:spPr bwMode="auto">
              <a:xfrm>
                <a:off x="4354513" y="1319213"/>
                <a:ext cx="17463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Freeform: Shape 121"/>
              <p:cNvSpPr/>
              <p:nvPr/>
            </p:nvSpPr>
            <p:spPr bwMode="auto">
              <a:xfrm>
                <a:off x="4371976" y="1290638"/>
                <a:ext cx="103188" cy="746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Freeform: Shape 122"/>
              <p:cNvSpPr/>
              <p:nvPr/>
            </p:nvSpPr>
            <p:spPr bwMode="auto">
              <a:xfrm>
                <a:off x="4400551" y="1235075"/>
                <a:ext cx="46038" cy="365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Freeform: Shape 123"/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Freeform: Shape 124"/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Freeform: Shape 125"/>
              <p:cNvSpPr/>
              <p:nvPr/>
            </p:nvSpPr>
            <p:spPr bwMode="auto">
              <a:xfrm>
                <a:off x="4475163" y="1225550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Freeform: Shape 126"/>
              <p:cNvSpPr/>
              <p:nvPr/>
            </p:nvSpPr>
            <p:spPr bwMode="auto">
              <a:xfrm>
                <a:off x="4419601" y="1384300"/>
                <a:ext cx="36513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Freeform: Shape 127"/>
              <p:cNvSpPr/>
              <p:nvPr/>
            </p:nvSpPr>
            <p:spPr bwMode="auto">
              <a:xfrm>
                <a:off x="4427538" y="1187450"/>
                <a:ext cx="315913" cy="139700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Freeform: Shape 128"/>
              <p:cNvSpPr/>
              <p:nvPr/>
            </p:nvSpPr>
            <p:spPr bwMode="auto">
              <a:xfrm>
                <a:off x="4465638" y="1206500"/>
                <a:ext cx="92075" cy="746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6" name="Freeform: Shape 129"/>
              <p:cNvSpPr/>
              <p:nvPr/>
            </p:nvSpPr>
            <p:spPr bwMode="auto">
              <a:xfrm>
                <a:off x="4567238" y="1187450"/>
                <a:ext cx="473075" cy="550863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7" name="Freeform: Shape 130"/>
              <p:cNvSpPr/>
              <p:nvPr/>
            </p:nvSpPr>
            <p:spPr bwMode="auto">
              <a:xfrm>
                <a:off x="4316413" y="1962150"/>
                <a:ext cx="3810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8" name="Freeform: Shape 131"/>
              <p:cNvSpPr/>
              <p:nvPr/>
            </p:nvSpPr>
            <p:spPr bwMode="auto">
              <a:xfrm>
                <a:off x="4994276" y="1589088"/>
                <a:ext cx="149225" cy="746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9" name="Freeform: Shape 132"/>
              <p:cNvSpPr/>
              <p:nvPr/>
            </p:nvSpPr>
            <p:spPr bwMode="auto">
              <a:xfrm>
                <a:off x="5235576" y="1858963"/>
                <a:ext cx="84138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0" name="Freeform: Shape 133"/>
              <p:cNvSpPr/>
              <p:nvPr/>
            </p:nvSpPr>
            <p:spPr bwMode="auto">
              <a:xfrm>
                <a:off x="5291138" y="1765300"/>
                <a:ext cx="149225" cy="2143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1" name="Freeform: Shape 134"/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2" name="Freeform: Shape 135"/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3" name="Freeform: Shape 136"/>
              <p:cNvSpPr/>
              <p:nvPr/>
            </p:nvSpPr>
            <p:spPr bwMode="auto">
              <a:xfrm>
                <a:off x="5532438" y="1830388"/>
                <a:ext cx="952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4" name="Freeform: Shape 137"/>
              <p:cNvSpPr/>
              <p:nvPr/>
            </p:nvSpPr>
            <p:spPr bwMode="auto">
              <a:xfrm>
                <a:off x="5541963" y="1820863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5" name="Freeform: Shape 138"/>
              <p:cNvSpPr/>
              <p:nvPr/>
            </p:nvSpPr>
            <p:spPr bwMode="auto">
              <a:xfrm>
                <a:off x="5561013" y="1820863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6" name="Freeform: Shape 139"/>
              <p:cNvSpPr/>
              <p:nvPr/>
            </p:nvSpPr>
            <p:spPr bwMode="auto">
              <a:xfrm>
                <a:off x="5411788" y="1169988"/>
                <a:ext cx="55563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7" name="Freeform: Shape 140"/>
              <p:cNvSpPr/>
              <p:nvPr/>
            </p:nvSpPr>
            <p:spPr bwMode="auto">
              <a:xfrm>
                <a:off x="5467351" y="117792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8" name="Freeform: Shape 141"/>
              <p:cNvSpPr/>
              <p:nvPr/>
            </p:nvSpPr>
            <p:spPr bwMode="auto">
              <a:xfrm>
                <a:off x="5486401" y="1187450"/>
                <a:ext cx="65088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9" name="Freeform: Shape 142"/>
              <p:cNvSpPr/>
              <p:nvPr/>
            </p:nvSpPr>
            <p:spPr bwMode="auto">
              <a:xfrm>
                <a:off x="6415088" y="2687638"/>
                <a:ext cx="952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0" name="Freeform: Shape 143"/>
              <p:cNvSpPr/>
              <p:nvPr/>
            </p:nvSpPr>
            <p:spPr bwMode="auto">
              <a:xfrm>
                <a:off x="5597526" y="2166938"/>
                <a:ext cx="28575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1" name="Freeform: Shape 160"/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2" name="Freeform: Shape 163"/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3" name="Freeform: Shape 166"/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4" name="Freeform: Shape 169"/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5" name="Freeform: Shape 172"/>
              <p:cNvSpPr/>
              <p:nvPr/>
            </p:nvSpPr>
            <p:spPr bwMode="auto">
              <a:xfrm>
                <a:off x="5857876" y="2268538"/>
                <a:ext cx="190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6" name="Freeform: Shape 173"/>
              <p:cNvSpPr/>
              <p:nvPr/>
            </p:nvSpPr>
            <p:spPr bwMode="auto">
              <a:xfrm>
                <a:off x="5876926" y="2268538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7" name="Freeform: Shape 174"/>
              <p:cNvSpPr/>
              <p:nvPr/>
            </p:nvSpPr>
            <p:spPr bwMode="auto">
              <a:xfrm>
                <a:off x="5978526" y="2251075"/>
                <a:ext cx="19050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8" name="Freeform: Shape 175"/>
              <p:cNvSpPr/>
              <p:nvPr/>
            </p:nvSpPr>
            <p:spPr bwMode="auto">
              <a:xfrm>
                <a:off x="5095876" y="1216025"/>
                <a:ext cx="1328738" cy="2432050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1" name="Freeform: Shape 176"/>
            <p:cNvSpPr/>
            <p:nvPr/>
          </p:nvSpPr>
          <p:spPr bwMode="auto">
            <a:xfrm>
              <a:off x="3318724" y="1856620"/>
              <a:ext cx="241100" cy="1554605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77"/>
            <p:cNvSpPr/>
            <p:nvPr/>
          </p:nvSpPr>
          <p:spPr bwMode="auto">
            <a:xfrm>
              <a:off x="3312939" y="3170124"/>
              <a:ext cx="1365583" cy="883386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78"/>
            <p:cNvSpPr/>
            <p:nvPr/>
          </p:nvSpPr>
          <p:spPr bwMode="auto">
            <a:xfrm>
              <a:off x="4464426" y="3162409"/>
              <a:ext cx="1367512" cy="891101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79"/>
            <p:cNvSpPr/>
            <p:nvPr/>
          </p:nvSpPr>
          <p:spPr bwMode="auto">
            <a:xfrm>
              <a:off x="5583124" y="1856620"/>
              <a:ext cx="241100" cy="1554605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80"/>
            <p:cNvSpPr/>
            <p:nvPr/>
          </p:nvSpPr>
          <p:spPr bwMode="auto">
            <a:xfrm>
              <a:off x="3312939" y="1193117"/>
              <a:ext cx="1379084" cy="904603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81"/>
            <p:cNvSpPr/>
            <p:nvPr/>
          </p:nvSpPr>
          <p:spPr bwMode="auto">
            <a:xfrm>
              <a:off x="4464426" y="1212404"/>
              <a:ext cx="1359797" cy="885314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Oval 182"/>
            <p:cNvSpPr/>
            <p:nvPr/>
          </p:nvSpPr>
          <p:spPr bwMode="auto">
            <a:xfrm>
              <a:off x="4454469" y="1206809"/>
              <a:ext cx="229000" cy="2290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Oval 183"/>
            <p:cNvSpPr/>
            <p:nvPr/>
          </p:nvSpPr>
          <p:spPr bwMode="auto">
            <a:xfrm>
              <a:off x="3319878" y="1852172"/>
              <a:ext cx="229000" cy="22900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Oval 184"/>
            <p:cNvSpPr/>
            <p:nvPr/>
          </p:nvSpPr>
          <p:spPr bwMode="auto">
            <a:xfrm>
              <a:off x="5594265" y="1852172"/>
              <a:ext cx="229000" cy="229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Oval 185"/>
            <p:cNvSpPr/>
            <p:nvPr/>
          </p:nvSpPr>
          <p:spPr bwMode="auto">
            <a:xfrm>
              <a:off x="5594265" y="3174127"/>
              <a:ext cx="229000" cy="2290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186"/>
            <p:cNvSpPr/>
            <p:nvPr/>
          </p:nvSpPr>
          <p:spPr bwMode="auto">
            <a:xfrm>
              <a:off x="3319878" y="3174127"/>
              <a:ext cx="229000" cy="22900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187"/>
            <p:cNvSpPr/>
            <p:nvPr/>
          </p:nvSpPr>
          <p:spPr bwMode="auto">
            <a:xfrm>
              <a:off x="4454469" y="3819491"/>
              <a:ext cx="229000" cy="2290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188"/>
            <p:cNvSpPr/>
            <p:nvPr/>
          </p:nvSpPr>
          <p:spPr bwMode="auto">
            <a:xfrm>
              <a:off x="5147871" y="1418003"/>
              <a:ext cx="822698" cy="248776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89"/>
            <p:cNvSpPr/>
            <p:nvPr/>
          </p:nvSpPr>
          <p:spPr bwMode="auto">
            <a:xfrm flipH="1">
              <a:off x="3174307" y="1418003"/>
              <a:ext cx="822698" cy="248776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190"/>
            <p:cNvSpPr/>
            <p:nvPr/>
          </p:nvSpPr>
          <p:spPr bwMode="auto">
            <a:xfrm flipV="1">
              <a:off x="5147871" y="3590491"/>
              <a:ext cx="822698" cy="248776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191"/>
            <p:cNvSpPr/>
            <p:nvPr/>
          </p:nvSpPr>
          <p:spPr bwMode="auto">
            <a:xfrm flipH="1" flipV="1">
              <a:off x="3174307" y="3590491"/>
              <a:ext cx="822698" cy="248776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7" name="Straight Connector 196"/>
            <p:cNvCxnSpPr/>
            <p:nvPr/>
          </p:nvCxnSpPr>
          <p:spPr>
            <a:xfrm>
              <a:off x="5738256" y="2633052"/>
              <a:ext cx="699491" cy="1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97"/>
            <p:cNvCxnSpPr/>
            <p:nvPr/>
          </p:nvCxnSpPr>
          <p:spPr>
            <a:xfrm flipH="1">
              <a:off x="2691863" y="2633052"/>
              <a:ext cx="699491" cy="1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rgbClr val="7BAAA5"/>
                </a:solidFill>
                <a:latin typeface="+mn-lt"/>
                <a:ea typeface="+mn-ea"/>
                <a:cs typeface="+mn-ea"/>
                <a:sym typeface="+mn-lt"/>
              </a:rPr>
              <a:t>参与项目</a:t>
            </a:r>
            <a:endParaRPr lang="zh-CN" altLang="en-GB" sz="1800" dirty="0">
              <a:solidFill>
                <a:srgbClr val="7BAA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3210" y="117792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智慧校园多级版</a:t>
            </a:r>
            <a:endParaRPr lang="zh-CN" altLang="en-US" sz="1600" dirty="0" smtClean="0">
              <a:solidFill>
                <a:srgbClr val="579892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0905" y="3655060"/>
            <a:ext cx="1676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rgbClr val="579892"/>
                </a:solidFill>
                <a:uFillTx/>
                <a:latin typeface="+mn-ea"/>
              </a:rPr>
              <a:t>0663</a:t>
            </a:r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视频编码器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489065" y="2440305"/>
            <a:ext cx="13671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会议录播</a:t>
            </a:r>
            <a:r>
              <a:rPr lang="en-US" altLang="zh-CN" sz="1600" dirty="0" smtClean="0">
                <a:solidFill>
                  <a:srgbClr val="579892"/>
                </a:solidFill>
                <a:uFillTx/>
                <a:latin typeface="+mn-ea"/>
              </a:rPr>
              <a:t>app</a:t>
            </a:r>
            <a:endParaRPr lang="en-US" altLang="zh-CN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495425" y="366966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昌吉州多级特做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970905" y="122809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今朝特做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1651000" y="24517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盐城特做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参与项目介绍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5844033" y="175679"/>
            <a:ext cx="3017780" cy="3054838"/>
            <a:chOff x="4084147" y="2092187"/>
            <a:chExt cx="4023707" cy="4073117"/>
          </a:xfrm>
        </p:grpSpPr>
        <p:sp>
          <p:nvSpPr>
            <p:cNvPr id="2" name="Freeform: Shape 65"/>
            <p:cNvSpPr/>
            <p:nvPr/>
          </p:nvSpPr>
          <p:spPr bwMode="auto">
            <a:xfrm>
              <a:off x="4084147" y="2668249"/>
              <a:ext cx="2195147" cy="1828562"/>
            </a:xfrm>
            <a:custGeom>
              <a:avLst/>
              <a:gdLst/>
              <a:ahLst/>
              <a:cxnLst>
                <a:cxn ang="0">
                  <a:pos x="126" y="396"/>
                </a:cxn>
                <a:cxn ang="0">
                  <a:pos x="76" y="153"/>
                </a:cxn>
                <a:cxn ang="0">
                  <a:pos x="475" y="73"/>
                </a:cxn>
                <a:cxn ang="0">
                  <a:pos x="225" y="182"/>
                </a:cxn>
                <a:cxn ang="0">
                  <a:pos x="126" y="396"/>
                </a:cxn>
              </a:cxnLst>
              <a:rect l="0" t="0" r="r" b="b"/>
              <a:pathLst>
                <a:path w="475" h="396">
                  <a:moveTo>
                    <a:pt x="126" y="396"/>
                  </a:moveTo>
                  <a:cubicBezTo>
                    <a:pt x="126" y="396"/>
                    <a:pt x="0" y="278"/>
                    <a:pt x="76" y="153"/>
                  </a:cubicBezTo>
                  <a:cubicBezTo>
                    <a:pt x="168" y="0"/>
                    <a:pt x="475" y="73"/>
                    <a:pt x="475" y="73"/>
                  </a:cubicBezTo>
                  <a:cubicBezTo>
                    <a:pt x="475" y="73"/>
                    <a:pt x="318" y="70"/>
                    <a:pt x="225" y="182"/>
                  </a:cubicBezTo>
                  <a:cubicBezTo>
                    <a:pt x="160" y="261"/>
                    <a:pt x="126" y="396"/>
                    <a:pt x="126" y="39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" name="Freeform: Shape 66"/>
            <p:cNvSpPr/>
            <p:nvPr/>
          </p:nvSpPr>
          <p:spPr bwMode="auto">
            <a:xfrm>
              <a:off x="5371557" y="2092187"/>
              <a:ext cx="1911479" cy="1793649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215" y="33"/>
                </a:cxn>
                <a:cxn ang="0">
                  <a:pos x="414" y="388"/>
                </a:cxn>
                <a:cxn ang="0">
                  <a:pos x="234" y="184"/>
                </a:cxn>
                <a:cxn ang="0">
                  <a:pos x="0" y="157"/>
                </a:cxn>
              </a:cxnLst>
              <a:rect l="0" t="0" r="r" b="b"/>
              <a:pathLst>
                <a:path w="414" h="388">
                  <a:moveTo>
                    <a:pt x="0" y="157"/>
                  </a:moveTo>
                  <a:cubicBezTo>
                    <a:pt x="0" y="157"/>
                    <a:pt x="73" y="0"/>
                    <a:pt x="215" y="33"/>
                  </a:cubicBezTo>
                  <a:cubicBezTo>
                    <a:pt x="389" y="74"/>
                    <a:pt x="414" y="388"/>
                    <a:pt x="414" y="388"/>
                  </a:cubicBezTo>
                  <a:cubicBezTo>
                    <a:pt x="414" y="388"/>
                    <a:pt x="370" y="238"/>
                    <a:pt x="234" y="184"/>
                  </a:cubicBezTo>
                  <a:cubicBezTo>
                    <a:pt x="139" y="146"/>
                    <a:pt x="0" y="157"/>
                    <a:pt x="0" y="1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67"/>
            <p:cNvSpPr/>
            <p:nvPr/>
          </p:nvSpPr>
          <p:spPr bwMode="auto">
            <a:xfrm>
              <a:off x="6763709" y="2969371"/>
              <a:ext cx="1344145" cy="215150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276" y="167"/>
                </a:cxn>
                <a:cxn ang="0">
                  <a:pos x="0" y="466"/>
                </a:cxn>
                <a:cxn ang="0">
                  <a:pos x="138" y="231"/>
                </a:cxn>
                <a:cxn ang="0">
                  <a:pos x="92" y="0"/>
                </a:cxn>
              </a:cxnLst>
              <a:rect l="0" t="0" r="r" b="b"/>
              <a:pathLst>
                <a:path w="291" h="466">
                  <a:moveTo>
                    <a:pt x="92" y="0"/>
                  </a:moveTo>
                  <a:cubicBezTo>
                    <a:pt x="92" y="0"/>
                    <a:pt x="264" y="21"/>
                    <a:pt x="276" y="167"/>
                  </a:cubicBezTo>
                  <a:cubicBezTo>
                    <a:pt x="291" y="345"/>
                    <a:pt x="0" y="466"/>
                    <a:pt x="0" y="466"/>
                  </a:cubicBezTo>
                  <a:cubicBezTo>
                    <a:pt x="0" y="466"/>
                    <a:pt x="129" y="377"/>
                    <a:pt x="138" y="231"/>
                  </a:cubicBezTo>
                  <a:cubicBezTo>
                    <a:pt x="144" y="129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68"/>
            <p:cNvSpPr/>
            <p:nvPr/>
          </p:nvSpPr>
          <p:spPr bwMode="auto">
            <a:xfrm>
              <a:off x="5428291" y="4794975"/>
              <a:ext cx="2326070" cy="137032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370" y="226"/>
                </a:cxn>
                <a:cxn ang="0">
                  <a:pos x="0" y="56"/>
                </a:cxn>
                <a:cxn ang="0">
                  <a:pos x="266" y="115"/>
                </a:cxn>
                <a:cxn ang="0">
                  <a:pos x="471" y="0"/>
                </a:cxn>
              </a:cxnLst>
              <a:rect l="0" t="0" r="r" b="b"/>
              <a:pathLst>
                <a:path w="504" h="296">
                  <a:moveTo>
                    <a:pt x="471" y="0"/>
                  </a:moveTo>
                  <a:cubicBezTo>
                    <a:pt x="471" y="0"/>
                    <a:pt x="504" y="170"/>
                    <a:pt x="370" y="226"/>
                  </a:cubicBezTo>
                  <a:cubicBezTo>
                    <a:pt x="205" y="296"/>
                    <a:pt x="0" y="56"/>
                    <a:pt x="0" y="56"/>
                  </a:cubicBezTo>
                  <a:cubicBezTo>
                    <a:pt x="0" y="56"/>
                    <a:pt x="124" y="151"/>
                    <a:pt x="266" y="115"/>
                  </a:cubicBezTo>
                  <a:cubicBezTo>
                    <a:pt x="365" y="89"/>
                    <a:pt x="471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69"/>
            <p:cNvSpPr/>
            <p:nvPr/>
          </p:nvSpPr>
          <p:spPr bwMode="auto">
            <a:xfrm>
              <a:off x="4367813" y="3751954"/>
              <a:ext cx="1680182" cy="2374074"/>
            </a:xfrm>
            <a:custGeom>
              <a:avLst/>
              <a:gdLst/>
              <a:ahLst/>
              <a:cxnLst>
                <a:cxn ang="0">
                  <a:pos x="363" y="431"/>
                </a:cxn>
                <a:cxn ang="0">
                  <a:pos x="116" y="404"/>
                </a:cxn>
                <a:cxn ang="0">
                  <a:pos x="164" y="0"/>
                </a:cxn>
                <a:cxn ang="0">
                  <a:pos x="190" y="271"/>
                </a:cxn>
                <a:cxn ang="0">
                  <a:pos x="363" y="431"/>
                </a:cxn>
              </a:cxnLst>
              <a:rect l="0" t="0" r="r" b="b"/>
              <a:pathLst>
                <a:path w="363" h="514">
                  <a:moveTo>
                    <a:pt x="363" y="431"/>
                  </a:moveTo>
                  <a:cubicBezTo>
                    <a:pt x="363" y="431"/>
                    <a:pt x="212" y="514"/>
                    <a:pt x="116" y="404"/>
                  </a:cubicBezTo>
                  <a:cubicBezTo>
                    <a:pt x="0" y="269"/>
                    <a:pt x="164" y="0"/>
                    <a:pt x="164" y="0"/>
                  </a:cubicBezTo>
                  <a:cubicBezTo>
                    <a:pt x="164" y="0"/>
                    <a:pt x="112" y="147"/>
                    <a:pt x="190" y="271"/>
                  </a:cubicBezTo>
                  <a:cubicBezTo>
                    <a:pt x="245" y="357"/>
                    <a:pt x="363" y="431"/>
                    <a:pt x="363" y="43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355975" y="55562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智慧校园多级版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56460" y="935990"/>
            <a:ext cx="38512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智慧校园多级版是基于智慧校园会议版更新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项目，新增加多级相关的功能，形成一套单机与多级兼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容复用性强的产品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，既可于教育局和学校联动使用，又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可于学校单独使用。我负责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开发与维护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后台管理页面，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完成组织架构、视频管理、直播管理、资源管理、巡检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管理、网络教研、名师中心、设备管理等相关功能的编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写，用户权限、平台切换、长期登录逻辑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 smtClean="0">
              <a:solidFill>
                <a:srgbClr val="99CEE5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355975" y="254762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昌吉州多级特做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07260" y="2954655"/>
            <a:ext cx="3851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昌吉州多级特做项目是在智慧校园特做完善后的基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础上修改的项目，完善流媒体管理、展现管理、用户管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理、IP配置相关功能，因为需求上的变动，后期跟进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改相关功能与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 smtClean="0">
              <a:solidFill>
                <a:srgbClr val="99CEE5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020560" y="984250"/>
            <a:ext cx="73660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dirty="0" smtClean="0">
                <a:solidFill>
                  <a:srgbClr val="579892"/>
                </a:solidFill>
                <a:uFillTx/>
                <a:latin typeface="+mn-ea"/>
                <a:ea typeface="仿宋" panose="02010609060101010101" charset="-122"/>
                <a:sym typeface="+mn-ea"/>
              </a:rPr>
              <a:t>夫以铜为镜，</a:t>
            </a:r>
            <a:endParaRPr lang="zh-CN" altLang="en-US" dirty="0" smtClean="0">
              <a:solidFill>
                <a:srgbClr val="579892"/>
              </a:solidFill>
              <a:uFillTx/>
              <a:latin typeface="+mn-ea"/>
              <a:ea typeface="仿宋" panose="02010609060101010101" charset="-122"/>
            </a:endParaRPr>
          </a:p>
          <a:p>
            <a:r>
              <a:rPr lang="zh-CN" altLang="en-US" dirty="0" smtClean="0">
                <a:solidFill>
                  <a:srgbClr val="579892"/>
                </a:solidFill>
                <a:latin typeface="微软雅黑" panose="020B0503020204020204" pitchFamily="34" charset="-122"/>
                <a:ea typeface="仿宋" panose="02010609060101010101" charset="-122"/>
              </a:rPr>
              <a:t>   可以正衣冠</a:t>
            </a:r>
            <a:endParaRPr lang="zh-CN" altLang="en-US" dirty="0" smtClean="0">
              <a:solidFill>
                <a:srgbClr val="579892"/>
              </a:solidFill>
              <a:latin typeface="微软雅黑" panose="020B0503020204020204" pitchFamily="34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参与项目介绍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5844033" y="175679"/>
            <a:ext cx="3017780" cy="3054838"/>
            <a:chOff x="4084147" y="2092187"/>
            <a:chExt cx="4023707" cy="4073117"/>
          </a:xfrm>
        </p:grpSpPr>
        <p:sp>
          <p:nvSpPr>
            <p:cNvPr id="2" name="Freeform: Shape 65"/>
            <p:cNvSpPr/>
            <p:nvPr/>
          </p:nvSpPr>
          <p:spPr bwMode="auto">
            <a:xfrm>
              <a:off x="4084147" y="2668249"/>
              <a:ext cx="2195147" cy="1828562"/>
            </a:xfrm>
            <a:custGeom>
              <a:avLst/>
              <a:gdLst/>
              <a:ahLst/>
              <a:cxnLst>
                <a:cxn ang="0">
                  <a:pos x="126" y="396"/>
                </a:cxn>
                <a:cxn ang="0">
                  <a:pos x="76" y="153"/>
                </a:cxn>
                <a:cxn ang="0">
                  <a:pos x="475" y="73"/>
                </a:cxn>
                <a:cxn ang="0">
                  <a:pos x="225" y="182"/>
                </a:cxn>
                <a:cxn ang="0">
                  <a:pos x="126" y="396"/>
                </a:cxn>
              </a:cxnLst>
              <a:rect l="0" t="0" r="r" b="b"/>
              <a:pathLst>
                <a:path w="475" h="396">
                  <a:moveTo>
                    <a:pt x="126" y="396"/>
                  </a:moveTo>
                  <a:cubicBezTo>
                    <a:pt x="126" y="396"/>
                    <a:pt x="0" y="278"/>
                    <a:pt x="76" y="153"/>
                  </a:cubicBezTo>
                  <a:cubicBezTo>
                    <a:pt x="168" y="0"/>
                    <a:pt x="475" y="73"/>
                    <a:pt x="475" y="73"/>
                  </a:cubicBezTo>
                  <a:cubicBezTo>
                    <a:pt x="475" y="73"/>
                    <a:pt x="318" y="70"/>
                    <a:pt x="225" y="182"/>
                  </a:cubicBezTo>
                  <a:cubicBezTo>
                    <a:pt x="160" y="261"/>
                    <a:pt x="126" y="396"/>
                    <a:pt x="126" y="39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" name="Freeform: Shape 66"/>
            <p:cNvSpPr/>
            <p:nvPr/>
          </p:nvSpPr>
          <p:spPr bwMode="auto">
            <a:xfrm>
              <a:off x="5371557" y="2092187"/>
              <a:ext cx="1911479" cy="1793649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215" y="33"/>
                </a:cxn>
                <a:cxn ang="0">
                  <a:pos x="414" y="388"/>
                </a:cxn>
                <a:cxn ang="0">
                  <a:pos x="234" y="184"/>
                </a:cxn>
                <a:cxn ang="0">
                  <a:pos x="0" y="157"/>
                </a:cxn>
              </a:cxnLst>
              <a:rect l="0" t="0" r="r" b="b"/>
              <a:pathLst>
                <a:path w="414" h="388">
                  <a:moveTo>
                    <a:pt x="0" y="157"/>
                  </a:moveTo>
                  <a:cubicBezTo>
                    <a:pt x="0" y="157"/>
                    <a:pt x="73" y="0"/>
                    <a:pt x="215" y="33"/>
                  </a:cubicBezTo>
                  <a:cubicBezTo>
                    <a:pt x="389" y="74"/>
                    <a:pt x="414" y="388"/>
                    <a:pt x="414" y="388"/>
                  </a:cubicBezTo>
                  <a:cubicBezTo>
                    <a:pt x="414" y="388"/>
                    <a:pt x="370" y="238"/>
                    <a:pt x="234" y="184"/>
                  </a:cubicBezTo>
                  <a:cubicBezTo>
                    <a:pt x="139" y="146"/>
                    <a:pt x="0" y="157"/>
                    <a:pt x="0" y="1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67"/>
            <p:cNvSpPr/>
            <p:nvPr/>
          </p:nvSpPr>
          <p:spPr bwMode="auto">
            <a:xfrm>
              <a:off x="6763709" y="2969371"/>
              <a:ext cx="1344145" cy="215150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276" y="167"/>
                </a:cxn>
                <a:cxn ang="0">
                  <a:pos x="0" y="466"/>
                </a:cxn>
                <a:cxn ang="0">
                  <a:pos x="138" y="231"/>
                </a:cxn>
                <a:cxn ang="0">
                  <a:pos x="92" y="0"/>
                </a:cxn>
              </a:cxnLst>
              <a:rect l="0" t="0" r="r" b="b"/>
              <a:pathLst>
                <a:path w="291" h="466">
                  <a:moveTo>
                    <a:pt x="92" y="0"/>
                  </a:moveTo>
                  <a:cubicBezTo>
                    <a:pt x="92" y="0"/>
                    <a:pt x="264" y="21"/>
                    <a:pt x="276" y="167"/>
                  </a:cubicBezTo>
                  <a:cubicBezTo>
                    <a:pt x="291" y="345"/>
                    <a:pt x="0" y="466"/>
                    <a:pt x="0" y="466"/>
                  </a:cubicBezTo>
                  <a:cubicBezTo>
                    <a:pt x="0" y="466"/>
                    <a:pt x="129" y="377"/>
                    <a:pt x="138" y="231"/>
                  </a:cubicBezTo>
                  <a:cubicBezTo>
                    <a:pt x="144" y="129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68"/>
            <p:cNvSpPr/>
            <p:nvPr/>
          </p:nvSpPr>
          <p:spPr bwMode="auto">
            <a:xfrm>
              <a:off x="5428291" y="4794975"/>
              <a:ext cx="2326070" cy="137032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370" y="226"/>
                </a:cxn>
                <a:cxn ang="0">
                  <a:pos x="0" y="56"/>
                </a:cxn>
                <a:cxn ang="0">
                  <a:pos x="266" y="115"/>
                </a:cxn>
                <a:cxn ang="0">
                  <a:pos x="471" y="0"/>
                </a:cxn>
              </a:cxnLst>
              <a:rect l="0" t="0" r="r" b="b"/>
              <a:pathLst>
                <a:path w="504" h="296">
                  <a:moveTo>
                    <a:pt x="471" y="0"/>
                  </a:moveTo>
                  <a:cubicBezTo>
                    <a:pt x="471" y="0"/>
                    <a:pt x="504" y="170"/>
                    <a:pt x="370" y="226"/>
                  </a:cubicBezTo>
                  <a:cubicBezTo>
                    <a:pt x="205" y="296"/>
                    <a:pt x="0" y="56"/>
                    <a:pt x="0" y="56"/>
                  </a:cubicBezTo>
                  <a:cubicBezTo>
                    <a:pt x="0" y="56"/>
                    <a:pt x="124" y="151"/>
                    <a:pt x="266" y="115"/>
                  </a:cubicBezTo>
                  <a:cubicBezTo>
                    <a:pt x="365" y="89"/>
                    <a:pt x="471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69"/>
            <p:cNvSpPr/>
            <p:nvPr/>
          </p:nvSpPr>
          <p:spPr bwMode="auto">
            <a:xfrm>
              <a:off x="4367813" y="3751954"/>
              <a:ext cx="1680182" cy="2374074"/>
            </a:xfrm>
            <a:custGeom>
              <a:avLst/>
              <a:gdLst/>
              <a:ahLst/>
              <a:cxnLst>
                <a:cxn ang="0">
                  <a:pos x="363" y="431"/>
                </a:cxn>
                <a:cxn ang="0">
                  <a:pos x="116" y="404"/>
                </a:cxn>
                <a:cxn ang="0">
                  <a:pos x="164" y="0"/>
                </a:cxn>
                <a:cxn ang="0">
                  <a:pos x="190" y="271"/>
                </a:cxn>
                <a:cxn ang="0">
                  <a:pos x="363" y="431"/>
                </a:cxn>
              </a:cxnLst>
              <a:rect l="0" t="0" r="r" b="b"/>
              <a:pathLst>
                <a:path w="363" h="514">
                  <a:moveTo>
                    <a:pt x="363" y="431"/>
                  </a:moveTo>
                  <a:cubicBezTo>
                    <a:pt x="363" y="431"/>
                    <a:pt x="212" y="514"/>
                    <a:pt x="116" y="404"/>
                  </a:cubicBezTo>
                  <a:cubicBezTo>
                    <a:pt x="0" y="269"/>
                    <a:pt x="164" y="0"/>
                    <a:pt x="164" y="0"/>
                  </a:cubicBezTo>
                  <a:cubicBezTo>
                    <a:pt x="164" y="0"/>
                    <a:pt x="112" y="147"/>
                    <a:pt x="190" y="271"/>
                  </a:cubicBezTo>
                  <a:cubicBezTo>
                    <a:pt x="245" y="357"/>
                    <a:pt x="363" y="431"/>
                    <a:pt x="363" y="43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406140" y="496570"/>
            <a:ext cx="13671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会议录播</a:t>
            </a:r>
            <a:r>
              <a:rPr lang="en-US" altLang="zh-CN" sz="1600" dirty="0" smtClean="0">
                <a:solidFill>
                  <a:srgbClr val="579892"/>
                </a:solidFill>
                <a:uFillTx/>
                <a:latin typeface="+mn-ea"/>
              </a:rPr>
              <a:t>app</a:t>
            </a:r>
            <a:endParaRPr lang="en-US" altLang="zh-CN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0450" y="907415"/>
            <a:ext cx="353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会议录播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一款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uniapp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开发的直播软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件，刚开始接触这。。。。。。。。。。。。。。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。。。。。。。。。。。。。。。。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4070" y="1979295"/>
            <a:ext cx="1676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rgbClr val="579892"/>
                </a:solidFill>
                <a:uFillTx/>
                <a:latin typeface="+mn-ea"/>
              </a:rPr>
              <a:t>0663</a:t>
            </a:r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视频编码器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0450" y="2341880"/>
            <a:ext cx="36912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0663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视频编码器是八部的一个项目，使用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格式编写页面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，刚开始接触这个项目时，我对这种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新奇的书写格式充满了好奇心，为此，我花了两天时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间来研究这个项目的写法，后来发现难的是与后端对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接，因为这个项目的后端是用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52310" y="984250"/>
            <a:ext cx="73660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dirty="0" smtClean="0">
                <a:solidFill>
                  <a:srgbClr val="579892"/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以史为镜，</a:t>
            </a:r>
            <a:endParaRPr lang="zh-CN" altLang="en-US" dirty="0" smtClean="0">
              <a:solidFill>
                <a:srgbClr val="579892"/>
              </a:solidFill>
              <a:uFillTx/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solidFill>
                  <a:srgbClr val="579892"/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  可以知兴替</a:t>
            </a:r>
            <a:endParaRPr lang="zh-CN" altLang="en-US" dirty="0" smtClean="0">
              <a:solidFill>
                <a:srgbClr val="579892"/>
              </a:solidFill>
              <a:uFillTx/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参与项目介绍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5844033" y="175679"/>
            <a:ext cx="3017780" cy="3054838"/>
            <a:chOff x="4084147" y="2092187"/>
            <a:chExt cx="4023707" cy="4073117"/>
          </a:xfrm>
        </p:grpSpPr>
        <p:sp>
          <p:nvSpPr>
            <p:cNvPr id="2" name="Freeform: Shape 65"/>
            <p:cNvSpPr/>
            <p:nvPr/>
          </p:nvSpPr>
          <p:spPr bwMode="auto">
            <a:xfrm>
              <a:off x="4084147" y="2668249"/>
              <a:ext cx="2195147" cy="1828562"/>
            </a:xfrm>
            <a:custGeom>
              <a:avLst/>
              <a:gdLst/>
              <a:ahLst/>
              <a:cxnLst>
                <a:cxn ang="0">
                  <a:pos x="126" y="396"/>
                </a:cxn>
                <a:cxn ang="0">
                  <a:pos x="76" y="153"/>
                </a:cxn>
                <a:cxn ang="0">
                  <a:pos x="475" y="73"/>
                </a:cxn>
                <a:cxn ang="0">
                  <a:pos x="225" y="182"/>
                </a:cxn>
                <a:cxn ang="0">
                  <a:pos x="126" y="396"/>
                </a:cxn>
              </a:cxnLst>
              <a:rect l="0" t="0" r="r" b="b"/>
              <a:pathLst>
                <a:path w="475" h="396">
                  <a:moveTo>
                    <a:pt x="126" y="396"/>
                  </a:moveTo>
                  <a:cubicBezTo>
                    <a:pt x="126" y="396"/>
                    <a:pt x="0" y="278"/>
                    <a:pt x="76" y="153"/>
                  </a:cubicBezTo>
                  <a:cubicBezTo>
                    <a:pt x="168" y="0"/>
                    <a:pt x="475" y="73"/>
                    <a:pt x="475" y="73"/>
                  </a:cubicBezTo>
                  <a:cubicBezTo>
                    <a:pt x="475" y="73"/>
                    <a:pt x="318" y="70"/>
                    <a:pt x="225" y="182"/>
                  </a:cubicBezTo>
                  <a:cubicBezTo>
                    <a:pt x="160" y="261"/>
                    <a:pt x="126" y="396"/>
                    <a:pt x="126" y="39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" name="Freeform: Shape 66"/>
            <p:cNvSpPr/>
            <p:nvPr/>
          </p:nvSpPr>
          <p:spPr bwMode="auto">
            <a:xfrm>
              <a:off x="5371557" y="2092187"/>
              <a:ext cx="1911479" cy="1793649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215" y="33"/>
                </a:cxn>
                <a:cxn ang="0">
                  <a:pos x="414" y="388"/>
                </a:cxn>
                <a:cxn ang="0">
                  <a:pos x="234" y="184"/>
                </a:cxn>
                <a:cxn ang="0">
                  <a:pos x="0" y="157"/>
                </a:cxn>
              </a:cxnLst>
              <a:rect l="0" t="0" r="r" b="b"/>
              <a:pathLst>
                <a:path w="414" h="388">
                  <a:moveTo>
                    <a:pt x="0" y="157"/>
                  </a:moveTo>
                  <a:cubicBezTo>
                    <a:pt x="0" y="157"/>
                    <a:pt x="73" y="0"/>
                    <a:pt x="215" y="33"/>
                  </a:cubicBezTo>
                  <a:cubicBezTo>
                    <a:pt x="389" y="74"/>
                    <a:pt x="414" y="388"/>
                    <a:pt x="414" y="388"/>
                  </a:cubicBezTo>
                  <a:cubicBezTo>
                    <a:pt x="414" y="388"/>
                    <a:pt x="370" y="238"/>
                    <a:pt x="234" y="184"/>
                  </a:cubicBezTo>
                  <a:cubicBezTo>
                    <a:pt x="139" y="146"/>
                    <a:pt x="0" y="157"/>
                    <a:pt x="0" y="1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67"/>
            <p:cNvSpPr/>
            <p:nvPr/>
          </p:nvSpPr>
          <p:spPr bwMode="auto">
            <a:xfrm>
              <a:off x="6763709" y="2969371"/>
              <a:ext cx="1344145" cy="2151506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276" y="167"/>
                </a:cxn>
                <a:cxn ang="0">
                  <a:pos x="0" y="466"/>
                </a:cxn>
                <a:cxn ang="0">
                  <a:pos x="138" y="231"/>
                </a:cxn>
                <a:cxn ang="0">
                  <a:pos x="92" y="0"/>
                </a:cxn>
              </a:cxnLst>
              <a:rect l="0" t="0" r="r" b="b"/>
              <a:pathLst>
                <a:path w="291" h="466">
                  <a:moveTo>
                    <a:pt x="92" y="0"/>
                  </a:moveTo>
                  <a:cubicBezTo>
                    <a:pt x="92" y="0"/>
                    <a:pt x="264" y="21"/>
                    <a:pt x="276" y="167"/>
                  </a:cubicBezTo>
                  <a:cubicBezTo>
                    <a:pt x="291" y="345"/>
                    <a:pt x="0" y="466"/>
                    <a:pt x="0" y="466"/>
                  </a:cubicBezTo>
                  <a:cubicBezTo>
                    <a:pt x="0" y="466"/>
                    <a:pt x="129" y="377"/>
                    <a:pt x="138" y="231"/>
                  </a:cubicBezTo>
                  <a:cubicBezTo>
                    <a:pt x="144" y="129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68"/>
            <p:cNvSpPr/>
            <p:nvPr/>
          </p:nvSpPr>
          <p:spPr bwMode="auto">
            <a:xfrm>
              <a:off x="5428291" y="4794975"/>
              <a:ext cx="2326070" cy="137032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370" y="226"/>
                </a:cxn>
                <a:cxn ang="0">
                  <a:pos x="0" y="56"/>
                </a:cxn>
                <a:cxn ang="0">
                  <a:pos x="266" y="115"/>
                </a:cxn>
                <a:cxn ang="0">
                  <a:pos x="471" y="0"/>
                </a:cxn>
              </a:cxnLst>
              <a:rect l="0" t="0" r="r" b="b"/>
              <a:pathLst>
                <a:path w="504" h="296">
                  <a:moveTo>
                    <a:pt x="471" y="0"/>
                  </a:moveTo>
                  <a:cubicBezTo>
                    <a:pt x="471" y="0"/>
                    <a:pt x="504" y="170"/>
                    <a:pt x="370" y="226"/>
                  </a:cubicBezTo>
                  <a:cubicBezTo>
                    <a:pt x="205" y="296"/>
                    <a:pt x="0" y="56"/>
                    <a:pt x="0" y="56"/>
                  </a:cubicBezTo>
                  <a:cubicBezTo>
                    <a:pt x="0" y="56"/>
                    <a:pt x="124" y="151"/>
                    <a:pt x="266" y="115"/>
                  </a:cubicBezTo>
                  <a:cubicBezTo>
                    <a:pt x="365" y="89"/>
                    <a:pt x="471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69"/>
            <p:cNvSpPr/>
            <p:nvPr/>
          </p:nvSpPr>
          <p:spPr bwMode="auto">
            <a:xfrm>
              <a:off x="4367813" y="3751954"/>
              <a:ext cx="1680182" cy="2374074"/>
            </a:xfrm>
            <a:custGeom>
              <a:avLst/>
              <a:gdLst/>
              <a:ahLst/>
              <a:cxnLst>
                <a:cxn ang="0">
                  <a:pos x="363" y="431"/>
                </a:cxn>
                <a:cxn ang="0">
                  <a:pos x="116" y="404"/>
                </a:cxn>
                <a:cxn ang="0">
                  <a:pos x="164" y="0"/>
                </a:cxn>
                <a:cxn ang="0">
                  <a:pos x="190" y="271"/>
                </a:cxn>
                <a:cxn ang="0">
                  <a:pos x="363" y="431"/>
                </a:cxn>
              </a:cxnLst>
              <a:rect l="0" t="0" r="r" b="b"/>
              <a:pathLst>
                <a:path w="363" h="514">
                  <a:moveTo>
                    <a:pt x="363" y="431"/>
                  </a:moveTo>
                  <a:cubicBezTo>
                    <a:pt x="363" y="431"/>
                    <a:pt x="212" y="514"/>
                    <a:pt x="116" y="404"/>
                  </a:cubicBezTo>
                  <a:cubicBezTo>
                    <a:pt x="0" y="269"/>
                    <a:pt x="164" y="0"/>
                    <a:pt x="164" y="0"/>
                  </a:cubicBezTo>
                  <a:cubicBezTo>
                    <a:pt x="164" y="0"/>
                    <a:pt x="112" y="147"/>
                    <a:pt x="190" y="271"/>
                  </a:cubicBezTo>
                  <a:cubicBezTo>
                    <a:pt x="245" y="357"/>
                    <a:pt x="363" y="431"/>
                    <a:pt x="363" y="43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406140" y="49657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盐城特做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0450" y="907415"/>
            <a:ext cx="3688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盐城特做项目来的时候非常紧急，只有两天时间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去完成相关页面与功能，我负责前台后台页面的在线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评课、巡检评课、直播评课等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功能，这个项目考验了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我的应变能力，显然是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远远不够的</a:t>
            </a:r>
            <a:endParaRPr lang="zh-CN" altLang="en-US" sz="1200" dirty="0" smtClean="0">
              <a:solidFill>
                <a:srgbClr val="99CE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4070" y="197929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rgbClr val="579892"/>
                </a:solidFill>
                <a:uFillTx/>
                <a:latin typeface="+mn-ea"/>
              </a:rPr>
              <a:t>今朝特做</a:t>
            </a:r>
            <a:endParaRPr lang="zh-CN" altLang="en-US" sz="1600" dirty="0" smtClean="0">
              <a:solidFill>
                <a:srgbClr val="579892"/>
              </a:solidFill>
              <a:uFillTx/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0450" y="2341880"/>
            <a:ext cx="37287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今朝特做项目是由于客户有快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速登录的需求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现方式为点击链接自动登录，主要在的前台页面写一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获取，经过对前台页面的熟悉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，才发现登录页面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并不在前端页面里，为了客户信息的安全而把登录页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面放到了后端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1515" y="984250"/>
            <a:ext cx="73660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dirty="0" smtClean="0">
                <a:solidFill>
                  <a:srgbClr val="579892"/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以人为镜，</a:t>
            </a:r>
            <a:endParaRPr lang="zh-CN" altLang="en-US" dirty="0" smtClean="0">
              <a:solidFill>
                <a:srgbClr val="579892"/>
              </a:solidFill>
              <a:uFillTx/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solidFill>
                  <a:srgbClr val="579892"/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  可以明得失</a:t>
            </a:r>
            <a:endParaRPr lang="zh-CN" altLang="en-US" dirty="0" smtClean="0">
              <a:solidFill>
                <a:srgbClr val="579892"/>
              </a:solidFill>
              <a:uFillTx/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713778" y="858109"/>
            <a:ext cx="3961021" cy="2967211"/>
            <a:chOff x="1321715" y="2090325"/>
            <a:chExt cx="3587361" cy="2687301"/>
          </a:xfrm>
        </p:grpSpPr>
        <p:grpSp>
          <p:nvGrpSpPr>
            <p:cNvPr id="21" name="Group 4"/>
            <p:cNvGrpSpPr/>
            <p:nvPr/>
          </p:nvGrpSpPr>
          <p:grpSpPr>
            <a:xfrm>
              <a:off x="2555776" y="2168789"/>
              <a:ext cx="2353300" cy="1080609"/>
              <a:chOff x="3810000" y="1302345"/>
              <a:chExt cx="2184308" cy="932870"/>
            </a:xfrm>
          </p:grpSpPr>
          <p:sp>
            <p:nvSpPr>
              <p:cNvPr id="43" name="Freeform: Shape 5"/>
              <p:cNvSpPr/>
              <p:nvPr/>
            </p:nvSpPr>
            <p:spPr bwMode="auto">
              <a:xfrm flipV="1">
                <a:off x="3810000" y="1302345"/>
                <a:ext cx="2184308" cy="932870"/>
              </a:xfrm>
              <a:custGeom>
                <a:avLst/>
                <a:gdLst/>
                <a:ahLst/>
                <a:cxnLst>
                  <a:cxn ang="0">
                    <a:pos x="1053" y="287"/>
                  </a:cxn>
                  <a:cxn ang="0">
                    <a:pos x="1053" y="286"/>
                  </a:cxn>
                  <a:cxn ang="0">
                    <a:pos x="1053" y="286"/>
                  </a:cxn>
                  <a:cxn ang="0">
                    <a:pos x="1052" y="286"/>
                  </a:cxn>
                  <a:cxn ang="0">
                    <a:pos x="931" y="54"/>
                  </a:cxn>
                  <a:cxn ang="0">
                    <a:pos x="931" y="55"/>
                  </a:cxn>
                  <a:cxn ang="0">
                    <a:pos x="930" y="52"/>
                  </a:cxn>
                  <a:cxn ang="0">
                    <a:pos x="927" y="48"/>
                  </a:cxn>
                  <a:cxn ang="0">
                    <a:pos x="812" y="16"/>
                  </a:cxn>
                  <a:cxn ang="0">
                    <a:pos x="528" y="0"/>
                  </a:cxn>
                  <a:cxn ang="0">
                    <a:pos x="243" y="16"/>
                  </a:cxn>
                  <a:cxn ang="0">
                    <a:pos x="128" y="48"/>
                  </a:cxn>
                  <a:cxn ang="0">
                    <a:pos x="127" y="48"/>
                  </a:cxn>
                  <a:cxn ang="0">
                    <a:pos x="4" y="283"/>
                  </a:cxn>
                  <a:cxn ang="0">
                    <a:pos x="1" y="286"/>
                  </a:cxn>
                  <a:cxn ang="0">
                    <a:pos x="1" y="287"/>
                  </a:cxn>
                  <a:cxn ang="0">
                    <a:pos x="0" y="290"/>
                  </a:cxn>
                  <a:cxn ang="0">
                    <a:pos x="155" y="328"/>
                  </a:cxn>
                  <a:cxn ang="0">
                    <a:pos x="528" y="344"/>
                  </a:cxn>
                  <a:cxn ang="0">
                    <a:pos x="900" y="328"/>
                  </a:cxn>
                  <a:cxn ang="0">
                    <a:pos x="1054" y="290"/>
                  </a:cxn>
                  <a:cxn ang="0">
                    <a:pos x="1054" y="287"/>
                  </a:cxn>
                  <a:cxn ang="0">
                    <a:pos x="1053" y="287"/>
                  </a:cxn>
                </a:cxnLst>
                <a:rect l="0" t="0" r="r" b="b"/>
                <a:pathLst>
                  <a:path w="1054" h="344">
                    <a:moveTo>
                      <a:pt x="1053" y="287"/>
                    </a:moveTo>
                    <a:cubicBezTo>
                      <a:pt x="1053" y="287"/>
                      <a:pt x="1053" y="286"/>
                      <a:pt x="1053" y="286"/>
                    </a:cubicBezTo>
                    <a:cubicBezTo>
                      <a:pt x="1053" y="286"/>
                      <a:pt x="1053" y="286"/>
                      <a:pt x="1053" y="286"/>
                    </a:cubicBezTo>
                    <a:cubicBezTo>
                      <a:pt x="1053" y="286"/>
                      <a:pt x="1052" y="286"/>
                      <a:pt x="1052" y="286"/>
                    </a:cubicBezTo>
                    <a:cubicBezTo>
                      <a:pt x="1048" y="276"/>
                      <a:pt x="1026" y="236"/>
                      <a:pt x="931" y="54"/>
                    </a:cubicBezTo>
                    <a:cubicBezTo>
                      <a:pt x="931" y="54"/>
                      <a:pt x="931" y="54"/>
                      <a:pt x="931" y="55"/>
                    </a:cubicBezTo>
                    <a:cubicBezTo>
                      <a:pt x="931" y="54"/>
                      <a:pt x="931" y="53"/>
                      <a:pt x="930" y="52"/>
                    </a:cubicBezTo>
                    <a:cubicBezTo>
                      <a:pt x="930" y="52"/>
                      <a:pt x="930" y="52"/>
                      <a:pt x="927" y="48"/>
                    </a:cubicBezTo>
                    <a:cubicBezTo>
                      <a:pt x="918" y="35"/>
                      <a:pt x="879" y="25"/>
                      <a:pt x="812" y="16"/>
                    </a:cubicBezTo>
                    <a:cubicBezTo>
                      <a:pt x="734" y="5"/>
                      <a:pt x="638" y="0"/>
                      <a:pt x="528" y="0"/>
                    </a:cubicBezTo>
                    <a:cubicBezTo>
                      <a:pt x="417" y="0"/>
                      <a:pt x="323" y="5"/>
                      <a:pt x="243" y="16"/>
                    </a:cubicBezTo>
                    <a:cubicBezTo>
                      <a:pt x="175" y="25"/>
                      <a:pt x="136" y="37"/>
                      <a:pt x="128" y="48"/>
                    </a:cubicBezTo>
                    <a:cubicBezTo>
                      <a:pt x="128" y="48"/>
                      <a:pt x="128" y="48"/>
                      <a:pt x="127" y="48"/>
                    </a:cubicBezTo>
                    <a:cubicBezTo>
                      <a:pt x="127" y="48"/>
                      <a:pt x="127" y="48"/>
                      <a:pt x="4" y="283"/>
                    </a:cubicBezTo>
                    <a:cubicBezTo>
                      <a:pt x="3" y="284"/>
                      <a:pt x="2" y="285"/>
                      <a:pt x="1" y="286"/>
                    </a:cubicBezTo>
                    <a:cubicBezTo>
                      <a:pt x="1" y="287"/>
                      <a:pt x="1" y="287"/>
                      <a:pt x="1" y="287"/>
                    </a:cubicBezTo>
                    <a:cubicBezTo>
                      <a:pt x="1" y="288"/>
                      <a:pt x="0" y="289"/>
                      <a:pt x="0" y="290"/>
                    </a:cubicBezTo>
                    <a:cubicBezTo>
                      <a:pt x="0" y="305"/>
                      <a:pt x="52" y="318"/>
                      <a:pt x="155" y="328"/>
                    </a:cubicBezTo>
                    <a:cubicBezTo>
                      <a:pt x="258" y="339"/>
                      <a:pt x="382" y="344"/>
                      <a:pt x="528" y="344"/>
                    </a:cubicBezTo>
                    <a:cubicBezTo>
                      <a:pt x="672" y="344"/>
                      <a:pt x="797" y="339"/>
                      <a:pt x="900" y="328"/>
                    </a:cubicBezTo>
                    <a:cubicBezTo>
                      <a:pt x="1002" y="318"/>
                      <a:pt x="1054" y="305"/>
                      <a:pt x="1054" y="290"/>
                    </a:cubicBezTo>
                    <a:cubicBezTo>
                      <a:pt x="1054" y="289"/>
                      <a:pt x="1054" y="288"/>
                      <a:pt x="1054" y="287"/>
                    </a:cubicBezTo>
                    <a:cubicBezTo>
                      <a:pt x="1053" y="287"/>
                      <a:pt x="1053" y="287"/>
                      <a:pt x="1053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val 6"/>
              <p:cNvSpPr/>
              <p:nvPr/>
            </p:nvSpPr>
            <p:spPr bwMode="auto">
              <a:xfrm>
                <a:off x="4075298" y="1929388"/>
                <a:ext cx="1654245" cy="305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7"/>
            <p:cNvGrpSpPr/>
            <p:nvPr/>
          </p:nvGrpSpPr>
          <p:grpSpPr>
            <a:xfrm>
              <a:off x="2904544" y="3300581"/>
              <a:ext cx="1655706" cy="571072"/>
              <a:chOff x="3810000" y="1447282"/>
              <a:chExt cx="2184193" cy="700671"/>
            </a:xfrm>
          </p:grpSpPr>
          <p:sp>
            <p:nvSpPr>
              <p:cNvPr id="41" name="Freeform: Shape 8"/>
              <p:cNvSpPr/>
              <p:nvPr/>
            </p:nvSpPr>
            <p:spPr bwMode="auto">
              <a:xfrm flipV="1">
                <a:off x="3810000" y="1447282"/>
                <a:ext cx="2184193" cy="695732"/>
              </a:xfrm>
              <a:custGeom>
                <a:avLst/>
                <a:gdLst/>
                <a:ahLst/>
                <a:cxnLst>
                  <a:cxn ang="0">
                    <a:pos x="1053" y="287"/>
                  </a:cxn>
                  <a:cxn ang="0">
                    <a:pos x="1053" y="286"/>
                  </a:cxn>
                  <a:cxn ang="0">
                    <a:pos x="1053" y="286"/>
                  </a:cxn>
                  <a:cxn ang="0">
                    <a:pos x="1052" y="286"/>
                  </a:cxn>
                  <a:cxn ang="0">
                    <a:pos x="931" y="54"/>
                  </a:cxn>
                  <a:cxn ang="0">
                    <a:pos x="931" y="55"/>
                  </a:cxn>
                  <a:cxn ang="0">
                    <a:pos x="930" y="52"/>
                  </a:cxn>
                  <a:cxn ang="0">
                    <a:pos x="927" y="48"/>
                  </a:cxn>
                  <a:cxn ang="0">
                    <a:pos x="812" y="16"/>
                  </a:cxn>
                  <a:cxn ang="0">
                    <a:pos x="528" y="0"/>
                  </a:cxn>
                  <a:cxn ang="0">
                    <a:pos x="243" y="16"/>
                  </a:cxn>
                  <a:cxn ang="0">
                    <a:pos x="128" y="48"/>
                  </a:cxn>
                  <a:cxn ang="0">
                    <a:pos x="127" y="48"/>
                  </a:cxn>
                  <a:cxn ang="0">
                    <a:pos x="4" y="283"/>
                  </a:cxn>
                  <a:cxn ang="0">
                    <a:pos x="1" y="286"/>
                  </a:cxn>
                  <a:cxn ang="0">
                    <a:pos x="1" y="287"/>
                  </a:cxn>
                  <a:cxn ang="0">
                    <a:pos x="0" y="290"/>
                  </a:cxn>
                  <a:cxn ang="0">
                    <a:pos x="155" y="328"/>
                  </a:cxn>
                  <a:cxn ang="0">
                    <a:pos x="528" y="344"/>
                  </a:cxn>
                  <a:cxn ang="0">
                    <a:pos x="900" y="328"/>
                  </a:cxn>
                  <a:cxn ang="0">
                    <a:pos x="1054" y="290"/>
                  </a:cxn>
                  <a:cxn ang="0">
                    <a:pos x="1054" y="287"/>
                  </a:cxn>
                  <a:cxn ang="0">
                    <a:pos x="1053" y="287"/>
                  </a:cxn>
                </a:cxnLst>
                <a:rect l="0" t="0" r="r" b="b"/>
                <a:pathLst>
                  <a:path w="1054" h="344">
                    <a:moveTo>
                      <a:pt x="1053" y="287"/>
                    </a:moveTo>
                    <a:cubicBezTo>
                      <a:pt x="1053" y="287"/>
                      <a:pt x="1053" y="286"/>
                      <a:pt x="1053" y="286"/>
                    </a:cubicBezTo>
                    <a:cubicBezTo>
                      <a:pt x="1053" y="286"/>
                      <a:pt x="1053" y="286"/>
                      <a:pt x="1053" y="286"/>
                    </a:cubicBezTo>
                    <a:cubicBezTo>
                      <a:pt x="1053" y="286"/>
                      <a:pt x="1052" y="286"/>
                      <a:pt x="1052" y="286"/>
                    </a:cubicBezTo>
                    <a:cubicBezTo>
                      <a:pt x="1048" y="276"/>
                      <a:pt x="1026" y="236"/>
                      <a:pt x="931" y="54"/>
                    </a:cubicBezTo>
                    <a:cubicBezTo>
                      <a:pt x="931" y="54"/>
                      <a:pt x="931" y="54"/>
                      <a:pt x="931" y="55"/>
                    </a:cubicBezTo>
                    <a:cubicBezTo>
                      <a:pt x="931" y="54"/>
                      <a:pt x="931" y="53"/>
                      <a:pt x="930" y="52"/>
                    </a:cubicBezTo>
                    <a:cubicBezTo>
                      <a:pt x="930" y="52"/>
                      <a:pt x="930" y="52"/>
                      <a:pt x="927" y="48"/>
                    </a:cubicBezTo>
                    <a:cubicBezTo>
                      <a:pt x="918" y="35"/>
                      <a:pt x="879" y="25"/>
                      <a:pt x="812" y="16"/>
                    </a:cubicBezTo>
                    <a:cubicBezTo>
                      <a:pt x="734" y="5"/>
                      <a:pt x="638" y="0"/>
                      <a:pt x="528" y="0"/>
                    </a:cubicBezTo>
                    <a:cubicBezTo>
                      <a:pt x="417" y="0"/>
                      <a:pt x="323" y="5"/>
                      <a:pt x="243" y="16"/>
                    </a:cubicBezTo>
                    <a:cubicBezTo>
                      <a:pt x="175" y="25"/>
                      <a:pt x="136" y="37"/>
                      <a:pt x="128" y="48"/>
                    </a:cubicBezTo>
                    <a:cubicBezTo>
                      <a:pt x="128" y="48"/>
                      <a:pt x="128" y="48"/>
                      <a:pt x="127" y="48"/>
                    </a:cubicBezTo>
                    <a:cubicBezTo>
                      <a:pt x="127" y="48"/>
                      <a:pt x="127" y="48"/>
                      <a:pt x="4" y="283"/>
                    </a:cubicBezTo>
                    <a:cubicBezTo>
                      <a:pt x="3" y="284"/>
                      <a:pt x="2" y="285"/>
                      <a:pt x="1" y="286"/>
                    </a:cubicBezTo>
                    <a:cubicBezTo>
                      <a:pt x="1" y="287"/>
                      <a:pt x="1" y="287"/>
                      <a:pt x="1" y="287"/>
                    </a:cubicBezTo>
                    <a:cubicBezTo>
                      <a:pt x="1" y="288"/>
                      <a:pt x="0" y="289"/>
                      <a:pt x="0" y="290"/>
                    </a:cubicBezTo>
                    <a:cubicBezTo>
                      <a:pt x="0" y="305"/>
                      <a:pt x="52" y="318"/>
                      <a:pt x="155" y="328"/>
                    </a:cubicBezTo>
                    <a:cubicBezTo>
                      <a:pt x="258" y="339"/>
                      <a:pt x="382" y="344"/>
                      <a:pt x="528" y="344"/>
                    </a:cubicBezTo>
                    <a:cubicBezTo>
                      <a:pt x="672" y="344"/>
                      <a:pt x="797" y="339"/>
                      <a:pt x="900" y="328"/>
                    </a:cubicBezTo>
                    <a:cubicBezTo>
                      <a:pt x="1002" y="318"/>
                      <a:pt x="1054" y="305"/>
                      <a:pt x="1054" y="290"/>
                    </a:cubicBezTo>
                    <a:cubicBezTo>
                      <a:pt x="1054" y="289"/>
                      <a:pt x="1054" y="288"/>
                      <a:pt x="1054" y="287"/>
                    </a:cubicBezTo>
                    <a:cubicBezTo>
                      <a:pt x="1053" y="287"/>
                      <a:pt x="1053" y="287"/>
                      <a:pt x="1053" y="2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val 9"/>
              <p:cNvSpPr/>
              <p:nvPr/>
            </p:nvSpPr>
            <p:spPr bwMode="auto">
              <a:xfrm>
                <a:off x="4074774" y="1939092"/>
                <a:ext cx="1653887" cy="20886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10"/>
            <p:cNvGrpSpPr/>
            <p:nvPr/>
          </p:nvGrpSpPr>
          <p:grpSpPr>
            <a:xfrm>
              <a:off x="3157462" y="3906620"/>
              <a:ext cx="1150028" cy="478064"/>
              <a:chOff x="3810000" y="1303337"/>
              <a:chExt cx="2184401" cy="844552"/>
            </a:xfrm>
          </p:grpSpPr>
          <p:sp>
            <p:nvSpPr>
              <p:cNvPr id="39" name="Freeform: Shape 11"/>
              <p:cNvSpPr/>
              <p:nvPr/>
            </p:nvSpPr>
            <p:spPr bwMode="auto">
              <a:xfrm flipV="1">
                <a:off x="3810000" y="1303337"/>
                <a:ext cx="2184401" cy="839788"/>
              </a:xfrm>
              <a:custGeom>
                <a:avLst/>
                <a:gdLst/>
                <a:ahLst/>
                <a:cxnLst>
                  <a:cxn ang="0">
                    <a:pos x="1053" y="287"/>
                  </a:cxn>
                  <a:cxn ang="0">
                    <a:pos x="1053" y="286"/>
                  </a:cxn>
                  <a:cxn ang="0">
                    <a:pos x="1053" y="286"/>
                  </a:cxn>
                  <a:cxn ang="0">
                    <a:pos x="1052" y="286"/>
                  </a:cxn>
                  <a:cxn ang="0">
                    <a:pos x="931" y="54"/>
                  </a:cxn>
                  <a:cxn ang="0">
                    <a:pos x="931" y="55"/>
                  </a:cxn>
                  <a:cxn ang="0">
                    <a:pos x="930" y="52"/>
                  </a:cxn>
                  <a:cxn ang="0">
                    <a:pos x="927" y="48"/>
                  </a:cxn>
                  <a:cxn ang="0">
                    <a:pos x="812" y="16"/>
                  </a:cxn>
                  <a:cxn ang="0">
                    <a:pos x="528" y="0"/>
                  </a:cxn>
                  <a:cxn ang="0">
                    <a:pos x="243" y="16"/>
                  </a:cxn>
                  <a:cxn ang="0">
                    <a:pos x="128" y="48"/>
                  </a:cxn>
                  <a:cxn ang="0">
                    <a:pos x="127" y="48"/>
                  </a:cxn>
                  <a:cxn ang="0">
                    <a:pos x="4" y="283"/>
                  </a:cxn>
                  <a:cxn ang="0">
                    <a:pos x="1" y="286"/>
                  </a:cxn>
                  <a:cxn ang="0">
                    <a:pos x="1" y="287"/>
                  </a:cxn>
                  <a:cxn ang="0">
                    <a:pos x="0" y="290"/>
                  </a:cxn>
                  <a:cxn ang="0">
                    <a:pos x="155" y="328"/>
                  </a:cxn>
                  <a:cxn ang="0">
                    <a:pos x="528" y="344"/>
                  </a:cxn>
                  <a:cxn ang="0">
                    <a:pos x="900" y="328"/>
                  </a:cxn>
                  <a:cxn ang="0">
                    <a:pos x="1054" y="290"/>
                  </a:cxn>
                  <a:cxn ang="0">
                    <a:pos x="1054" y="287"/>
                  </a:cxn>
                  <a:cxn ang="0">
                    <a:pos x="1053" y="287"/>
                  </a:cxn>
                </a:cxnLst>
                <a:rect l="0" t="0" r="r" b="b"/>
                <a:pathLst>
                  <a:path w="1054" h="344">
                    <a:moveTo>
                      <a:pt x="1053" y="287"/>
                    </a:moveTo>
                    <a:cubicBezTo>
                      <a:pt x="1053" y="287"/>
                      <a:pt x="1053" y="286"/>
                      <a:pt x="1053" y="286"/>
                    </a:cubicBezTo>
                    <a:cubicBezTo>
                      <a:pt x="1053" y="286"/>
                      <a:pt x="1053" y="286"/>
                      <a:pt x="1053" y="286"/>
                    </a:cubicBezTo>
                    <a:cubicBezTo>
                      <a:pt x="1053" y="286"/>
                      <a:pt x="1052" y="286"/>
                      <a:pt x="1052" y="286"/>
                    </a:cubicBezTo>
                    <a:cubicBezTo>
                      <a:pt x="1048" y="276"/>
                      <a:pt x="1026" y="236"/>
                      <a:pt x="931" y="54"/>
                    </a:cubicBezTo>
                    <a:cubicBezTo>
                      <a:pt x="931" y="54"/>
                      <a:pt x="931" y="54"/>
                      <a:pt x="931" y="55"/>
                    </a:cubicBezTo>
                    <a:cubicBezTo>
                      <a:pt x="931" y="54"/>
                      <a:pt x="931" y="53"/>
                      <a:pt x="930" y="52"/>
                    </a:cubicBezTo>
                    <a:cubicBezTo>
                      <a:pt x="930" y="52"/>
                      <a:pt x="930" y="52"/>
                      <a:pt x="927" y="48"/>
                    </a:cubicBezTo>
                    <a:cubicBezTo>
                      <a:pt x="918" y="35"/>
                      <a:pt x="879" y="25"/>
                      <a:pt x="812" y="16"/>
                    </a:cubicBezTo>
                    <a:cubicBezTo>
                      <a:pt x="734" y="5"/>
                      <a:pt x="638" y="0"/>
                      <a:pt x="528" y="0"/>
                    </a:cubicBezTo>
                    <a:cubicBezTo>
                      <a:pt x="417" y="0"/>
                      <a:pt x="323" y="5"/>
                      <a:pt x="243" y="16"/>
                    </a:cubicBezTo>
                    <a:cubicBezTo>
                      <a:pt x="175" y="25"/>
                      <a:pt x="136" y="37"/>
                      <a:pt x="128" y="48"/>
                    </a:cubicBezTo>
                    <a:cubicBezTo>
                      <a:pt x="128" y="48"/>
                      <a:pt x="128" y="48"/>
                      <a:pt x="127" y="48"/>
                    </a:cubicBezTo>
                    <a:cubicBezTo>
                      <a:pt x="127" y="48"/>
                      <a:pt x="127" y="48"/>
                      <a:pt x="4" y="283"/>
                    </a:cubicBezTo>
                    <a:cubicBezTo>
                      <a:pt x="3" y="284"/>
                      <a:pt x="2" y="285"/>
                      <a:pt x="1" y="286"/>
                    </a:cubicBezTo>
                    <a:cubicBezTo>
                      <a:pt x="1" y="287"/>
                      <a:pt x="1" y="287"/>
                      <a:pt x="1" y="287"/>
                    </a:cubicBezTo>
                    <a:cubicBezTo>
                      <a:pt x="1" y="288"/>
                      <a:pt x="0" y="289"/>
                      <a:pt x="0" y="290"/>
                    </a:cubicBezTo>
                    <a:cubicBezTo>
                      <a:pt x="0" y="305"/>
                      <a:pt x="52" y="318"/>
                      <a:pt x="155" y="328"/>
                    </a:cubicBezTo>
                    <a:cubicBezTo>
                      <a:pt x="258" y="339"/>
                      <a:pt x="382" y="344"/>
                      <a:pt x="528" y="344"/>
                    </a:cubicBezTo>
                    <a:cubicBezTo>
                      <a:pt x="672" y="344"/>
                      <a:pt x="797" y="339"/>
                      <a:pt x="900" y="328"/>
                    </a:cubicBezTo>
                    <a:cubicBezTo>
                      <a:pt x="1002" y="318"/>
                      <a:pt x="1054" y="305"/>
                      <a:pt x="1054" y="290"/>
                    </a:cubicBezTo>
                    <a:cubicBezTo>
                      <a:pt x="1054" y="289"/>
                      <a:pt x="1054" y="288"/>
                      <a:pt x="1054" y="287"/>
                    </a:cubicBezTo>
                    <a:cubicBezTo>
                      <a:pt x="1053" y="287"/>
                      <a:pt x="1053" y="287"/>
                      <a:pt x="1053" y="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val 12"/>
              <p:cNvSpPr/>
              <p:nvPr/>
            </p:nvSpPr>
            <p:spPr bwMode="auto">
              <a:xfrm>
                <a:off x="4075114" y="1879167"/>
                <a:ext cx="1654174" cy="2687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13"/>
            <p:cNvGrpSpPr/>
            <p:nvPr/>
          </p:nvGrpSpPr>
          <p:grpSpPr>
            <a:xfrm>
              <a:off x="3352015" y="4419702"/>
              <a:ext cx="760922" cy="316314"/>
              <a:chOff x="3810000" y="1303337"/>
              <a:chExt cx="2184401" cy="844552"/>
            </a:xfrm>
          </p:grpSpPr>
          <p:sp>
            <p:nvSpPr>
              <p:cNvPr id="37" name="Freeform: Shape 14"/>
              <p:cNvSpPr/>
              <p:nvPr/>
            </p:nvSpPr>
            <p:spPr bwMode="auto">
              <a:xfrm flipV="1">
                <a:off x="3810000" y="1303337"/>
                <a:ext cx="2184401" cy="839788"/>
              </a:xfrm>
              <a:custGeom>
                <a:avLst/>
                <a:gdLst/>
                <a:ahLst/>
                <a:cxnLst>
                  <a:cxn ang="0">
                    <a:pos x="1053" y="287"/>
                  </a:cxn>
                  <a:cxn ang="0">
                    <a:pos x="1053" y="286"/>
                  </a:cxn>
                  <a:cxn ang="0">
                    <a:pos x="1053" y="286"/>
                  </a:cxn>
                  <a:cxn ang="0">
                    <a:pos x="1052" y="286"/>
                  </a:cxn>
                  <a:cxn ang="0">
                    <a:pos x="931" y="54"/>
                  </a:cxn>
                  <a:cxn ang="0">
                    <a:pos x="931" y="55"/>
                  </a:cxn>
                  <a:cxn ang="0">
                    <a:pos x="930" y="52"/>
                  </a:cxn>
                  <a:cxn ang="0">
                    <a:pos x="927" y="48"/>
                  </a:cxn>
                  <a:cxn ang="0">
                    <a:pos x="812" y="16"/>
                  </a:cxn>
                  <a:cxn ang="0">
                    <a:pos x="528" y="0"/>
                  </a:cxn>
                  <a:cxn ang="0">
                    <a:pos x="243" y="16"/>
                  </a:cxn>
                  <a:cxn ang="0">
                    <a:pos x="128" y="48"/>
                  </a:cxn>
                  <a:cxn ang="0">
                    <a:pos x="127" y="48"/>
                  </a:cxn>
                  <a:cxn ang="0">
                    <a:pos x="4" y="283"/>
                  </a:cxn>
                  <a:cxn ang="0">
                    <a:pos x="1" y="286"/>
                  </a:cxn>
                  <a:cxn ang="0">
                    <a:pos x="1" y="287"/>
                  </a:cxn>
                  <a:cxn ang="0">
                    <a:pos x="0" y="290"/>
                  </a:cxn>
                  <a:cxn ang="0">
                    <a:pos x="155" y="328"/>
                  </a:cxn>
                  <a:cxn ang="0">
                    <a:pos x="528" y="344"/>
                  </a:cxn>
                  <a:cxn ang="0">
                    <a:pos x="900" y="328"/>
                  </a:cxn>
                  <a:cxn ang="0">
                    <a:pos x="1054" y="290"/>
                  </a:cxn>
                  <a:cxn ang="0">
                    <a:pos x="1054" y="287"/>
                  </a:cxn>
                  <a:cxn ang="0">
                    <a:pos x="1053" y="287"/>
                  </a:cxn>
                </a:cxnLst>
                <a:rect l="0" t="0" r="r" b="b"/>
                <a:pathLst>
                  <a:path w="1054" h="344">
                    <a:moveTo>
                      <a:pt x="1053" y="287"/>
                    </a:moveTo>
                    <a:cubicBezTo>
                      <a:pt x="1053" y="287"/>
                      <a:pt x="1053" y="286"/>
                      <a:pt x="1053" y="286"/>
                    </a:cubicBezTo>
                    <a:cubicBezTo>
                      <a:pt x="1053" y="286"/>
                      <a:pt x="1053" y="286"/>
                      <a:pt x="1053" y="286"/>
                    </a:cubicBezTo>
                    <a:cubicBezTo>
                      <a:pt x="1053" y="286"/>
                      <a:pt x="1052" y="286"/>
                      <a:pt x="1052" y="286"/>
                    </a:cubicBezTo>
                    <a:cubicBezTo>
                      <a:pt x="1048" y="276"/>
                      <a:pt x="1026" y="236"/>
                      <a:pt x="931" y="54"/>
                    </a:cubicBezTo>
                    <a:cubicBezTo>
                      <a:pt x="931" y="54"/>
                      <a:pt x="931" y="54"/>
                      <a:pt x="931" y="55"/>
                    </a:cubicBezTo>
                    <a:cubicBezTo>
                      <a:pt x="931" y="54"/>
                      <a:pt x="931" y="53"/>
                      <a:pt x="930" y="52"/>
                    </a:cubicBezTo>
                    <a:cubicBezTo>
                      <a:pt x="930" y="52"/>
                      <a:pt x="930" y="52"/>
                      <a:pt x="927" y="48"/>
                    </a:cubicBezTo>
                    <a:cubicBezTo>
                      <a:pt x="918" y="35"/>
                      <a:pt x="879" y="25"/>
                      <a:pt x="812" y="16"/>
                    </a:cubicBezTo>
                    <a:cubicBezTo>
                      <a:pt x="734" y="5"/>
                      <a:pt x="638" y="0"/>
                      <a:pt x="528" y="0"/>
                    </a:cubicBezTo>
                    <a:cubicBezTo>
                      <a:pt x="417" y="0"/>
                      <a:pt x="323" y="5"/>
                      <a:pt x="243" y="16"/>
                    </a:cubicBezTo>
                    <a:cubicBezTo>
                      <a:pt x="175" y="25"/>
                      <a:pt x="136" y="37"/>
                      <a:pt x="128" y="48"/>
                    </a:cubicBezTo>
                    <a:cubicBezTo>
                      <a:pt x="128" y="48"/>
                      <a:pt x="128" y="48"/>
                      <a:pt x="127" y="48"/>
                    </a:cubicBezTo>
                    <a:cubicBezTo>
                      <a:pt x="127" y="48"/>
                      <a:pt x="127" y="48"/>
                      <a:pt x="4" y="283"/>
                    </a:cubicBezTo>
                    <a:cubicBezTo>
                      <a:pt x="3" y="284"/>
                      <a:pt x="2" y="285"/>
                      <a:pt x="1" y="286"/>
                    </a:cubicBezTo>
                    <a:cubicBezTo>
                      <a:pt x="1" y="287"/>
                      <a:pt x="1" y="287"/>
                      <a:pt x="1" y="287"/>
                    </a:cubicBezTo>
                    <a:cubicBezTo>
                      <a:pt x="1" y="288"/>
                      <a:pt x="0" y="289"/>
                      <a:pt x="0" y="290"/>
                    </a:cubicBezTo>
                    <a:cubicBezTo>
                      <a:pt x="0" y="305"/>
                      <a:pt x="52" y="318"/>
                      <a:pt x="155" y="328"/>
                    </a:cubicBezTo>
                    <a:cubicBezTo>
                      <a:pt x="258" y="339"/>
                      <a:pt x="382" y="344"/>
                      <a:pt x="528" y="344"/>
                    </a:cubicBezTo>
                    <a:cubicBezTo>
                      <a:pt x="672" y="344"/>
                      <a:pt x="797" y="339"/>
                      <a:pt x="900" y="328"/>
                    </a:cubicBezTo>
                    <a:cubicBezTo>
                      <a:pt x="1002" y="318"/>
                      <a:pt x="1054" y="305"/>
                      <a:pt x="1054" y="290"/>
                    </a:cubicBezTo>
                    <a:cubicBezTo>
                      <a:pt x="1054" y="289"/>
                      <a:pt x="1054" y="288"/>
                      <a:pt x="1054" y="287"/>
                    </a:cubicBezTo>
                    <a:cubicBezTo>
                      <a:pt x="1053" y="287"/>
                      <a:pt x="1053" y="287"/>
                      <a:pt x="1053" y="2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val 15"/>
              <p:cNvSpPr/>
              <p:nvPr/>
            </p:nvSpPr>
            <p:spPr bwMode="auto">
              <a:xfrm>
                <a:off x="4075114" y="1879167"/>
                <a:ext cx="1654174" cy="2687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6" name="Straight Connector 18"/>
            <p:cNvCxnSpPr/>
            <p:nvPr/>
          </p:nvCxnSpPr>
          <p:spPr>
            <a:xfrm rot="16200000" flipH="1">
              <a:off x="1603276" y="3085986"/>
              <a:ext cx="2468880" cy="914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"/>
            <p:cNvCxnSpPr/>
            <p:nvPr/>
          </p:nvCxnSpPr>
          <p:spPr>
            <a:xfrm>
              <a:off x="2753896" y="4469016"/>
              <a:ext cx="4572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0"/>
            <p:cNvSpPr txBox="1"/>
            <p:nvPr/>
          </p:nvSpPr>
          <p:spPr>
            <a:xfrm>
              <a:off x="2158108" y="4284239"/>
              <a:ext cx="544637" cy="43902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accent4"/>
                  </a:solidFill>
                  <a:cs typeface="+mn-ea"/>
                  <a:sym typeface="+mn-lt"/>
                </a:rPr>
                <a:t>5%</a:t>
              </a:r>
              <a:endParaRPr lang="en-US" sz="24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cxnSp>
          <p:nvCxnSpPr>
            <p:cNvPr id="28" name="Straight Connector 21"/>
            <p:cNvCxnSpPr/>
            <p:nvPr/>
          </p:nvCxnSpPr>
          <p:spPr>
            <a:xfrm>
              <a:off x="2563396" y="3977526"/>
              <a:ext cx="4572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2"/>
            <p:cNvSpPr txBox="1"/>
            <p:nvPr/>
          </p:nvSpPr>
          <p:spPr>
            <a:xfrm>
              <a:off x="1968410" y="3779442"/>
              <a:ext cx="544637" cy="43902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accent2"/>
                  </a:solidFill>
                  <a:cs typeface="+mn-ea"/>
                  <a:sym typeface="+mn-lt"/>
                </a:rPr>
                <a:t>10%</a:t>
              </a:r>
              <a:endParaRPr lang="en-US" sz="24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Straight Connector 23"/>
            <p:cNvCxnSpPr/>
            <p:nvPr/>
          </p:nvCxnSpPr>
          <p:spPr>
            <a:xfrm>
              <a:off x="2296696" y="3362607"/>
              <a:ext cx="4572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4"/>
            <p:cNvSpPr txBox="1"/>
            <p:nvPr/>
          </p:nvSpPr>
          <p:spPr>
            <a:xfrm>
              <a:off x="1699408" y="3197383"/>
              <a:ext cx="544637" cy="43902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rgbClr val="579892"/>
                  </a:solidFill>
                  <a:uFillTx/>
                  <a:cs typeface="+mn-ea"/>
                  <a:sym typeface="+mn-lt"/>
                </a:rPr>
                <a:t>15%</a:t>
              </a:r>
              <a:endParaRPr lang="en-US" sz="2400" b="1">
                <a:solidFill>
                  <a:srgbClr val="579892"/>
                </a:solidFill>
                <a:uFillTx/>
                <a:cs typeface="+mn-ea"/>
                <a:sym typeface="+mn-lt"/>
              </a:endParaRPr>
            </a:p>
          </p:txBody>
        </p:sp>
        <p:cxnSp>
          <p:nvCxnSpPr>
            <p:cNvPr id="32" name="Straight Connector 25"/>
            <p:cNvCxnSpPr/>
            <p:nvPr/>
          </p:nvCxnSpPr>
          <p:spPr>
            <a:xfrm>
              <a:off x="1923028" y="2308458"/>
              <a:ext cx="4572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6"/>
            <p:cNvSpPr txBox="1"/>
            <p:nvPr/>
          </p:nvSpPr>
          <p:spPr>
            <a:xfrm>
              <a:off x="1321715" y="2090325"/>
              <a:ext cx="544637" cy="43902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rgbClr val="579892"/>
                  </a:solidFill>
                  <a:uFillTx/>
                  <a:cs typeface="+mn-ea"/>
                  <a:sym typeface="+mn-lt"/>
                </a:rPr>
                <a:t>70%</a:t>
              </a:r>
              <a:endParaRPr lang="en-US" sz="2400" b="1">
                <a:solidFill>
                  <a:srgbClr val="579892"/>
                </a:solidFill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14754" y="859291"/>
            <a:ext cx="3260725" cy="2987040"/>
            <a:chOff x="5000149" y="1153296"/>
            <a:chExt cx="3260725" cy="2987040"/>
          </a:xfrm>
        </p:grpSpPr>
        <p:sp>
          <p:nvSpPr>
            <p:cNvPr id="5" name="Freeform: Shape 32"/>
            <p:cNvSpPr/>
            <p:nvPr/>
          </p:nvSpPr>
          <p:spPr bwMode="auto">
            <a:xfrm>
              <a:off x="5002865" y="1153296"/>
              <a:ext cx="326827" cy="329441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33"/>
            <p:cNvSpPr/>
            <p:nvPr/>
          </p:nvSpPr>
          <p:spPr bwMode="auto">
            <a:xfrm>
              <a:off x="5002865" y="2932613"/>
              <a:ext cx="326827" cy="329441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35"/>
            <p:cNvSpPr/>
            <p:nvPr/>
          </p:nvSpPr>
          <p:spPr bwMode="auto">
            <a:xfrm>
              <a:off x="5000149" y="3810644"/>
              <a:ext cx="326827" cy="329441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45"/>
            <p:cNvSpPr/>
            <p:nvPr/>
          </p:nvSpPr>
          <p:spPr bwMode="auto">
            <a:xfrm>
              <a:off x="5002865" y="2053107"/>
              <a:ext cx="326827" cy="329441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Rectangle 49"/>
            <p:cNvSpPr/>
            <p:nvPr/>
          </p:nvSpPr>
          <p:spPr>
            <a:xfrm>
              <a:off x="5371624" y="1186928"/>
              <a:ext cx="2889250" cy="288925"/>
            </a:xfrm>
            <a:prstGeom prst="rect">
              <a:avLst/>
            </a:prstGeom>
          </p:spPr>
          <p:txBody>
            <a:bodyPr wrap="none" lIns="144000" tIns="0" rIns="72000" bIns="0">
              <a:normAutofit/>
            </a:bodyPr>
            <a:lstStyle/>
            <a:p>
              <a:pPr lvl="0" defTabSz="913765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rgbClr val="9BCDAE"/>
                  </a:solidFill>
                  <a:uFillTx/>
                  <a:cs typeface="+mn-ea"/>
                  <a:sym typeface="+mn-lt"/>
                </a:rPr>
                <a:t>智慧校园多级版与昌吉特做</a:t>
              </a:r>
              <a:r>
                <a:rPr lang="zh-CN" altLang="en-US" sz="1600" b="1">
                  <a:solidFill>
                    <a:srgbClr val="9BCDAE"/>
                  </a:solidFill>
                  <a:uFillTx/>
                  <a:cs typeface="+mn-ea"/>
                  <a:sym typeface="+mn-lt"/>
                </a:rPr>
                <a:t>  </a:t>
              </a:r>
              <a:r>
                <a:rPr lang="en-US" altLang="zh-CN" sz="1600" b="1">
                  <a:solidFill>
                    <a:srgbClr val="9BCDAE"/>
                  </a:solidFill>
                  <a:uFillTx/>
                  <a:cs typeface="+mn-ea"/>
                  <a:sym typeface="+mn-lt"/>
                </a:rPr>
                <a:t>70%</a:t>
              </a:r>
              <a:endParaRPr lang="en-US" altLang="zh-CN" sz="1600" b="1">
                <a:solidFill>
                  <a:srgbClr val="9BCDAE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8" name="Rectangle 52"/>
            <p:cNvSpPr/>
            <p:nvPr/>
          </p:nvSpPr>
          <p:spPr>
            <a:xfrm>
              <a:off x="5371624" y="2050551"/>
              <a:ext cx="2889250" cy="271780"/>
            </a:xfrm>
            <a:prstGeom prst="rect">
              <a:avLst/>
            </a:prstGeom>
          </p:spPr>
          <p:txBody>
            <a:bodyPr wrap="none" lIns="144000" tIns="0" rIns="72000" bIns="0">
              <a:normAutofit/>
            </a:bodyPr>
            <a:lstStyle/>
            <a:p>
              <a:pPr lvl="0" defTabSz="913765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rgbClr val="9BCDAE"/>
                  </a:solidFill>
                  <a:uFillTx/>
                  <a:cs typeface="+mn-ea"/>
                  <a:sym typeface="+mn-lt"/>
                </a:rPr>
                <a:t>盐城</a:t>
              </a:r>
              <a:r>
                <a:rPr lang="zh-CN" altLang="en-US" sz="1600" b="1">
                  <a:solidFill>
                    <a:srgbClr val="9BCDAE"/>
                  </a:solidFill>
                  <a:cs typeface="+mn-ea"/>
                  <a:sym typeface="+mn-lt"/>
                </a:rPr>
                <a:t>特做与今朝特做</a:t>
              </a:r>
              <a:r>
                <a:rPr lang="zh-CN" altLang="en-US" sz="1600" b="1">
                  <a:solidFill>
                    <a:srgbClr val="9BCDAE"/>
                  </a:solidFill>
                  <a:cs typeface="+mn-ea"/>
                  <a:sym typeface="+mn-lt"/>
                </a:rPr>
                <a:t>项目   </a:t>
              </a:r>
              <a:r>
                <a:rPr lang="en-US" altLang="zh-CN" sz="1600" b="1">
                  <a:solidFill>
                    <a:srgbClr val="9BCDAE"/>
                  </a:solidFill>
                  <a:cs typeface="+mn-ea"/>
                  <a:sym typeface="+mn-lt"/>
                </a:rPr>
                <a:t>15%</a:t>
              </a:r>
              <a:endParaRPr lang="en-US" altLang="zh-CN" sz="1600" b="1">
                <a:solidFill>
                  <a:srgbClr val="9BCDAE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55"/>
            <p:cNvSpPr/>
            <p:nvPr/>
          </p:nvSpPr>
          <p:spPr>
            <a:xfrm>
              <a:off x="5371624" y="2931296"/>
              <a:ext cx="2889250" cy="330835"/>
            </a:xfrm>
            <a:prstGeom prst="rect">
              <a:avLst/>
            </a:prstGeom>
          </p:spPr>
          <p:txBody>
            <a:bodyPr wrap="none" lIns="144000" tIns="0" rIns="72000" bIns="0">
              <a:normAutofit/>
            </a:bodyPr>
            <a:lstStyle/>
            <a:p>
              <a:pPr lvl="0" defTabSz="913765">
                <a:spcBef>
                  <a:spcPct val="0"/>
                </a:spcBef>
                <a:defRPr/>
              </a:pP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58"/>
            <p:cNvSpPr/>
            <p:nvPr/>
          </p:nvSpPr>
          <p:spPr>
            <a:xfrm>
              <a:off x="5371624" y="3834266"/>
              <a:ext cx="2889250" cy="306070"/>
            </a:xfrm>
            <a:prstGeom prst="rect">
              <a:avLst/>
            </a:prstGeom>
          </p:spPr>
          <p:txBody>
            <a:bodyPr wrap="none" lIns="144000" tIns="0" rIns="72000" bIns="0">
              <a:normAutofit/>
            </a:bodyPr>
            <a:lstStyle/>
            <a:p>
              <a:pPr lvl="0" defTabSz="913765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其他 </a:t>
              </a:r>
              <a:r>
                <a:rPr lang="en-US" altLang="zh-CN" sz="1600" b="1">
                  <a:solidFill>
                    <a:schemeClr val="accent4"/>
                  </a:solidFill>
                  <a:cs typeface="+mn-ea"/>
                  <a:sym typeface="+mn-lt"/>
                </a:rPr>
                <a:t>5%</a:t>
              </a:r>
              <a:endParaRPr lang="en-US" altLang="zh-CN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各项目开发权重占比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3695" y="2638425"/>
            <a:ext cx="3319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solidFill>
                  <a:schemeClr val="accent4"/>
                </a:solidFill>
                <a:uFillTx/>
              </a:rPr>
              <a:t>0663</a:t>
            </a:r>
            <a:r>
              <a:rPr lang="zh-CN" altLang="en-US" sz="1600" b="1" dirty="0" smtClean="0">
                <a:solidFill>
                  <a:schemeClr val="accent4"/>
                </a:solidFill>
                <a:uFillTx/>
              </a:rPr>
              <a:t>视频编码器与会议录播</a:t>
            </a:r>
            <a:r>
              <a:rPr lang="zh-CN" altLang="en-US" sz="1600" b="1" dirty="0" smtClean="0">
                <a:solidFill>
                  <a:schemeClr val="accent4"/>
                </a:solidFill>
                <a:uFillTx/>
              </a:rPr>
              <a:t>   </a:t>
            </a:r>
            <a:r>
              <a:rPr lang="en-US" altLang="zh-CN" sz="1600" b="1" dirty="0" smtClean="0">
                <a:solidFill>
                  <a:schemeClr val="accent4"/>
                </a:solidFill>
                <a:uFillTx/>
              </a:rPr>
              <a:t>10%</a:t>
            </a:r>
            <a:endParaRPr lang="en-US" altLang="zh-CN" sz="1600" b="1" dirty="0" smtClean="0">
              <a:solidFill>
                <a:schemeClr val="accent4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647755" y="16865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rgbClr val="7BAAA5"/>
                </a:solidFill>
                <a:uFillTx/>
                <a:latin typeface="+mn-lt"/>
                <a:ea typeface="+mn-ea"/>
                <a:cs typeface="+mn-ea"/>
                <a:sym typeface="+mn-lt"/>
              </a:rPr>
              <a:t>日常维护统计</a:t>
            </a:r>
            <a:endParaRPr lang="zh-CN" altLang="en-GB" sz="1800" b="1" dirty="0">
              <a:solidFill>
                <a:srgbClr val="7BAAA5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7" name="表格 56"/>
          <p:cNvGraphicFramePr/>
          <p:nvPr/>
        </p:nvGraphicFramePr>
        <p:xfrm>
          <a:off x="2004060" y="878205"/>
          <a:ext cx="69380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1149350"/>
                <a:gridCol w="1156335"/>
                <a:gridCol w="1156335"/>
                <a:gridCol w="1156335"/>
                <a:gridCol w="1156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00B05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建议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DAED05"/>
                          </a:solidFill>
                          <a:uFillTx/>
                          <a:latin typeface="方正细圆简体" charset="0"/>
                          <a:ea typeface="方正细圆简体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DAED05"/>
                          </a:solidFill>
                          <a:uFillTx/>
                          <a:latin typeface="方正细圆简体" charset="0"/>
                          <a:ea typeface="方正细圆简体" pitchFamily="2" charset="-122"/>
                          <a:sym typeface="宋体" panose="02010600030101010101" pitchFamily="2" charset="-122"/>
                        </a:rPr>
                        <a:t>轻微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C0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FFC0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严重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  <a:latin typeface="方正细圆简体" pitchFamily="2" charset="-122"/>
                          <a:ea typeface="方正细圆简体" pitchFamily="2" charset="-122"/>
                          <a:sym typeface="宋体" panose="02010600030101010101" pitchFamily="2" charset="-122"/>
                        </a:rPr>
                        <a:t>其他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直接修复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uFillTx/>
                          <a:cs typeface="Calibri" panose="020F0502020204030204" charset="0"/>
                          <a:sym typeface="Calibri" panose="020F0502020204030204" charset="0"/>
                        </a:rPr>
                        <a:t>      28</a:t>
                      </a:r>
                      <a:endParaRPr lang="en-US" altLang="en-US" sz="1600" dirty="0">
                        <a:solidFill>
                          <a:schemeClr val="tx1"/>
                        </a:solidFill>
                        <a:uFillTx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cs typeface="Calibri" panose="020F0502020204030204" charset="0"/>
                          <a:sym typeface="Calibri" panose="020F0502020204030204" charset="0"/>
                        </a:rPr>
                        <a:t>45</a:t>
                      </a:r>
                      <a:endParaRPr lang="en-US" altLang="zh-CN" sz="1600" dirty="0">
                        <a:solidFill>
                          <a:schemeClr val="tx1"/>
                        </a:solidFill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cs typeface="Calibri" panose="020F0502020204030204" charset="0"/>
                          <a:sym typeface="Calibri" panose="020F0502020204030204" charset="0"/>
                        </a:rPr>
                        <a:t>122</a:t>
                      </a:r>
                      <a:endParaRPr lang="en-US" altLang="zh-CN" sz="1600" dirty="0">
                        <a:solidFill>
                          <a:schemeClr val="tx1"/>
                        </a:solidFill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cs typeface="Calibri" panose="020F0502020204030204" charset="0"/>
                          <a:sym typeface="Calibri" panose="020F0502020204030204" charset="0"/>
                        </a:rPr>
                        <a:t>12</a:t>
                      </a:r>
                      <a:endParaRPr lang="en-US" altLang="zh-CN" sz="1600" dirty="0">
                        <a:solidFill>
                          <a:schemeClr val="tx1"/>
                        </a:solidFill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cs typeface="Calibri" panose="020F0502020204030204" charset="0"/>
                          <a:sym typeface="Calibri" panose="020F0502020204030204" charset="0"/>
                        </a:rPr>
                        <a:t>173</a:t>
                      </a:r>
                      <a:endParaRPr lang="en-US" altLang="zh-CN" sz="1600" dirty="0">
                        <a:solidFill>
                          <a:schemeClr val="tx1"/>
                        </a:solidFill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间接修复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宋体" panose="02010600030101010101" pitchFamily="2" charset="-122"/>
                        </a:rPr>
                        <a:t>2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宋体" panose="02010600030101010101" pitchFamily="2" charset="-122"/>
                        </a:rPr>
                        <a:t>5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宋体" panose="02010600030101010101" pitchFamily="2" charset="-122"/>
                        </a:rPr>
                        <a:t>31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宋体" panose="02010600030101010101" pitchFamily="2" charset="-122"/>
                        </a:rPr>
                        <a:t>3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     3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宋体" panose="02010600030101010101" pitchFamily="2" charset="-122"/>
                        </a:rPr>
                        <a:t>7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2124710" y="2652395"/>
            <a:ext cx="6210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dirty="0" smtClean="0">
                <a:solidFill>
                  <a:schemeClr val="accent4"/>
                </a:solidFill>
                <a:uFillTx/>
              </a:rPr>
              <a:t>该列表主要记载了我今年日常维护所修复的</a:t>
            </a:r>
            <a:r>
              <a:rPr lang="en-US" altLang="zh-CN" sz="1600" dirty="0" smtClean="0">
                <a:solidFill>
                  <a:schemeClr val="accent4"/>
                </a:solidFill>
                <a:uFillTx/>
              </a:rPr>
              <a:t>bug</a:t>
            </a:r>
            <a:r>
              <a:rPr lang="zh-CN" altLang="en-US" sz="1600" dirty="0" smtClean="0">
                <a:solidFill>
                  <a:schemeClr val="accent4"/>
                </a:solidFill>
                <a:uFillTx/>
              </a:rPr>
              <a:t>，其中直接修复</a:t>
            </a:r>
            <a:endParaRPr lang="zh-CN" altLang="en-US" sz="1600" dirty="0" smtClean="0">
              <a:solidFill>
                <a:schemeClr val="accent4"/>
              </a:solidFill>
              <a:uFillTx/>
            </a:endParaRPr>
          </a:p>
          <a:p>
            <a:r>
              <a:rPr lang="zh-CN" altLang="en-US" sz="1600" dirty="0" smtClean="0">
                <a:solidFill>
                  <a:schemeClr val="accent4"/>
                </a:solidFill>
                <a:uFillTx/>
              </a:rPr>
              <a:t>为独自修复的</a:t>
            </a:r>
            <a:r>
              <a:rPr lang="en-US" altLang="zh-CN" sz="1600" dirty="0" smtClean="0">
                <a:solidFill>
                  <a:schemeClr val="accent4"/>
                </a:solidFill>
                <a:uFillTx/>
              </a:rPr>
              <a:t>bug</a:t>
            </a:r>
            <a:r>
              <a:rPr lang="zh-CN" altLang="en-US" sz="1600" dirty="0" smtClean="0">
                <a:solidFill>
                  <a:schemeClr val="accent4"/>
                </a:solidFill>
                <a:uFillTx/>
              </a:rPr>
              <a:t>，简接修复为在他人的协助下解决的</a:t>
            </a:r>
            <a:r>
              <a:rPr lang="en-US" altLang="zh-CN" sz="1600" dirty="0" smtClean="0">
                <a:solidFill>
                  <a:schemeClr val="accent4"/>
                </a:solidFill>
                <a:uFillTx/>
              </a:rPr>
              <a:t>bug</a:t>
            </a:r>
            <a:endParaRPr lang="en-US" altLang="zh-CN" sz="1600" dirty="0" smtClean="0">
              <a:solidFill>
                <a:schemeClr val="accent4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AAA5"/>
      </a:dk2>
      <a:lt2>
        <a:srgbClr val="F0F0F0"/>
      </a:lt2>
      <a:accent1>
        <a:srgbClr val="ACC5C4"/>
      </a:accent1>
      <a:accent2>
        <a:srgbClr val="7BAAA5"/>
      </a:accent2>
      <a:accent3>
        <a:srgbClr val="BBCECD"/>
      </a:accent3>
      <a:accent4>
        <a:srgbClr val="7BAAA5"/>
      </a:accent4>
      <a:accent5>
        <a:srgbClr val="BBCECD"/>
      </a:accent5>
      <a:accent6>
        <a:srgbClr val="7BAAA5"/>
      </a:accent6>
      <a:hlink>
        <a:srgbClr val="BBCECD"/>
      </a:hlink>
      <a:folHlink>
        <a:srgbClr val="7BAAA5"/>
      </a:folHlink>
    </a:clrScheme>
    <a:fontScheme name="yvofo1u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AAA5"/>
    </a:dk2>
    <a:lt2>
      <a:srgbClr val="F0F0F0"/>
    </a:lt2>
    <a:accent1>
      <a:srgbClr val="ACC5C4"/>
    </a:accent1>
    <a:accent2>
      <a:srgbClr val="7BAAA5"/>
    </a:accent2>
    <a:accent3>
      <a:srgbClr val="BBCECD"/>
    </a:accent3>
    <a:accent4>
      <a:srgbClr val="7BAAA5"/>
    </a:accent4>
    <a:accent5>
      <a:srgbClr val="BBCECD"/>
    </a:accent5>
    <a:accent6>
      <a:srgbClr val="7BAAA5"/>
    </a:accent6>
    <a:hlink>
      <a:srgbClr val="BBCECD"/>
    </a:hlink>
    <a:folHlink>
      <a:srgbClr val="7BA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全屏显示(16:9)</PresentationFormat>
  <Paragraphs>239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U.S. 101</vt:lpstr>
      <vt:lpstr>Roboto</vt:lpstr>
      <vt:lpstr>Open Sans Light</vt:lpstr>
      <vt:lpstr>Arial Unicode MS</vt:lpstr>
      <vt:lpstr>Segoe Print</vt:lpstr>
      <vt:lpstr>Yu Gothic UI Light</vt:lpstr>
      <vt:lpstr>+中文正文</vt:lpstr>
      <vt:lpstr>仿宋</vt:lpstr>
      <vt:lpstr>Calibri</vt:lpstr>
      <vt:lpstr>方正细圆简体</vt:lpstr>
      <vt:lpstr>方正细圆简体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水彩小清新</dc:title>
  <dc:creator>第一PPT</dc:creator>
  <cp:keywords>第一PPT模板网-WWW.1PPT.COM</cp:keywords>
  <dc:description>www.1ppt.com</dc:description>
  <cp:lastModifiedBy>zengls</cp:lastModifiedBy>
  <cp:revision>229</cp:revision>
  <dcterms:created xsi:type="dcterms:W3CDTF">2015-12-11T17:46:00Z</dcterms:created>
  <dcterms:modified xsi:type="dcterms:W3CDTF">2020-12-24T14:22:44Z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