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3"/>
  </p:sldMasterIdLst>
  <p:notesMasterIdLst>
    <p:notesMasterId r:id="rId5"/>
  </p:notesMasterIdLst>
  <p:handoutMasterIdLst>
    <p:handoutMasterId r:id="rId26"/>
  </p:handoutMasterIdLst>
  <p:sldIdLst>
    <p:sldId id="3331" r:id="rId4"/>
    <p:sldId id="3337" r:id="rId6"/>
    <p:sldId id="3332" r:id="rId7"/>
    <p:sldId id="1069" r:id="rId8"/>
    <p:sldId id="1058" r:id="rId9"/>
    <p:sldId id="1059" r:id="rId10"/>
    <p:sldId id="3333" r:id="rId11"/>
    <p:sldId id="1056" r:id="rId12"/>
    <p:sldId id="1053" r:id="rId13"/>
    <p:sldId id="1055" r:id="rId14"/>
    <p:sldId id="3334" r:id="rId15"/>
    <p:sldId id="1063" r:id="rId16"/>
    <p:sldId id="1068" r:id="rId17"/>
    <p:sldId id="1062" r:id="rId18"/>
    <p:sldId id="3360" r:id="rId19"/>
    <p:sldId id="3335" r:id="rId20"/>
    <p:sldId id="3306" r:id="rId21"/>
    <p:sldId id="1057" r:id="rId22"/>
    <p:sldId id="1066" r:id="rId23"/>
    <p:sldId id="1064" r:id="rId24"/>
    <p:sldId id="3336" r:id="rId25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143" d="100"/>
          <a:sy n="143" d="100"/>
        </p:scale>
        <p:origin x="684" y="120"/>
      </p:cViewPr>
      <p:guideLst>
        <p:guide orient="horz" pos="1670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37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7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年度总结报告</a:t>
            </a:r>
            <a:endParaRPr 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2020 Annual Summary Report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217070" y="935246"/>
            <a:ext cx="2712244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950" dirty="0">
                <a:ea typeface="微软雅黑 Light" panose="020B0502040204020203" pitchFamily="34" charset="-122"/>
              </a:rPr>
              <a:t>2020</a:t>
            </a:r>
            <a:endParaRPr lang="en-US" altLang="zh-CN" sz="495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4"/>
          <p:cNvSpPr txBox="1"/>
          <p:nvPr/>
        </p:nvSpPr>
        <p:spPr>
          <a:xfrm>
            <a:off x="36679" y="1207389"/>
            <a:ext cx="1295807" cy="249622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9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29"/>
          <p:cNvGrpSpPr/>
          <p:nvPr/>
        </p:nvGrpSpPr>
        <p:grpSpPr>
          <a:xfrm>
            <a:off x="3950067" y="956351"/>
            <a:ext cx="842064" cy="976795"/>
            <a:chOff x="5301679" y="1577352"/>
            <a:chExt cx="1123045" cy="1302732"/>
          </a:xfrm>
        </p:grpSpPr>
        <p:sp>
          <p:nvSpPr>
            <p:cNvPr id="131" name="六边形 130"/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2" name="KSO_Shape"/>
            <p:cNvSpPr/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132"/>
          <p:cNvGrpSpPr/>
          <p:nvPr/>
        </p:nvGrpSpPr>
        <p:grpSpPr>
          <a:xfrm>
            <a:off x="4400262" y="1760766"/>
            <a:ext cx="842064" cy="976795"/>
            <a:chOff x="5902096" y="2650185"/>
            <a:chExt cx="1123045" cy="1302732"/>
          </a:xfrm>
        </p:grpSpPr>
        <p:sp>
          <p:nvSpPr>
            <p:cNvPr id="134" name="六边形 133"/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5" name="KSO_Shape"/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135"/>
          <p:cNvGrpSpPr/>
          <p:nvPr/>
        </p:nvGrpSpPr>
        <p:grpSpPr>
          <a:xfrm>
            <a:off x="3950067" y="2565930"/>
            <a:ext cx="842064" cy="976795"/>
            <a:chOff x="5301679" y="3724016"/>
            <a:chExt cx="1123045" cy="1302732"/>
          </a:xfrm>
        </p:grpSpPr>
        <p:sp>
          <p:nvSpPr>
            <p:cNvPr id="137" name="六边形 136"/>
            <p:cNvSpPr/>
            <p:nvPr/>
          </p:nvSpPr>
          <p:spPr>
            <a:xfrm rot="5400000">
              <a:off x="5211836" y="3813859"/>
              <a:ext cx="1302732" cy="1123045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8" name="KSO_Shape"/>
            <p:cNvSpPr/>
            <p:nvPr/>
          </p:nvSpPr>
          <p:spPr bwMode="auto">
            <a:xfrm>
              <a:off x="5622788" y="4143426"/>
              <a:ext cx="480825" cy="453578"/>
            </a:xfrm>
            <a:custGeom>
              <a:avLst/>
              <a:gdLst>
                <a:gd name="T0" fmla="*/ 186247 w 2959101"/>
                <a:gd name="T1" fmla="*/ 1226349 h 2789237"/>
                <a:gd name="T2" fmla="*/ 230689 w 2959101"/>
                <a:gd name="T3" fmla="*/ 1237612 h 2789237"/>
                <a:gd name="T4" fmla="*/ 288413 w 2959101"/>
                <a:gd name="T5" fmla="*/ 1242988 h 2789237"/>
                <a:gd name="T6" fmla="*/ 479719 w 2959101"/>
                <a:gd name="T7" fmla="*/ 1671247 h 2789237"/>
                <a:gd name="T8" fmla="*/ 447792 w 2959101"/>
                <a:gd name="T9" fmla="*/ 1667919 h 2789237"/>
                <a:gd name="T10" fmla="*/ 425571 w 2959101"/>
                <a:gd name="T11" fmla="*/ 1655632 h 2789237"/>
                <a:gd name="T12" fmla="*/ 406415 w 2959101"/>
                <a:gd name="T13" fmla="*/ 1632337 h 2789237"/>
                <a:gd name="T14" fmla="*/ 1684037 w 2959101"/>
                <a:gd name="T15" fmla="*/ 1235155 h 2789237"/>
                <a:gd name="T16" fmla="*/ 1739462 w 2959101"/>
                <a:gd name="T17" fmla="*/ 1231059 h 2789237"/>
                <a:gd name="T18" fmla="*/ 1778540 w 2959101"/>
                <a:gd name="T19" fmla="*/ 1219540 h 2789237"/>
                <a:gd name="T20" fmla="*/ 1816086 w 2959101"/>
                <a:gd name="T21" fmla="*/ 1198804 h 2789237"/>
                <a:gd name="T22" fmla="*/ 1573698 w 2959101"/>
                <a:gd name="T23" fmla="*/ 1645505 h 2789237"/>
                <a:gd name="T24" fmla="*/ 1560927 w 2959101"/>
                <a:gd name="T25" fmla="*/ 1659840 h 2789237"/>
                <a:gd name="T26" fmla="*/ 1547390 w 2959101"/>
                <a:gd name="T27" fmla="*/ 1666496 h 2789237"/>
                <a:gd name="T28" fmla="*/ 1509589 w 2959101"/>
                <a:gd name="T29" fmla="*/ 1671104 h 2789237"/>
                <a:gd name="T30" fmla="*/ 1044479 w 2959101"/>
                <a:gd name="T31" fmla="*/ 1465033 h 2789237"/>
                <a:gd name="T32" fmla="*/ 653055 w 2959101"/>
                <a:gd name="T33" fmla="*/ 989868 h 2789237"/>
                <a:gd name="T34" fmla="*/ 262244 w 2959101"/>
                <a:gd name="T35" fmla="*/ 1208432 h 2789237"/>
                <a:gd name="T36" fmla="*/ 203201 w 2959101"/>
                <a:gd name="T37" fmla="*/ 1197683 h 2789237"/>
                <a:gd name="T38" fmla="*/ 151059 w 2959101"/>
                <a:gd name="T39" fmla="*/ 1173369 h 2789237"/>
                <a:gd name="T40" fmla="*/ 106841 w 2959101"/>
                <a:gd name="T41" fmla="*/ 1139075 h 2789237"/>
                <a:gd name="T42" fmla="*/ 72846 w 2959101"/>
                <a:gd name="T43" fmla="*/ 1097359 h 2789237"/>
                <a:gd name="T44" fmla="*/ 49586 w 2959101"/>
                <a:gd name="T45" fmla="*/ 1051547 h 2789237"/>
                <a:gd name="T46" fmla="*/ 39874 w 2959101"/>
                <a:gd name="T47" fmla="*/ 1004712 h 2789237"/>
                <a:gd name="T48" fmla="*/ 44474 w 2959101"/>
                <a:gd name="T49" fmla="*/ 953782 h 2789237"/>
                <a:gd name="T50" fmla="*/ 156427 w 2959101"/>
                <a:gd name="T51" fmla="*/ 723445 h 2789237"/>
                <a:gd name="T52" fmla="*/ 1881769 w 2959101"/>
                <a:gd name="T53" fmla="*/ 891877 h 2789237"/>
                <a:gd name="T54" fmla="*/ 1894788 w 2959101"/>
                <a:gd name="T55" fmla="*/ 923328 h 2789237"/>
                <a:gd name="T56" fmla="*/ 1902958 w 2959101"/>
                <a:gd name="T57" fmla="*/ 957080 h 2789237"/>
                <a:gd name="T58" fmla="*/ 1904745 w 2959101"/>
                <a:gd name="T59" fmla="*/ 994156 h 2789237"/>
                <a:gd name="T60" fmla="*/ 1893767 w 2959101"/>
                <a:gd name="T61" fmla="*/ 1047342 h 2789237"/>
                <a:gd name="T62" fmla="*/ 1869771 w 2959101"/>
                <a:gd name="T63" fmla="*/ 1095413 h 2789237"/>
                <a:gd name="T64" fmla="*/ 1834797 w 2959101"/>
                <a:gd name="T65" fmla="*/ 1136069 h 2789237"/>
                <a:gd name="T66" fmla="*/ 1792164 w 2959101"/>
                <a:gd name="T67" fmla="*/ 1167520 h 2789237"/>
                <a:gd name="T68" fmla="*/ 1744425 w 2959101"/>
                <a:gd name="T69" fmla="*/ 1188999 h 2789237"/>
                <a:gd name="T70" fmla="*/ 1694645 w 2959101"/>
                <a:gd name="T71" fmla="*/ 1198460 h 2789237"/>
                <a:gd name="T72" fmla="*/ 1531517 w 2959101"/>
                <a:gd name="T73" fmla="*/ 727463 h 2789237"/>
                <a:gd name="T74" fmla="*/ 1310612 w 2959101"/>
                <a:gd name="T75" fmla="*/ 512 h 2789237"/>
                <a:gd name="T76" fmla="*/ 1333869 w 2959101"/>
                <a:gd name="T77" fmla="*/ 7934 h 2789237"/>
                <a:gd name="T78" fmla="*/ 1352526 w 2959101"/>
                <a:gd name="T79" fmla="*/ 26874 h 2789237"/>
                <a:gd name="T80" fmla="*/ 1493861 w 2959101"/>
                <a:gd name="T81" fmla="*/ 264384 h 2789237"/>
                <a:gd name="T82" fmla="*/ 892487 w 2959101"/>
                <a:gd name="T83" fmla="*/ 95976 h 2789237"/>
                <a:gd name="T84" fmla="*/ 832682 w 2959101"/>
                <a:gd name="T85" fmla="*/ 21499 h 2789237"/>
                <a:gd name="T86" fmla="*/ 658932 w 2959101"/>
                <a:gd name="T87" fmla="*/ 0 h 2789237"/>
                <a:gd name="T88" fmla="*/ 706710 w 2959101"/>
                <a:gd name="T89" fmla="*/ 3069 h 2789237"/>
                <a:gd name="T90" fmla="*/ 746568 w 2959101"/>
                <a:gd name="T91" fmla="*/ 12022 h 2789237"/>
                <a:gd name="T92" fmla="*/ 779783 w 2959101"/>
                <a:gd name="T93" fmla="*/ 26347 h 2789237"/>
                <a:gd name="T94" fmla="*/ 807888 w 2959101"/>
                <a:gd name="T95" fmla="*/ 45788 h 2789237"/>
                <a:gd name="T96" fmla="*/ 831905 w 2959101"/>
                <a:gd name="T97" fmla="*/ 69578 h 2789237"/>
                <a:gd name="T98" fmla="*/ 862565 w 2959101"/>
                <a:gd name="T99" fmla="*/ 112553 h 2789237"/>
                <a:gd name="T100" fmla="*/ 861798 w 2959101"/>
                <a:gd name="T101" fmla="*/ 328704 h 2789237"/>
                <a:gd name="T102" fmla="*/ 501800 w 2959101"/>
                <a:gd name="T103" fmla="*/ 83903 h 2789237"/>
                <a:gd name="T104" fmla="*/ 531183 w 2959101"/>
                <a:gd name="T105" fmla="*/ 43998 h 2789237"/>
                <a:gd name="T106" fmla="*/ 566697 w 2959101"/>
                <a:gd name="T107" fmla="*/ 17394 h 2789237"/>
                <a:gd name="T108" fmla="*/ 612431 w 2959101"/>
                <a:gd name="T109" fmla="*/ 3325 h 2789237"/>
                <a:gd name="T110" fmla="*/ 658932 w 2959101"/>
                <a:gd name="T111" fmla="*/ 0 h 27892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59101" h="2789237">
                  <a:moveTo>
                    <a:pt x="230188" y="1878012"/>
                  </a:moveTo>
                  <a:lnTo>
                    <a:pt x="253199" y="1889137"/>
                  </a:lnTo>
                  <a:lnTo>
                    <a:pt x="265102" y="1894302"/>
                  </a:lnTo>
                  <a:lnTo>
                    <a:pt x="277004" y="1898673"/>
                  </a:lnTo>
                  <a:lnTo>
                    <a:pt x="289303" y="1903440"/>
                  </a:lnTo>
                  <a:lnTo>
                    <a:pt x="301999" y="1907414"/>
                  </a:lnTo>
                  <a:lnTo>
                    <a:pt x="315092" y="1911387"/>
                  </a:lnTo>
                  <a:lnTo>
                    <a:pt x="328978" y="1914963"/>
                  </a:lnTo>
                  <a:lnTo>
                    <a:pt x="343657" y="1918538"/>
                  </a:lnTo>
                  <a:lnTo>
                    <a:pt x="358337" y="1920922"/>
                  </a:lnTo>
                  <a:lnTo>
                    <a:pt x="374207" y="1923704"/>
                  </a:lnTo>
                  <a:lnTo>
                    <a:pt x="391267" y="1925690"/>
                  </a:lnTo>
                  <a:lnTo>
                    <a:pt x="408724" y="1927279"/>
                  </a:lnTo>
                  <a:lnTo>
                    <a:pt x="427767" y="1928471"/>
                  </a:lnTo>
                  <a:lnTo>
                    <a:pt x="448001" y="1929266"/>
                  </a:lnTo>
                  <a:lnTo>
                    <a:pt x="469029" y="1929266"/>
                  </a:lnTo>
                  <a:lnTo>
                    <a:pt x="1446213" y="1929266"/>
                  </a:lnTo>
                  <a:lnTo>
                    <a:pt x="1293069" y="2273739"/>
                  </a:lnTo>
                  <a:lnTo>
                    <a:pt x="1446213" y="2593975"/>
                  </a:lnTo>
                  <a:lnTo>
                    <a:pt x="745164" y="2593975"/>
                  </a:lnTo>
                  <a:lnTo>
                    <a:pt x="733261" y="2593975"/>
                  </a:lnTo>
                  <a:lnTo>
                    <a:pt x="722946" y="2593181"/>
                  </a:lnTo>
                  <a:lnTo>
                    <a:pt x="713424" y="2591989"/>
                  </a:lnTo>
                  <a:lnTo>
                    <a:pt x="703902" y="2590399"/>
                  </a:lnTo>
                  <a:lnTo>
                    <a:pt x="695571" y="2588810"/>
                  </a:lnTo>
                  <a:lnTo>
                    <a:pt x="688032" y="2586029"/>
                  </a:lnTo>
                  <a:lnTo>
                    <a:pt x="680891" y="2582850"/>
                  </a:lnTo>
                  <a:lnTo>
                    <a:pt x="673750" y="2578877"/>
                  </a:lnTo>
                  <a:lnTo>
                    <a:pt x="667402" y="2574507"/>
                  </a:lnTo>
                  <a:lnTo>
                    <a:pt x="661054" y="2569739"/>
                  </a:lnTo>
                  <a:lnTo>
                    <a:pt x="655103" y="2564177"/>
                  </a:lnTo>
                  <a:lnTo>
                    <a:pt x="649151" y="2557422"/>
                  </a:lnTo>
                  <a:lnTo>
                    <a:pt x="643200" y="2550668"/>
                  </a:lnTo>
                  <a:lnTo>
                    <a:pt x="637646" y="2542324"/>
                  </a:lnTo>
                  <a:lnTo>
                    <a:pt x="631298" y="2533583"/>
                  </a:lnTo>
                  <a:lnTo>
                    <a:pt x="625347" y="2523650"/>
                  </a:lnTo>
                  <a:lnTo>
                    <a:pt x="230188" y="1878012"/>
                  </a:lnTo>
                  <a:close/>
                  <a:moveTo>
                    <a:pt x="1932679" y="1738312"/>
                  </a:moveTo>
                  <a:lnTo>
                    <a:pt x="1932679" y="1917109"/>
                  </a:lnTo>
                  <a:lnTo>
                    <a:pt x="2615872" y="1917109"/>
                  </a:lnTo>
                  <a:lnTo>
                    <a:pt x="2636106" y="1916711"/>
                  </a:lnTo>
                  <a:lnTo>
                    <a:pt x="2654356" y="1915917"/>
                  </a:lnTo>
                  <a:lnTo>
                    <a:pt x="2671416" y="1914725"/>
                  </a:lnTo>
                  <a:lnTo>
                    <a:pt x="2687286" y="1912738"/>
                  </a:lnTo>
                  <a:lnTo>
                    <a:pt x="2701965" y="1910751"/>
                  </a:lnTo>
                  <a:lnTo>
                    <a:pt x="2715851" y="1907970"/>
                  </a:lnTo>
                  <a:lnTo>
                    <a:pt x="2728547" y="1904791"/>
                  </a:lnTo>
                  <a:lnTo>
                    <a:pt x="2740449" y="1901216"/>
                  </a:lnTo>
                  <a:lnTo>
                    <a:pt x="2751955" y="1897640"/>
                  </a:lnTo>
                  <a:lnTo>
                    <a:pt x="2762667" y="1892872"/>
                  </a:lnTo>
                  <a:lnTo>
                    <a:pt x="2772982" y="1888104"/>
                  </a:lnTo>
                  <a:lnTo>
                    <a:pt x="2782901" y="1883336"/>
                  </a:lnTo>
                  <a:lnTo>
                    <a:pt x="2792423" y="1878171"/>
                  </a:lnTo>
                  <a:lnTo>
                    <a:pt x="2802341" y="1872608"/>
                  </a:lnTo>
                  <a:lnTo>
                    <a:pt x="2820988" y="1860688"/>
                  </a:lnTo>
                  <a:lnTo>
                    <a:pt x="2473441" y="2504355"/>
                  </a:lnTo>
                  <a:lnTo>
                    <a:pt x="2465506" y="2519056"/>
                  </a:lnTo>
                  <a:lnTo>
                    <a:pt x="2458364" y="2532168"/>
                  </a:lnTo>
                  <a:lnTo>
                    <a:pt x="2451223" y="2544088"/>
                  </a:lnTo>
                  <a:lnTo>
                    <a:pt x="2444478" y="2554021"/>
                  </a:lnTo>
                  <a:lnTo>
                    <a:pt x="2438130" y="2562365"/>
                  </a:lnTo>
                  <a:lnTo>
                    <a:pt x="2434956" y="2566338"/>
                  </a:lnTo>
                  <a:lnTo>
                    <a:pt x="2431386" y="2569914"/>
                  </a:lnTo>
                  <a:lnTo>
                    <a:pt x="2428212" y="2573092"/>
                  </a:lnTo>
                  <a:lnTo>
                    <a:pt x="2424641" y="2576271"/>
                  </a:lnTo>
                  <a:lnTo>
                    <a:pt x="2420674" y="2578655"/>
                  </a:lnTo>
                  <a:lnTo>
                    <a:pt x="2416706" y="2581039"/>
                  </a:lnTo>
                  <a:lnTo>
                    <a:pt x="2412342" y="2583025"/>
                  </a:lnTo>
                  <a:lnTo>
                    <a:pt x="2407978" y="2585012"/>
                  </a:lnTo>
                  <a:lnTo>
                    <a:pt x="2403614" y="2586601"/>
                  </a:lnTo>
                  <a:lnTo>
                    <a:pt x="2398059" y="2587793"/>
                  </a:lnTo>
                  <a:lnTo>
                    <a:pt x="2387347" y="2590575"/>
                  </a:lnTo>
                  <a:lnTo>
                    <a:pt x="2375048" y="2591767"/>
                  </a:lnTo>
                  <a:lnTo>
                    <a:pt x="2361162" y="2593356"/>
                  </a:lnTo>
                  <a:lnTo>
                    <a:pt x="2344896" y="2593753"/>
                  </a:lnTo>
                  <a:lnTo>
                    <a:pt x="2326645" y="2594151"/>
                  </a:lnTo>
                  <a:lnTo>
                    <a:pt x="2306411" y="2594151"/>
                  </a:lnTo>
                  <a:lnTo>
                    <a:pt x="1958864" y="2594151"/>
                  </a:lnTo>
                  <a:lnTo>
                    <a:pt x="1958864" y="2789237"/>
                  </a:lnTo>
                  <a:lnTo>
                    <a:pt x="1622425" y="2273907"/>
                  </a:lnTo>
                  <a:lnTo>
                    <a:pt x="1932679" y="1738312"/>
                  </a:lnTo>
                  <a:close/>
                  <a:moveTo>
                    <a:pt x="0" y="995362"/>
                  </a:moveTo>
                  <a:lnTo>
                    <a:pt x="674158" y="995362"/>
                  </a:lnTo>
                  <a:lnTo>
                    <a:pt x="950888" y="1437085"/>
                  </a:lnTo>
                  <a:lnTo>
                    <a:pt x="1014413" y="1536394"/>
                  </a:lnTo>
                  <a:lnTo>
                    <a:pt x="950888" y="1504615"/>
                  </a:lnTo>
                  <a:lnTo>
                    <a:pt x="840911" y="1449797"/>
                  </a:lnTo>
                  <a:lnTo>
                    <a:pt x="608251" y="1876425"/>
                  </a:lnTo>
                  <a:lnTo>
                    <a:pt x="426411" y="1876425"/>
                  </a:lnTo>
                  <a:lnTo>
                    <a:pt x="407353" y="1875631"/>
                  </a:lnTo>
                  <a:lnTo>
                    <a:pt x="388296" y="1874439"/>
                  </a:lnTo>
                  <a:lnTo>
                    <a:pt x="369635" y="1871658"/>
                  </a:lnTo>
                  <a:lnTo>
                    <a:pt x="350975" y="1868083"/>
                  </a:lnTo>
                  <a:lnTo>
                    <a:pt x="333506" y="1864111"/>
                  </a:lnTo>
                  <a:lnTo>
                    <a:pt x="315639" y="1858947"/>
                  </a:lnTo>
                  <a:lnTo>
                    <a:pt x="298567" y="1852988"/>
                  </a:lnTo>
                  <a:lnTo>
                    <a:pt x="281892" y="1845838"/>
                  </a:lnTo>
                  <a:lnTo>
                    <a:pt x="265614" y="1838291"/>
                  </a:lnTo>
                  <a:lnTo>
                    <a:pt x="249732" y="1829949"/>
                  </a:lnTo>
                  <a:lnTo>
                    <a:pt x="234645" y="1821210"/>
                  </a:lnTo>
                  <a:lnTo>
                    <a:pt x="219955" y="1811676"/>
                  </a:lnTo>
                  <a:lnTo>
                    <a:pt x="205662" y="1801745"/>
                  </a:lnTo>
                  <a:lnTo>
                    <a:pt x="192163" y="1791020"/>
                  </a:lnTo>
                  <a:lnTo>
                    <a:pt x="179061" y="1779500"/>
                  </a:lnTo>
                  <a:lnTo>
                    <a:pt x="165959" y="1767981"/>
                  </a:lnTo>
                  <a:lnTo>
                    <a:pt x="154445" y="1755666"/>
                  </a:lnTo>
                  <a:lnTo>
                    <a:pt x="142931" y="1743352"/>
                  </a:lnTo>
                  <a:lnTo>
                    <a:pt x="132211" y="1730243"/>
                  </a:lnTo>
                  <a:lnTo>
                    <a:pt x="122285" y="1716738"/>
                  </a:lnTo>
                  <a:lnTo>
                    <a:pt x="113154" y="1703232"/>
                  </a:lnTo>
                  <a:lnTo>
                    <a:pt x="104419" y="1689328"/>
                  </a:lnTo>
                  <a:lnTo>
                    <a:pt x="96479" y="1675425"/>
                  </a:lnTo>
                  <a:lnTo>
                    <a:pt x="89332" y="1661125"/>
                  </a:lnTo>
                  <a:lnTo>
                    <a:pt x="82979" y="1646824"/>
                  </a:lnTo>
                  <a:lnTo>
                    <a:pt x="77024" y="1632127"/>
                  </a:lnTo>
                  <a:lnTo>
                    <a:pt x="72657" y="1617826"/>
                  </a:lnTo>
                  <a:lnTo>
                    <a:pt x="68289" y="1602732"/>
                  </a:lnTo>
                  <a:lnTo>
                    <a:pt x="65510" y="1588431"/>
                  </a:lnTo>
                  <a:lnTo>
                    <a:pt x="63128" y="1574131"/>
                  </a:lnTo>
                  <a:lnTo>
                    <a:pt x="61937" y="1559433"/>
                  </a:lnTo>
                  <a:lnTo>
                    <a:pt x="61540" y="1545133"/>
                  </a:lnTo>
                  <a:lnTo>
                    <a:pt x="61937" y="1528846"/>
                  </a:lnTo>
                  <a:lnTo>
                    <a:pt x="63128" y="1512560"/>
                  </a:lnTo>
                  <a:lnTo>
                    <a:pt x="65907" y="1496273"/>
                  </a:lnTo>
                  <a:lnTo>
                    <a:pt x="69083" y="1480384"/>
                  </a:lnTo>
                  <a:lnTo>
                    <a:pt x="73848" y="1465289"/>
                  </a:lnTo>
                  <a:lnTo>
                    <a:pt x="79009" y="1449400"/>
                  </a:lnTo>
                  <a:lnTo>
                    <a:pt x="85362" y="1433908"/>
                  </a:lnTo>
                  <a:lnTo>
                    <a:pt x="92508" y="1418813"/>
                  </a:lnTo>
                  <a:lnTo>
                    <a:pt x="242983" y="1122874"/>
                  </a:lnTo>
                  <a:lnTo>
                    <a:pt x="0" y="995362"/>
                  </a:lnTo>
                  <a:close/>
                  <a:moveTo>
                    <a:pt x="2574057" y="833437"/>
                  </a:moveTo>
                  <a:lnTo>
                    <a:pt x="2912705" y="1366837"/>
                  </a:lnTo>
                  <a:lnTo>
                    <a:pt x="2917861" y="1375172"/>
                  </a:lnTo>
                  <a:lnTo>
                    <a:pt x="2923016" y="1384300"/>
                  </a:lnTo>
                  <a:lnTo>
                    <a:pt x="2927378" y="1393428"/>
                  </a:lnTo>
                  <a:lnTo>
                    <a:pt x="2931740" y="1402953"/>
                  </a:lnTo>
                  <a:lnTo>
                    <a:pt x="2936102" y="1412478"/>
                  </a:lnTo>
                  <a:lnTo>
                    <a:pt x="2940067" y="1422797"/>
                  </a:lnTo>
                  <a:lnTo>
                    <a:pt x="2943239" y="1433116"/>
                  </a:lnTo>
                  <a:lnTo>
                    <a:pt x="2946808" y="1443434"/>
                  </a:lnTo>
                  <a:lnTo>
                    <a:pt x="2949188" y="1453753"/>
                  </a:lnTo>
                  <a:lnTo>
                    <a:pt x="2951963" y="1464469"/>
                  </a:lnTo>
                  <a:lnTo>
                    <a:pt x="2954343" y="1474788"/>
                  </a:lnTo>
                  <a:lnTo>
                    <a:pt x="2955929" y="1485503"/>
                  </a:lnTo>
                  <a:lnTo>
                    <a:pt x="2957118" y="1495822"/>
                  </a:lnTo>
                  <a:lnTo>
                    <a:pt x="2958308" y="1505744"/>
                  </a:lnTo>
                  <a:lnTo>
                    <a:pt x="2958705" y="1516063"/>
                  </a:lnTo>
                  <a:lnTo>
                    <a:pt x="2959101" y="1525588"/>
                  </a:lnTo>
                  <a:lnTo>
                    <a:pt x="2958705" y="1543050"/>
                  </a:lnTo>
                  <a:lnTo>
                    <a:pt x="2956722" y="1560116"/>
                  </a:lnTo>
                  <a:lnTo>
                    <a:pt x="2954739" y="1576784"/>
                  </a:lnTo>
                  <a:lnTo>
                    <a:pt x="2951170" y="1593453"/>
                  </a:lnTo>
                  <a:lnTo>
                    <a:pt x="2946808" y="1609725"/>
                  </a:lnTo>
                  <a:lnTo>
                    <a:pt x="2941653" y="1625600"/>
                  </a:lnTo>
                  <a:lnTo>
                    <a:pt x="2935705" y="1641475"/>
                  </a:lnTo>
                  <a:lnTo>
                    <a:pt x="2928964" y="1656556"/>
                  </a:lnTo>
                  <a:lnTo>
                    <a:pt x="2921429" y="1671638"/>
                  </a:lnTo>
                  <a:lnTo>
                    <a:pt x="2913102" y="1685925"/>
                  </a:lnTo>
                  <a:lnTo>
                    <a:pt x="2904378" y="1700213"/>
                  </a:lnTo>
                  <a:lnTo>
                    <a:pt x="2894464" y="1713706"/>
                  </a:lnTo>
                  <a:lnTo>
                    <a:pt x="2884154" y="1726803"/>
                  </a:lnTo>
                  <a:lnTo>
                    <a:pt x="2873448" y="1739106"/>
                  </a:lnTo>
                  <a:lnTo>
                    <a:pt x="2862344" y="1751410"/>
                  </a:lnTo>
                  <a:lnTo>
                    <a:pt x="2850052" y="1763316"/>
                  </a:lnTo>
                  <a:lnTo>
                    <a:pt x="2837759" y="1774031"/>
                  </a:lnTo>
                  <a:lnTo>
                    <a:pt x="2825069" y="1784747"/>
                  </a:lnTo>
                  <a:lnTo>
                    <a:pt x="2811983" y="1794272"/>
                  </a:lnTo>
                  <a:lnTo>
                    <a:pt x="2797708" y="1803797"/>
                  </a:lnTo>
                  <a:lnTo>
                    <a:pt x="2783829" y="1812131"/>
                  </a:lnTo>
                  <a:lnTo>
                    <a:pt x="2769950" y="1820466"/>
                  </a:lnTo>
                  <a:lnTo>
                    <a:pt x="2754881" y="1827610"/>
                  </a:lnTo>
                  <a:lnTo>
                    <a:pt x="2740209" y="1834753"/>
                  </a:lnTo>
                  <a:lnTo>
                    <a:pt x="2725140" y="1840310"/>
                  </a:lnTo>
                  <a:lnTo>
                    <a:pt x="2709675" y="1845469"/>
                  </a:lnTo>
                  <a:lnTo>
                    <a:pt x="2694606" y="1849835"/>
                  </a:lnTo>
                  <a:lnTo>
                    <a:pt x="2679141" y="1853803"/>
                  </a:lnTo>
                  <a:lnTo>
                    <a:pt x="2663279" y="1856978"/>
                  </a:lnTo>
                  <a:lnTo>
                    <a:pt x="2648211" y="1858566"/>
                  </a:lnTo>
                  <a:lnTo>
                    <a:pt x="2632349" y="1860153"/>
                  </a:lnTo>
                  <a:lnTo>
                    <a:pt x="2616487" y="1860550"/>
                  </a:lnTo>
                  <a:lnTo>
                    <a:pt x="2418215" y="1860550"/>
                  </a:lnTo>
                  <a:lnTo>
                    <a:pt x="2078376" y="1290637"/>
                  </a:lnTo>
                  <a:lnTo>
                    <a:pt x="2008188" y="1171972"/>
                  </a:lnTo>
                  <a:lnTo>
                    <a:pt x="2378957" y="1129109"/>
                  </a:lnTo>
                  <a:lnTo>
                    <a:pt x="2574057" y="833437"/>
                  </a:lnTo>
                  <a:close/>
                  <a:moveTo>
                    <a:pt x="1239838" y="0"/>
                  </a:moveTo>
                  <a:lnTo>
                    <a:pt x="2017953" y="0"/>
                  </a:lnTo>
                  <a:lnTo>
                    <a:pt x="2027084" y="397"/>
                  </a:lnTo>
                  <a:lnTo>
                    <a:pt x="2035818" y="794"/>
                  </a:lnTo>
                  <a:lnTo>
                    <a:pt x="2044155" y="1986"/>
                  </a:lnTo>
                  <a:lnTo>
                    <a:pt x="2051697" y="3178"/>
                  </a:lnTo>
                  <a:lnTo>
                    <a:pt x="2058843" y="5561"/>
                  </a:lnTo>
                  <a:lnTo>
                    <a:pt x="2065195" y="8739"/>
                  </a:lnTo>
                  <a:lnTo>
                    <a:pt x="2071944" y="12314"/>
                  </a:lnTo>
                  <a:lnTo>
                    <a:pt x="2077899" y="16684"/>
                  </a:lnTo>
                  <a:lnTo>
                    <a:pt x="2083854" y="21451"/>
                  </a:lnTo>
                  <a:lnTo>
                    <a:pt x="2089015" y="27013"/>
                  </a:lnTo>
                  <a:lnTo>
                    <a:pt x="2094970" y="34163"/>
                  </a:lnTo>
                  <a:lnTo>
                    <a:pt x="2100925" y="41711"/>
                  </a:lnTo>
                  <a:lnTo>
                    <a:pt x="2106880" y="50053"/>
                  </a:lnTo>
                  <a:lnTo>
                    <a:pt x="2112835" y="59587"/>
                  </a:lnTo>
                  <a:lnTo>
                    <a:pt x="2119584" y="69518"/>
                  </a:lnTo>
                  <a:lnTo>
                    <a:pt x="2126730" y="81435"/>
                  </a:lnTo>
                  <a:lnTo>
                    <a:pt x="2320465" y="410355"/>
                  </a:lnTo>
                  <a:lnTo>
                    <a:pt x="2530476" y="296742"/>
                  </a:lnTo>
                  <a:lnTo>
                    <a:pt x="2219230" y="850900"/>
                  </a:lnTo>
                  <a:lnTo>
                    <a:pt x="1584035" y="850900"/>
                  </a:lnTo>
                  <a:lnTo>
                    <a:pt x="1749979" y="743246"/>
                  </a:lnTo>
                  <a:lnTo>
                    <a:pt x="1386330" y="148967"/>
                  </a:lnTo>
                  <a:lnTo>
                    <a:pt x="1337499" y="76668"/>
                  </a:lnTo>
                  <a:lnTo>
                    <a:pt x="1327177" y="64354"/>
                  </a:lnTo>
                  <a:lnTo>
                    <a:pt x="1316061" y="52834"/>
                  </a:lnTo>
                  <a:lnTo>
                    <a:pt x="1304945" y="42902"/>
                  </a:lnTo>
                  <a:lnTo>
                    <a:pt x="1293433" y="33369"/>
                  </a:lnTo>
                  <a:lnTo>
                    <a:pt x="1281126" y="23835"/>
                  </a:lnTo>
                  <a:lnTo>
                    <a:pt x="1268422" y="15492"/>
                  </a:lnTo>
                  <a:lnTo>
                    <a:pt x="1254527" y="7945"/>
                  </a:lnTo>
                  <a:lnTo>
                    <a:pt x="1239838" y="0"/>
                  </a:lnTo>
                  <a:close/>
                  <a:moveTo>
                    <a:pt x="1023541" y="0"/>
                  </a:moveTo>
                  <a:lnTo>
                    <a:pt x="1039416" y="397"/>
                  </a:lnTo>
                  <a:lnTo>
                    <a:pt x="1054895" y="794"/>
                  </a:lnTo>
                  <a:lnTo>
                    <a:pt x="1069579" y="1588"/>
                  </a:lnTo>
                  <a:lnTo>
                    <a:pt x="1084263" y="2779"/>
                  </a:lnTo>
                  <a:lnTo>
                    <a:pt x="1097757" y="4764"/>
                  </a:lnTo>
                  <a:lnTo>
                    <a:pt x="1110854" y="6749"/>
                  </a:lnTo>
                  <a:lnTo>
                    <a:pt x="1123951" y="9132"/>
                  </a:lnTo>
                  <a:lnTo>
                    <a:pt x="1136254" y="12308"/>
                  </a:lnTo>
                  <a:lnTo>
                    <a:pt x="1148160" y="15087"/>
                  </a:lnTo>
                  <a:lnTo>
                    <a:pt x="1159670" y="18660"/>
                  </a:lnTo>
                  <a:lnTo>
                    <a:pt x="1170385" y="22234"/>
                  </a:lnTo>
                  <a:lnTo>
                    <a:pt x="1181498" y="26601"/>
                  </a:lnTo>
                  <a:lnTo>
                    <a:pt x="1191420" y="30968"/>
                  </a:lnTo>
                  <a:lnTo>
                    <a:pt x="1201738" y="35733"/>
                  </a:lnTo>
                  <a:lnTo>
                    <a:pt x="1211263" y="40894"/>
                  </a:lnTo>
                  <a:lnTo>
                    <a:pt x="1220391" y="46453"/>
                  </a:lnTo>
                  <a:lnTo>
                    <a:pt x="1229520" y="52011"/>
                  </a:lnTo>
                  <a:lnTo>
                    <a:pt x="1238251" y="57967"/>
                  </a:lnTo>
                  <a:lnTo>
                    <a:pt x="1246585" y="64319"/>
                  </a:lnTo>
                  <a:lnTo>
                    <a:pt x="1254920" y="71069"/>
                  </a:lnTo>
                  <a:lnTo>
                    <a:pt x="1262857" y="77818"/>
                  </a:lnTo>
                  <a:lnTo>
                    <a:pt x="1270398" y="85362"/>
                  </a:lnTo>
                  <a:lnTo>
                    <a:pt x="1277938" y="92906"/>
                  </a:lnTo>
                  <a:lnTo>
                    <a:pt x="1285082" y="100052"/>
                  </a:lnTo>
                  <a:lnTo>
                    <a:pt x="1292226" y="107993"/>
                  </a:lnTo>
                  <a:lnTo>
                    <a:pt x="1299370" y="116331"/>
                  </a:lnTo>
                  <a:lnTo>
                    <a:pt x="1312863" y="133800"/>
                  </a:lnTo>
                  <a:lnTo>
                    <a:pt x="1325960" y="152064"/>
                  </a:lnTo>
                  <a:lnTo>
                    <a:pt x="1338660" y="171121"/>
                  </a:lnTo>
                  <a:lnTo>
                    <a:pt x="1339851" y="174695"/>
                  </a:lnTo>
                  <a:lnTo>
                    <a:pt x="1341835" y="178268"/>
                  </a:lnTo>
                  <a:lnTo>
                    <a:pt x="1343423" y="181047"/>
                  </a:lnTo>
                  <a:lnTo>
                    <a:pt x="1345010" y="183826"/>
                  </a:lnTo>
                  <a:lnTo>
                    <a:pt x="1435101" y="335096"/>
                  </a:lnTo>
                  <a:lnTo>
                    <a:pt x="1338660" y="510188"/>
                  </a:lnTo>
                  <a:lnTo>
                    <a:pt x="1069579" y="995363"/>
                  </a:lnTo>
                  <a:lnTo>
                    <a:pt x="835820" y="696397"/>
                  </a:lnTo>
                  <a:lnTo>
                    <a:pt x="481013" y="681706"/>
                  </a:lnTo>
                  <a:lnTo>
                    <a:pt x="771129" y="144917"/>
                  </a:lnTo>
                  <a:lnTo>
                    <a:pt x="779463" y="130227"/>
                  </a:lnTo>
                  <a:lnTo>
                    <a:pt x="788194" y="115934"/>
                  </a:lnTo>
                  <a:lnTo>
                    <a:pt x="796926" y="102832"/>
                  </a:lnTo>
                  <a:lnTo>
                    <a:pt x="806451" y="90524"/>
                  </a:lnTo>
                  <a:lnTo>
                    <a:pt x="815579" y="78613"/>
                  </a:lnTo>
                  <a:lnTo>
                    <a:pt x="825104" y="68290"/>
                  </a:lnTo>
                  <a:lnTo>
                    <a:pt x="835026" y="57967"/>
                  </a:lnTo>
                  <a:lnTo>
                    <a:pt x="845741" y="49232"/>
                  </a:lnTo>
                  <a:lnTo>
                    <a:pt x="856854" y="40894"/>
                  </a:lnTo>
                  <a:lnTo>
                    <a:pt x="867966" y="33748"/>
                  </a:lnTo>
                  <a:lnTo>
                    <a:pt x="880269" y="26998"/>
                  </a:lnTo>
                  <a:lnTo>
                    <a:pt x="892970" y="21440"/>
                  </a:lnTo>
                  <a:lnTo>
                    <a:pt x="906066" y="15881"/>
                  </a:lnTo>
                  <a:lnTo>
                    <a:pt x="920751" y="11514"/>
                  </a:lnTo>
                  <a:lnTo>
                    <a:pt x="935435" y="8338"/>
                  </a:lnTo>
                  <a:lnTo>
                    <a:pt x="951310" y="5161"/>
                  </a:lnTo>
                  <a:lnTo>
                    <a:pt x="959248" y="3970"/>
                  </a:lnTo>
                  <a:lnTo>
                    <a:pt x="967582" y="2779"/>
                  </a:lnTo>
                  <a:lnTo>
                    <a:pt x="985441" y="1191"/>
                  </a:lnTo>
                  <a:lnTo>
                    <a:pt x="1004491" y="397"/>
                  </a:lnTo>
                  <a:lnTo>
                    <a:pt x="10235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139"/>
          <p:cNvGrpSpPr/>
          <p:nvPr/>
        </p:nvGrpSpPr>
        <p:grpSpPr>
          <a:xfrm>
            <a:off x="4898895" y="1118328"/>
            <a:ext cx="3074598" cy="730861"/>
            <a:chOff x="6567113" y="1793376"/>
            <a:chExt cx="4100531" cy="974732"/>
          </a:xfrm>
        </p:grpSpPr>
        <p:sp>
          <p:nvSpPr>
            <p:cNvPr id="141" name="文本框 69"/>
            <p:cNvSpPr txBox="1"/>
            <p:nvPr/>
          </p:nvSpPr>
          <p:spPr>
            <a:xfrm>
              <a:off x="6567113" y="1810921"/>
              <a:ext cx="916058" cy="69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6" name="组合 141"/>
            <p:cNvGrpSpPr/>
            <p:nvPr/>
          </p:nvGrpSpPr>
          <p:grpSpPr>
            <a:xfrm>
              <a:off x="7395055" y="1793376"/>
              <a:ext cx="3272589" cy="974732"/>
              <a:chOff x="6968290" y="1689104"/>
              <a:chExt cx="3272589" cy="974732"/>
            </a:xfrm>
          </p:grpSpPr>
          <p:sp>
            <p:nvSpPr>
              <p:cNvPr id="143" name="文本框 9"/>
              <p:cNvSpPr txBox="1"/>
              <p:nvPr/>
            </p:nvSpPr>
            <p:spPr>
              <a:xfrm>
                <a:off x="6968290" y="1689104"/>
                <a:ext cx="2329313" cy="36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上海有旺特做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4" name="文本框 11"/>
              <p:cNvSpPr txBox="1"/>
              <p:nvPr/>
            </p:nvSpPr>
            <p:spPr>
              <a:xfrm>
                <a:off x="6968290" y="2029520"/>
                <a:ext cx="3272589" cy="63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开发开始时间2020-06-22，周期共24个工作日，按时完成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" name="组合 145"/>
          <p:cNvGrpSpPr/>
          <p:nvPr/>
        </p:nvGrpSpPr>
        <p:grpSpPr>
          <a:xfrm>
            <a:off x="1117814" y="1890328"/>
            <a:ext cx="3140667" cy="613142"/>
            <a:chOff x="1524357" y="2822972"/>
            <a:chExt cx="4188647" cy="817734"/>
          </a:xfrm>
        </p:grpSpPr>
        <p:sp>
          <p:nvSpPr>
            <p:cNvPr id="147" name="文本框 75"/>
            <p:cNvSpPr txBox="1"/>
            <p:nvPr/>
          </p:nvSpPr>
          <p:spPr>
            <a:xfrm>
              <a:off x="4796945" y="2868141"/>
              <a:ext cx="916059" cy="697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8" name="组合 147"/>
            <p:cNvGrpSpPr/>
            <p:nvPr/>
          </p:nvGrpSpPr>
          <p:grpSpPr>
            <a:xfrm>
              <a:off x="1524357" y="2822972"/>
              <a:ext cx="3272589" cy="817734"/>
              <a:chOff x="6968290" y="1661479"/>
              <a:chExt cx="3272589" cy="817734"/>
            </a:xfrm>
          </p:grpSpPr>
          <p:sp>
            <p:nvSpPr>
              <p:cNvPr id="149" name="文本框 77"/>
              <p:cNvSpPr txBox="1"/>
              <p:nvPr/>
            </p:nvSpPr>
            <p:spPr>
              <a:xfrm>
                <a:off x="7911567" y="1661479"/>
                <a:ext cx="2329312" cy="36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澳门保安高校特做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0" name="文本框 80"/>
              <p:cNvSpPr txBox="1"/>
              <p:nvPr/>
            </p:nvSpPr>
            <p:spPr>
              <a:xfrm>
                <a:off x="6968290" y="2029517"/>
                <a:ext cx="3272589" cy="44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开发开始时间2020-11-18，周期共13个工作日，按时完成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9" name="组合 151"/>
          <p:cNvGrpSpPr/>
          <p:nvPr/>
        </p:nvGrpSpPr>
        <p:grpSpPr>
          <a:xfrm>
            <a:off x="4898895" y="2708040"/>
            <a:ext cx="3074598" cy="761488"/>
            <a:chOff x="6567113" y="3913544"/>
            <a:chExt cx="4100531" cy="1015581"/>
          </a:xfrm>
        </p:grpSpPr>
        <p:sp>
          <p:nvSpPr>
            <p:cNvPr id="153" name="文本框 101"/>
            <p:cNvSpPr txBox="1"/>
            <p:nvPr/>
          </p:nvSpPr>
          <p:spPr>
            <a:xfrm>
              <a:off x="6567113" y="3971938"/>
              <a:ext cx="916058" cy="697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0" name="组合 153"/>
            <p:cNvGrpSpPr/>
            <p:nvPr/>
          </p:nvGrpSpPr>
          <p:grpSpPr>
            <a:xfrm>
              <a:off x="7395055" y="3913544"/>
              <a:ext cx="3272589" cy="1015581"/>
              <a:chOff x="6968290" y="1648255"/>
              <a:chExt cx="3272589" cy="1015581"/>
            </a:xfrm>
          </p:grpSpPr>
          <p:sp>
            <p:nvSpPr>
              <p:cNvPr id="155" name="文本框 103"/>
              <p:cNvSpPr txBox="1"/>
              <p:nvPr/>
            </p:nvSpPr>
            <p:spPr>
              <a:xfrm>
                <a:off x="6968290" y="1648255"/>
                <a:ext cx="2329313" cy="36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东华衡阳师范特做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6" name="文本框 104"/>
              <p:cNvSpPr txBox="1"/>
              <p:nvPr/>
            </p:nvSpPr>
            <p:spPr>
              <a:xfrm>
                <a:off x="6968290" y="2029518"/>
                <a:ext cx="3272589" cy="63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开发开始时间 2020-11-17，周期共5个工作日，按时完成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1" name="组合 157"/>
          <p:cNvGrpSpPr/>
          <p:nvPr/>
        </p:nvGrpSpPr>
        <p:grpSpPr>
          <a:xfrm>
            <a:off x="1127318" y="3601953"/>
            <a:ext cx="3140667" cy="604094"/>
            <a:chOff x="1524357" y="2835045"/>
            <a:chExt cx="4188647" cy="805669"/>
          </a:xfrm>
        </p:grpSpPr>
        <p:sp>
          <p:nvSpPr>
            <p:cNvPr id="159" name="文本框 75"/>
            <p:cNvSpPr txBox="1"/>
            <p:nvPr/>
          </p:nvSpPr>
          <p:spPr>
            <a:xfrm>
              <a:off x="4796945" y="2868143"/>
              <a:ext cx="916059" cy="69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59"/>
            <p:cNvGrpSpPr/>
            <p:nvPr/>
          </p:nvGrpSpPr>
          <p:grpSpPr>
            <a:xfrm>
              <a:off x="1524357" y="2835045"/>
              <a:ext cx="3272589" cy="805669"/>
              <a:chOff x="6968290" y="1673552"/>
              <a:chExt cx="3272589" cy="805669"/>
            </a:xfrm>
          </p:grpSpPr>
          <p:sp>
            <p:nvSpPr>
              <p:cNvPr id="161" name="文本框 77"/>
              <p:cNvSpPr txBox="1"/>
              <p:nvPr/>
            </p:nvSpPr>
            <p:spPr>
              <a:xfrm>
                <a:off x="7911567" y="1673552"/>
                <a:ext cx="2329312" cy="36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智慧校园多级开发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2" name="文本框 80"/>
              <p:cNvSpPr txBox="1"/>
              <p:nvPr/>
            </p:nvSpPr>
            <p:spPr>
              <a:xfrm>
                <a:off x="6968290" y="2029524"/>
                <a:ext cx="3272589" cy="44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开发开始时间 2020-07-13，周期共115个工作日，按时完成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3" name="组合 162"/>
          <p:cNvGrpSpPr/>
          <p:nvPr/>
        </p:nvGrpSpPr>
        <p:grpSpPr>
          <a:xfrm>
            <a:off x="4388640" y="3370810"/>
            <a:ext cx="842064" cy="976795"/>
            <a:chOff x="5550606" y="4704901"/>
            <a:chExt cx="1123045" cy="1302732"/>
          </a:xfrm>
        </p:grpSpPr>
        <p:sp>
          <p:nvSpPr>
            <p:cNvPr id="164" name="六边形 163"/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64"/>
            <p:cNvGrpSpPr/>
            <p:nvPr/>
          </p:nvGrpSpPr>
          <p:grpSpPr>
            <a:xfrm>
              <a:off x="5923329" y="5169661"/>
              <a:ext cx="348517" cy="446576"/>
              <a:chOff x="3095876" y="2479873"/>
              <a:chExt cx="366231" cy="470769"/>
            </a:xfrm>
          </p:grpSpPr>
          <p:sp>
            <p:nvSpPr>
              <p:cNvPr id="166" name="Freeform 108"/>
              <p:cNvSpPr/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 flipH="1">
                <a:off x="3095876" y="2479873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8" name="Rectangle 110"/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9" name="Rectangle 111"/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Completion Report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工作存在不足与收获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9101" y="1452246"/>
            <a:ext cx="8285164" cy="2951481"/>
            <a:chOff x="419101" y="1452246"/>
            <a:chExt cx="8285164" cy="2951481"/>
          </a:xfrm>
        </p:grpSpPr>
        <p:sp>
          <p:nvSpPr>
            <p:cNvPr id="221" name="椭圆 343"/>
            <p:cNvSpPr>
              <a:spLocks noChangeArrowheads="1"/>
            </p:cNvSpPr>
            <p:nvPr/>
          </p:nvSpPr>
          <p:spPr bwMode="auto">
            <a:xfrm>
              <a:off x="581818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2" name="椭圆 344"/>
            <p:cNvSpPr>
              <a:spLocks noChangeArrowheads="1"/>
            </p:cNvSpPr>
            <p:nvPr/>
          </p:nvSpPr>
          <p:spPr bwMode="auto">
            <a:xfrm>
              <a:off x="66833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3" name="矩形 5"/>
            <p:cNvSpPr/>
            <p:nvPr/>
          </p:nvSpPr>
          <p:spPr bwMode="auto">
            <a:xfrm>
              <a:off x="2362202" y="3230563"/>
              <a:ext cx="593725" cy="1020762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4" name="矩形 5"/>
            <p:cNvSpPr/>
            <p:nvPr/>
          </p:nvSpPr>
          <p:spPr bwMode="auto">
            <a:xfrm flipH="1">
              <a:off x="6135690" y="3241676"/>
              <a:ext cx="595312" cy="1020763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" name="矩形 5"/>
            <p:cNvSpPr/>
            <p:nvPr/>
          </p:nvSpPr>
          <p:spPr bwMode="auto">
            <a:xfrm flipH="1">
              <a:off x="4878389" y="2646364"/>
              <a:ext cx="595312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6" name="矩形 5"/>
            <p:cNvSpPr/>
            <p:nvPr/>
          </p:nvSpPr>
          <p:spPr bwMode="auto">
            <a:xfrm>
              <a:off x="3619501" y="2646364"/>
              <a:ext cx="593725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7" name="矩形 1"/>
            <p:cNvSpPr/>
            <p:nvPr/>
          </p:nvSpPr>
          <p:spPr bwMode="auto">
            <a:xfrm>
              <a:off x="1065214" y="3822701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8" name="矩形 1"/>
            <p:cNvSpPr/>
            <p:nvPr/>
          </p:nvSpPr>
          <p:spPr bwMode="auto">
            <a:xfrm flipH="1">
              <a:off x="6135688" y="3817940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9" name="矩形 297"/>
            <p:cNvSpPr>
              <a:spLocks noChangeArrowheads="1"/>
            </p:cNvSpPr>
            <p:nvPr/>
          </p:nvSpPr>
          <p:spPr bwMode="auto">
            <a:xfrm>
              <a:off x="2362202" y="3232151"/>
              <a:ext cx="1851025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0" name="矩形 298"/>
            <p:cNvSpPr>
              <a:spLocks noChangeArrowheads="1"/>
            </p:cNvSpPr>
            <p:nvPr/>
          </p:nvSpPr>
          <p:spPr bwMode="auto">
            <a:xfrm>
              <a:off x="4878389" y="3232151"/>
              <a:ext cx="1852612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1" name="矩形 299"/>
            <p:cNvSpPr>
              <a:spLocks noChangeArrowheads="1"/>
            </p:cNvSpPr>
            <p:nvPr/>
          </p:nvSpPr>
          <p:spPr bwMode="auto">
            <a:xfrm>
              <a:off x="3621089" y="2646363"/>
              <a:ext cx="1852612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2" name="TextBox 300"/>
            <p:cNvSpPr txBox="1">
              <a:spLocks noChangeArrowheads="1"/>
            </p:cNvSpPr>
            <p:nvPr/>
          </p:nvSpPr>
          <p:spPr bwMode="auto">
            <a:xfrm>
              <a:off x="1365251" y="3863975"/>
              <a:ext cx="1293813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 Linux操作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3" name="TextBox 301"/>
            <p:cNvSpPr txBox="1">
              <a:spLocks noChangeArrowheads="1"/>
            </p:cNvSpPr>
            <p:nvPr/>
          </p:nvSpPr>
          <p:spPr bwMode="auto">
            <a:xfrm>
              <a:off x="2640013" y="3278189"/>
              <a:ext cx="129540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流媒体服务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4" name="TextBox 302"/>
            <p:cNvSpPr txBox="1">
              <a:spLocks noChangeArrowheads="1"/>
            </p:cNvSpPr>
            <p:nvPr/>
          </p:nvSpPr>
          <p:spPr bwMode="auto">
            <a:xfrm>
              <a:off x="3935413" y="2692400"/>
              <a:ext cx="1293812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技术不足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5" name="TextBox 303"/>
            <p:cNvSpPr txBox="1">
              <a:spLocks noChangeArrowheads="1"/>
            </p:cNvSpPr>
            <p:nvPr/>
          </p:nvSpPr>
          <p:spPr bwMode="auto">
            <a:xfrm>
              <a:off x="5157790" y="3278189"/>
              <a:ext cx="1293812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音视频处理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6" name="TextBox 304"/>
            <p:cNvSpPr txBox="1">
              <a:spLocks noChangeArrowheads="1"/>
            </p:cNvSpPr>
            <p:nvPr/>
          </p:nvSpPr>
          <p:spPr bwMode="auto">
            <a:xfrm>
              <a:off x="6297296" y="3863976"/>
              <a:ext cx="1539875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 Nginx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分布式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7" name="矩形 305"/>
            <p:cNvSpPr>
              <a:spLocks noChangeArrowheads="1"/>
            </p:cNvSpPr>
            <p:nvPr/>
          </p:nvSpPr>
          <p:spPr bwMode="auto">
            <a:xfrm>
              <a:off x="419101" y="2299971"/>
              <a:ext cx="2386013" cy="5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linux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操作系统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的检测知识了解较少，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vim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编写命令不熟悉。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致使远程调试或者修改的时候耗时比较长久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38" name="肘形连接符 306"/>
            <p:cNvCxnSpPr>
              <a:cxnSpLocks noChangeShapeType="1"/>
            </p:cNvCxnSpPr>
            <p:nvPr/>
          </p:nvCxnSpPr>
          <p:spPr bwMode="auto">
            <a:xfrm>
              <a:off x="571502" y="3030539"/>
              <a:ext cx="1624013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矩形 307"/>
            <p:cNvSpPr>
              <a:spLocks noChangeArrowheads="1"/>
            </p:cNvSpPr>
            <p:nvPr/>
          </p:nvSpPr>
          <p:spPr bwMode="auto">
            <a:xfrm>
              <a:off x="1697038" y="1454151"/>
              <a:ext cx="182721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srs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流媒体服务器的机制特性了解不足，对直播实现流程存在问题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0" name="肘形连接符 308"/>
            <p:cNvCxnSpPr>
              <a:cxnSpLocks noChangeShapeType="1"/>
            </p:cNvCxnSpPr>
            <p:nvPr/>
          </p:nvCxnSpPr>
          <p:spPr bwMode="auto">
            <a:xfrm>
              <a:off x="1833564" y="2225676"/>
              <a:ext cx="1624012" cy="1041400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矩形 309"/>
            <p:cNvSpPr>
              <a:spLocks noChangeArrowheads="1"/>
            </p:cNvSpPr>
            <p:nvPr/>
          </p:nvSpPr>
          <p:spPr bwMode="auto">
            <a:xfrm flipH="1">
              <a:off x="5519738" y="1452246"/>
              <a:ext cx="2451100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对音视频处理技术了解甚少，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ffmpeg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视频编解码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工具使用不熟悉。导致部分视频分析受到限制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  <p:cxnSp>
          <p:nvCxnSpPr>
            <p:cNvPr id="242" name="肘形连接符 310"/>
            <p:cNvCxnSpPr>
              <a:cxnSpLocks noChangeShapeType="1"/>
            </p:cNvCxnSpPr>
            <p:nvPr/>
          </p:nvCxnSpPr>
          <p:spPr bwMode="auto">
            <a:xfrm rot="10800000" flipV="1">
              <a:off x="5608638" y="2225676"/>
              <a:ext cx="1624012" cy="1041400"/>
            </a:xfrm>
            <a:prstGeom prst="bentConnector3">
              <a:avLst>
                <a:gd name="adj1" fmla="val 100981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矩形 311"/>
            <p:cNvSpPr>
              <a:spLocks noChangeArrowheads="1"/>
            </p:cNvSpPr>
            <p:nvPr/>
          </p:nvSpPr>
          <p:spPr bwMode="auto">
            <a:xfrm flipH="1">
              <a:off x="6451602" y="2299971"/>
              <a:ext cx="225266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Nginx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服务器的分布式部署特性了解不够。对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ginx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日志分析能力不足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4" name="肘形连接符 312"/>
            <p:cNvCxnSpPr>
              <a:cxnSpLocks noChangeShapeType="1"/>
            </p:cNvCxnSpPr>
            <p:nvPr/>
          </p:nvCxnSpPr>
          <p:spPr bwMode="auto">
            <a:xfrm flipH="1">
              <a:off x="6904038" y="3030539"/>
              <a:ext cx="1624012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组合 313"/>
            <p:cNvGrpSpPr/>
            <p:nvPr/>
          </p:nvGrpSpPr>
          <p:grpSpPr bwMode="auto">
            <a:xfrm>
              <a:off x="4265614" y="1679576"/>
              <a:ext cx="638175" cy="1011238"/>
              <a:chOff x="0" y="0"/>
              <a:chExt cx="695325" cy="1103313"/>
            </a:xfrm>
          </p:grpSpPr>
          <p:sp>
            <p:nvSpPr>
              <p:cNvPr id="246" name="Freeform 16"/>
              <p:cNvSpPr/>
              <p:nvPr/>
            </p:nvSpPr>
            <p:spPr bwMode="auto">
              <a:xfrm>
                <a:off x="330200" y="133350"/>
                <a:ext cx="77788" cy="65088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3 h 6"/>
                  <a:gd name="T4" fmla="*/ 3 w 7"/>
                  <a:gd name="T5" fmla="*/ 6 h 6"/>
                  <a:gd name="T6" fmla="*/ 6 w 7"/>
                  <a:gd name="T7" fmla="*/ 5 h 6"/>
                  <a:gd name="T8" fmla="*/ 7 w 7"/>
                  <a:gd name="T9" fmla="*/ 3 h 6"/>
                  <a:gd name="T10" fmla="*/ 7 w 7"/>
                  <a:gd name="T11" fmla="*/ 0 h 6"/>
                  <a:gd name="T12" fmla="*/ 0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6" y="5"/>
                      <a:pt x="6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7" y="3"/>
                      <a:pt x="7" y="0"/>
                      <a:pt x="7" y="0"/>
                    </a:cubicBezTo>
                    <a:cubicBezTo>
                      <a:pt x="7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7" name="Freeform 17"/>
              <p:cNvSpPr/>
              <p:nvPr/>
            </p:nvSpPr>
            <p:spPr bwMode="auto">
              <a:xfrm>
                <a:off x="11112" y="198438"/>
                <a:ext cx="44450" cy="44450"/>
              </a:xfrm>
              <a:custGeom>
                <a:avLst/>
                <a:gdLst>
                  <a:gd name="T0" fmla="*/ 0 w 4"/>
                  <a:gd name="T1" fmla="*/ 3 h 4"/>
                  <a:gd name="T2" fmla="*/ 1 w 4"/>
                  <a:gd name="T3" fmla="*/ 0 h 4"/>
                  <a:gd name="T4" fmla="*/ 4 w 4"/>
                  <a:gd name="T5" fmla="*/ 2 h 4"/>
                  <a:gd name="T6" fmla="*/ 0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2"/>
                      <a:pt x="4" y="2"/>
                    </a:cubicBezTo>
                    <a:cubicBezTo>
                      <a:pt x="4" y="2"/>
                      <a:pt x="1" y="4"/>
                      <a:pt x="0" y="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8" name="Freeform 18"/>
              <p:cNvSpPr/>
              <p:nvPr/>
            </p:nvSpPr>
            <p:spPr bwMode="auto">
              <a:xfrm>
                <a:off x="661987" y="220663"/>
                <a:ext cx="33338" cy="4445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4 h 4"/>
                  <a:gd name="T4" fmla="*/ 3 w 3"/>
                  <a:gd name="T5" fmla="*/ 3 h 4"/>
                  <a:gd name="T6" fmla="*/ 2 w 3"/>
                  <a:gd name="T7" fmla="*/ 0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9" name="Freeform 19"/>
              <p:cNvSpPr/>
              <p:nvPr/>
            </p:nvSpPr>
            <p:spPr bwMode="auto">
              <a:xfrm>
                <a:off x="209550" y="407988"/>
                <a:ext cx="319088" cy="166688"/>
              </a:xfrm>
              <a:custGeom>
                <a:avLst/>
                <a:gdLst>
                  <a:gd name="T0" fmla="*/ 0 w 29"/>
                  <a:gd name="T1" fmla="*/ 14 h 15"/>
                  <a:gd name="T2" fmla="*/ 8 w 29"/>
                  <a:gd name="T3" fmla="*/ 15 h 15"/>
                  <a:gd name="T4" fmla="*/ 29 w 29"/>
                  <a:gd name="T5" fmla="*/ 14 h 15"/>
                  <a:gd name="T6" fmla="*/ 29 w 29"/>
                  <a:gd name="T7" fmla="*/ 14 h 15"/>
                  <a:gd name="T8" fmla="*/ 26 w 29"/>
                  <a:gd name="T9" fmla="*/ 1 h 15"/>
                  <a:gd name="T10" fmla="*/ 6 w 29"/>
                  <a:gd name="T11" fmla="*/ 0 h 15"/>
                  <a:gd name="T12" fmla="*/ 0 w 29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0" y="14"/>
                    </a:moveTo>
                    <a:cubicBezTo>
                      <a:pt x="0" y="14"/>
                      <a:pt x="3" y="15"/>
                      <a:pt x="8" y="15"/>
                    </a:cubicBezTo>
                    <a:cubicBezTo>
                      <a:pt x="14" y="15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0" name="Freeform 20"/>
              <p:cNvSpPr/>
              <p:nvPr/>
            </p:nvSpPr>
            <p:spPr bwMode="auto">
              <a:xfrm>
                <a:off x="254000" y="441325"/>
                <a:ext cx="242888" cy="606425"/>
              </a:xfrm>
              <a:custGeom>
                <a:avLst/>
                <a:gdLst>
                  <a:gd name="T0" fmla="*/ 0 w 22"/>
                  <a:gd name="T1" fmla="*/ 4 h 55"/>
                  <a:gd name="T2" fmla="*/ 2 w 22"/>
                  <a:gd name="T3" fmla="*/ 16 h 55"/>
                  <a:gd name="T4" fmla="*/ 3 w 22"/>
                  <a:gd name="T5" fmla="*/ 22 h 55"/>
                  <a:gd name="T6" fmla="*/ 4 w 22"/>
                  <a:gd name="T7" fmla="*/ 36 h 55"/>
                  <a:gd name="T8" fmla="*/ 6 w 22"/>
                  <a:gd name="T9" fmla="*/ 52 h 55"/>
                  <a:gd name="T10" fmla="*/ 6 w 22"/>
                  <a:gd name="T11" fmla="*/ 55 h 55"/>
                  <a:gd name="T12" fmla="*/ 12 w 22"/>
                  <a:gd name="T13" fmla="*/ 55 h 55"/>
                  <a:gd name="T14" fmla="*/ 12 w 22"/>
                  <a:gd name="T15" fmla="*/ 53 h 55"/>
                  <a:gd name="T16" fmla="*/ 11 w 22"/>
                  <a:gd name="T17" fmla="*/ 51 h 55"/>
                  <a:gd name="T18" fmla="*/ 13 w 22"/>
                  <a:gd name="T19" fmla="*/ 47 h 55"/>
                  <a:gd name="T20" fmla="*/ 11 w 22"/>
                  <a:gd name="T21" fmla="*/ 20 h 55"/>
                  <a:gd name="T22" fmla="*/ 13 w 22"/>
                  <a:gd name="T23" fmla="*/ 26 h 55"/>
                  <a:gd name="T24" fmla="*/ 14 w 22"/>
                  <a:gd name="T25" fmla="*/ 32 h 55"/>
                  <a:gd name="T26" fmla="*/ 14 w 22"/>
                  <a:gd name="T27" fmla="*/ 44 h 55"/>
                  <a:gd name="T28" fmla="*/ 15 w 22"/>
                  <a:gd name="T29" fmla="*/ 49 h 55"/>
                  <a:gd name="T30" fmla="*/ 19 w 22"/>
                  <a:gd name="T31" fmla="*/ 50 h 55"/>
                  <a:gd name="T32" fmla="*/ 20 w 22"/>
                  <a:gd name="T33" fmla="*/ 47 h 55"/>
                  <a:gd name="T34" fmla="*/ 20 w 22"/>
                  <a:gd name="T35" fmla="*/ 44 h 55"/>
                  <a:gd name="T36" fmla="*/ 20 w 22"/>
                  <a:gd name="T37" fmla="*/ 31 h 55"/>
                  <a:gd name="T38" fmla="*/ 20 w 22"/>
                  <a:gd name="T39" fmla="*/ 27 h 55"/>
                  <a:gd name="T40" fmla="*/ 21 w 22"/>
                  <a:gd name="T41" fmla="*/ 10 h 55"/>
                  <a:gd name="T42" fmla="*/ 21 w 22"/>
                  <a:gd name="T43" fmla="*/ 1 h 55"/>
                  <a:gd name="T44" fmla="*/ 2 w 22"/>
                  <a:gd name="T45" fmla="*/ 0 h 55"/>
                  <a:gd name="T46" fmla="*/ 0 w 22"/>
                  <a:gd name="T47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55">
                    <a:moveTo>
                      <a:pt x="0" y="4"/>
                    </a:moveTo>
                    <a:cubicBezTo>
                      <a:pt x="0" y="4"/>
                      <a:pt x="1" y="14"/>
                      <a:pt x="2" y="16"/>
                    </a:cubicBezTo>
                    <a:cubicBezTo>
                      <a:pt x="3" y="18"/>
                      <a:pt x="3" y="22"/>
                      <a:pt x="3" y="22"/>
                    </a:cubicBezTo>
                    <a:cubicBezTo>
                      <a:pt x="3" y="23"/>
                      <a:pt x="2" y="33"/>
                      <a:pt x="4" y="36"/>
                    </a:cubicBezTo>
                    <a:cubicBezTo>
                      <a:pt x="4" y="36"/>
                      <a:pt x="5" y="51"/>
                      <a:pt x="6" y="52"/>
                    </a:cubicBezTo>
                    <a:cubicBezTo>
                      <a:pt x="6" y="52"/>
                      <a:pt x="4" y="54"/>
                      <a:pt x="6" y="55"/>
                    </a:cubicBezTo>
                    <a:cubicBezTo>
                      <a:pt x="6" y="55"/>
                      <a:pt x="11" y="54"/>
                      <a:pt x="12" y="55"/>
                    </a:cubicBezTo>
                    <a:cubicBezTo>
                      <a:pt x="12" y="55"/>
                      <a:pt x="13" y="53"/>
                      <a:pt x="12" y="53"/>
                    </a:cubicBezTo>
                    <a:cubicBezTo>
                      <a:pt x="12" y="52"/>
                      <a:pt x="11" y="51"/>
                      <a:pt x="11" y="51"/>
                    </a:cubicBezTo>
                    <a:cubicBezTo>
                      <a:pt x="11" y="51"/>
                      <a:pt x="13" y="48"/>
                      <a:pt x="13" y="47"/>
                    </a:cubicBezTo>
                    <a:cubicBezTo>
                      <a:pt x="12" y="47"/>
                      <a:pt x="10" y="22"/>
                      <a:pt x="11" y="20"/>
                    </a:cubicBezTo>
                    <a:cubicBezTo>
                      <a:pt x="11" y="20"/>
                      <a:pt x="12" y="26"/>
                      <a:pt x="13" y="26"/>
                    </a:cubicBezTo>
                    <a:cubicBezTo>
                      <a:pt x="13" y="26"/>
                      <a:pt x="13" y="32"/>
                      <a:pt x="14" y="32"/>
                    </a:cubicBezTo>
                    <a:cubicBezTo>
                      <a:pt x="14" y="32"/>
                      <a:pt x="16" y="43"/>
                      <a:pt x="14" y="44"/>
                    </a:cubicBezTo>
                    <a:cubicBezTo>
                      <a:pt x="14" y="44"/>
                      <a:pt x="13" y="49"/>
                      <a:pt x="15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20" y="47"/>
                      <a:pt x="20" y="47"/>
                    </a:cubicBezTo>
                    <a:cubicBezTo>
                      <a:pt x="20" y="46"/>
                      <a:pt x="21" y="44"/>
                      <a:pt x="20" y="44"/>
                    </a:cubicBezTo>
                    <a:cubicBezTo>
                      <a:pt x="20" y="43"/>
                      <a:pt x="19" y="31"/>
                      <a:pt x="20" y="31"/>
                    </a:cubicBezTo>
                    <a:cubicBezTo>
                      <a:pt x="22" y="30"/>
                      <a:pt x="22" y="28"/>
                      <a:pt x="20" y="27"/>
                    </a:cubicBezTo>
                    <a:cubicBezTo>
                      <a:pt x="20" y="27"/>
                      <a:pt x="22" y="12"/>
                      <a:pt x="21" y="10"/>
                    </a:cubicBezTo>
                    <a:cubicBezTo>
                      <a:pt x="21" y="8"/>
                      <a:pt x="21" y="1"/>
                      <a:pt x="21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1" name="Freeform 21"/>
              <p:cNvSpPr/>
              <p:nvPr/>
            </p:nvSpPr>
            <p:spPr bwMode="auto">
              <a:xfrm>
                <a:off x="254000" y="441325"/>
                <a:ext cx="109538" cy="77788"/>
              </a:xfrm>
              <a:custGeom>
                <a:avLst/>
                <a:gdLst>
                  <a:gd name="T0" fmla="*/ 1 w 10"/>
                  <a:gd name="T1" fmla="*/ 1 h 7"/>
                  <a:gd name="T2" fmla="*/ 0 w 10"/>
                  <a:gd name="T3" fmla="*/ 4 h 7"/>
                  <a:gd name="T4" fmla="*/ 0 w 10"/>
                  <a:gd name="T5" fmla="*/ 7 h 7"/>
                  <a:gd name="T6" fmla="*/ 2 w 10"/>
                  <a:gd name="T7" fmla="*/ 6 h 7"/>
                  <a:gd name="T8" fmla="*/ 4 w 10"/>
                  <a:gd name="T9" fmla="*/ 4 h 7"/>
                  <a:gd name="T10" fmla="*/ 10 w 10"/>
                  <a:gd name="T11" fmla="*/ 5 h 7"/>
                  <a:gd name="T12" fmla="*/ 3 w 10"/>
                  <a:gd name="T13" fmla="*/ 0 h 7"/>
                  <a:gd name="T14" fmla="*/ 2 w 10"/>
                  <a:gd name="T15" fmla="*/ 0 h 7"/>
                  <a:gd name="T16" fmla="*/ 1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" y="1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4"/>
                      <a:pt x="2" y="4"/>
                      <a:pt x="4" y="4"/>
                    </a:cubicBezTo>
                    <a:cubicBezTo>
                      <a:pt x="5" y="3"/>
                      <a:pt x="8" y="6"/>
                      <a:pt x="10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2" name="Freeform 22"/>
              <p:cNvSpPr/>
              <p:nvPr/>
            </p:nvSpPr>
            <p:spPr bwMode="auto">
              <a:xfrm>
                <a:off x="298450" y="441325"/>
                <a:ext cx="198438" cy="606425"/>
              </a:xfrm>
              <a:custGeom>
                <a:avLst/>
                <a:gdLst>
                  <a:gd name="T0" fmla="*/ 14 w 18"/>
                  <a:gd name="T1" fmla="*/ 44 h 55"/>
                  <a:gd name="T2" fmla="*/ 13 w 18"/>
                  <a:gd name="T3" fmla="*/ 37 h 55"/>
                  <a:gd name="T4" fmla="*/ 10 w 18"/>
                  <a:gd name="T5" fmla="*/ 19 h 55"/>
                  <a:gd name="T6" fmla="*/ 9 w 18"/>
                  <a:gd name="T7" fmla="*/ 12 h 55"/>
                  <a:gd name="T8" fmla="*/ 15 w 18"/>
                  <a:gd name="T9" fmla="*/ 13 h 55"/>
                  <a:gd name="T10" fmla="*/ 17 w 18"/>
                  <a:gd name="T11" fmla="*/ 19 h 55"/>
                  <a:gd name="T12" fmla="*/ 17 w 18"/>
                  <a:gd name="T13" fmla="*/ 10 h 55"/>
                  <a:gd name="T14" fmla="*/ 17 w 18"/>
                  <a:gd name="T15" fmla="*/ 1 h 55"/>
                  <a:gd name="T16" fmla="*/ 4 w 18"/>
                  <a:gd name="T17" fmla="*/ 0 h 55"/>
                  <a:gd name="T18" fmla="*/ 0 w 18"/>
                  <a:gd name="T19" fmla="*/ 2 h 55"/>
                  <a:gd name="T20" fmla="*/ 6 w 18"/>
                  <a:gd name="T21" fmla="*/ 9 h 55"/>
                  <a:gd name="T22" fmla="*/ 0 w 18"/>
                  <a:gd name="T23" fmla="*/ 10 h 55"/>
                  <a:gd name="T24" fmla="*/ 2 w 18"/>
                  <a:gd name="T25" fmla="*/ 11 h 55"/>
                  <a:gd name="T26" fmla="*/ 3 w 18"/>
                  <a:gd name="T27" fmla="*/ 13 h 55"/>
                  <a:gd name="T28" fmla="*/ 0 w 18"/>
                  <a:gd name="T29" fmla="*/ 13 h 55"/>
                  <a:gd name="T30" fmla="*/ 5 w 18"/>
                  <a:gd name="T31" fmla="*/ 15 h 55"/>
                  <a:gd name="T32" fmla="*/ 0 w 18"/>
                  <a:gd name="T33" fmla="*/ 16 h 55"/>
                  <a:gd name="T34" fmla="*/ 3 w 18"/>
                  <a:gd name="T35" fmla="*/ 16 h 55"/>
                  <a:gd name="T36" fmla="*/ 5 w 18"/>
                  <a:gd name="T37" fmla="*/ 29 h 55"/>
                  <a:gd name="T38" fmla="*/ 7 w 18"/>
                  <a:gd name="T39" fmla="*/ 40 h 55"/>
                  <a:gd name="T40" fmla="*/ 6 w 18"/>
                  <a:gd name="T41" fmla="*/ 44 h 55"/>
                  <a:gd name="T42" fmla="*/ 2 w 18"/>
                  <a:gd name="T43" fmla="*/ 21 h 55"/>
                  <a:gd name="T44" fmla="*/ 5 w 18"/>
                  <a:gd name="T45" fmla="*/ 44 h 55"/>
                  <a:gd name="T46" fmla="*/ 6 w 18"/>
                  <a:gd name="T47" fmla="*/ 50 h 55"/>
                  <a:gd name="T48" fmla="*/ 6 w 18"/>
                  <a:gd name="T49" fmla="*/ 52 h 55"/>
                  <a:gd name="T50" fmla="*/ 1 w 18"/>
                  <a:gd name="T51" fmla="*/ 49 h 55"/>
                  <a:gd name="T52" fmla="*/ 2 w 18"/>
                  <a:gd name="T53" fmla="*/ 52 h 55"/>
                  <a:gd name="T54" fmla="*/ 2 w 18"/>
                  <a:gd name="T55" fmla="*/ 55 h 55"/>
                  <a:gd name="T56" fmla="*/ 8 w 18"/>
                  <a:gd name="T57" fmla="*/ 55 h 55"/>
                  <a:gd name="T58" fmla="*/ 9 w 18"/>
                  <a:gd name="T59" fmla="*/ 52 h 55"/>
                  <a:gd name="T60" fmla="*/ 9 w 18"/>
                  <a:gd name="T61" fmla="*/ 51 h 55"/>
                  <a:gd name="T62" fmla="*/ 9 w 18"/>
                  <a:gd name="T63" fmla="*/ 47 h 55"/>
                  <a:gd name="T64" fmla="*/ 7 w 18"/>
                  <a:gd name="T65" fmla="*/ 20 h 55"/>
                  <a:gd name="T66" fmla="*/ 8 w 18"/>
                  <a:gd name="T67" fmla="*/ 26 h 55"/>
                  <a:gd name="T68" fmla="*/ 10 w 18"/>
                  <a:gd name="T69" fmla="*/ 33 h 55"/>
                  <a:gd name="T70" fmla="*/ 10 w 18"/>
                  <a:gd name="T71" fmla="*/ 44 h 55"/>
                  <a:gd name="T72" fmla="*/ 11 w 18"/>
                  <a:gd name="T73" fmla="*/ 49 h 55"/>
                  <a:gd name="T74" fmla="*/ 15 w 18"/>
                  <a:gd name="T75" fmla="*/ 50 h 55"/>
                  <a:gd name="T76" fmla="*/ 16 w 18"/>
                  <a:gd name="T77" fmla="*/ 47 h 55"/>
                  <a:gd name="T78" fmla="*/ 16 w 18"/>
                  <a:gd name="T79" fmla="*/ 44 h 55"/>
                  <a:gd name="T80" fmla="*/ 16 w 18"/>
                  <a:gd name="T81" fmla="*/ 44 h 55"/>
                  <a:gd name="T82" fmla="*/ 14 w 18"/>
                  <a:gd name="T8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" h="55">
                    <a:moveTo>
                      <a:pt x="14" y="44"/>
                    </a:moveTo>
                    <a:cubicBezTo>
                      <a:pt x="14" y="44"/>
                      <a:pt x="13" y="38"/>
                      <a:pt x="13" y="37"/>
                    </a:cubicBezTo>
                    <a:cubicBezTo>
                      <a:pt x="14" y="33"/>
                      <a:pt x="10" y="20"/>
                      <a:pt x="10" y="19"/>
                    </a:cubicBezTo>
                    <a:cubicBezTo>
                      <a:pt x="10" y="17"/>
                      <a:pt x="9" y="13"/>
                      <a:pt x="9" y="12"/>
                    </a:cubicBezTo>
                    <a:cubicBezTo>
                      <a:pt x="8" y="11"/>
                      <a:pt x="13" y="13"/>
                      <a:pt x="15" y="13"/>
                    </a:cubicBezTo>
                    <a:cubicBezTo>
                      <a:pt x="16" y="14"/>
                      <a:pt x="17" y="17"/>
                      <a:pt x="17" y="19"/>
                    </a:cubicBezTo>
                    <a:cubicBezTo>
                      <a:pt x="17" y="15"/>
                      <a:pt x="18" y="11"/>
                      <a:pt x="17" y="10"/>
                    </a:cubicBezTo>
                    <a:cubicBezTo>
                      <a:pt x="17" y="8"/>
                      <a:pt x="17" y="1"/>
                      <a:pt x="17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8" y="8"/>
                      <a:pt x="6" y="9"/>
                    </a:cubicBezTo>
                    <a:cubicBezTo>
                      <a:pt x="5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2" y="11"/>
                    </a:cubicBezTo>
                    <a:cubicBezTo>
                      <a:pt x="4" y="12"/>
                      <a:pt x="3" y="13"/>
                      <a:pt x="3" y="13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3" y="14"/>
                      <a:pt x="5" y="15"/>
                      <a:pt x="5" y="15"/>
                    </a:cubicBezTo>
                    <a:cubicBezTo>
                      <a:pt x="2" y="14"/>
                      <a:pt x="0" y="16"/>
                      <a:pt x="0" y="16"/>
                    </a:cubicBezTo>
                    <a:cubicBezTo>
                      <a:pt x="0" y="16"/>
                      <a:pt x="2" y="14"/>
                      <a:pt x="3" y="16"/>
                    </a:cubicBezTo>
                    <a:cubicBezTo>
                      <a:pt x="4" y="18"/>
                      <a:pt x="5" y="28"/>
                      <a:pt x="5" y="29"/>
                    </a:cubicBezTo>
                    <a:cubicBezTo>
                      <a:pt x="5" y="31"/>
                      <a:pt x="6" y="39"/>
                      <a:pt x="7" y="40"/>
                    </a:cubicBezTo>
                    <a:cubicBezTo>
                      <a:pt x="7" y="40"/>
                      <a:pt x="7" y="45"/>
                      <a:pt x="6" y="44"/>
                    </a:cubicBezTo>
                    <a:cubicBezTo>
                      <a:pt x="5" y="43"/>
                      <a:pt x="2" y="21"/>
                      <a:pt x="2" y="2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5" y="48"/>
                      <a:pt x="6" y="50"/>
                    </a:cubicBezTo>
                    <a:cubicBezTo>
                      <a:pt x="7" y="51"/>
                      <a:pt x="6" y="52"/>
                      <a:pt x="6" y="52"/>
                    </a:cubicBezTo>
                    <a:cubicBezTo>
                      <a:pt x="6" y="52"/>
                      <a:pt x="3" y="50"/>
                      <a:pt x="1" y="49"/>
                    </a:cubicBezTo>
                    <a:cubicBezTo>
                      <a:pt x="1" y="51"/>
                      <a:pt x="2" y="52"/>
                      <a:pt x="2" y="52"/>
                    </a:cubicBezTo>
                    <a:cubicBezTo>
                      <a:pt x="2" y="52"/>
                      <a:pt x="0" y="54"/>
                      <a:pt x="2" y="55"/>
                    </a:cubicBezTo>
                    <a:cubicBezTo>
                      <a:pt x="2" y="55"/>
                      <a:pt x="7" y="54"/>
                      <a:pt x="8" y="55"/>
                    </a:cubicBezTo>
                    <a:cubicBezTo>
                      <a:pt x="8" y="55"/>
                      <a:pt x="9" y="53"/>
                      <a:pt x="9" y="52"/>
                    </a:cubicBezTo>
                    <a:cubicBezTo>
                      <a:pt x="8" y="52"/>
                      <a:pt x="9" y="51"/>
                      <a:pt x="9" y="51"/>
                    </a:cubicBezTo>
                    <a:cubicBezTo>
                      <a:pt x="9" y="51"/>
                      <a:pt x="9" y="48"/>
                      <a:pt x="9" y="47"/>
                    </a:cubicBezTo>
                    <a:cubicBezTo>
                      <a:pt x="8" y="47"/>
                      <a:pt x="6" y="22"/>
                      <a:pt x="7" y="20"/>
                    </a:cubicBezTo>
                    <a:cubicBezTo>
                      <a:pt x="7" y="20"/>
                      <a:pt x="8" y="26"/>
                      <a:pt x="8" y="26"/>
                    </a:cubicBezTo>
                    <a:cubicBezTo>
                      <a:pt x="8" y="26"/>
                      <a:pt x="9" y="32"/>
                      <a:pt x="10" y="33"/>
                    </a:cubicBezTo>
                    <a:cubicBezTo>
                      <a:pt x="10" y="33"/>
                      <a:pt x="11" y="43"/>
                      <a:pt x="10" y="44"/>
                    </a:cubicBezTo>
                    <a:cubicBezTo>
                      <a:pt x="10" y="44"/>
                      <a:pt x="9" y="49"/>
                      <a:pt x="11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6" y="47"/>
                      <a:pt x="16" y="47"/>
                    </a:cubicBezTo>
                    <a:cubicBezTo>
                      <a:pt x="16" y="46"/>
                      <a:pt x="17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5" y="44"/>
                      <a:pt x="14" y="44"/>
                      <a:pt x="14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3" name="Freeform 23"/>
              <p:cNvSpPr/>
              <p:nvPr/>
            </p:nvSpPr>
            <p:spPr bwMode="auto">
              <a:xfrm>
                <a:off x="330200" y="133350"/>
                <a:ext cx="55563" cy="65088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3 w 5"/>
                  <a:gd name="T7" fmla="*/ 6 h 6"/>
                  <a:gd name="T8" fmla="*/ 4 w 5"/>
                  <a:gd name="T9" fmla="*/ 5 h 6"/>
                  <a:gd name="T10" fmla="*/ 4 w 5"/>
                  <a:gd name="T11" fmla="*/ 4 h 6"/>
                  <a:gd name="T12" fmla="*/ 5 w 5"/>
                  <a:gd name="T13" fmla="*/ 3 h 6"/>
                  <a:gd name="T14" fmla="*/ 5 w 5"/>
                  <a:gd name="T15" fmla="*/ 2 h 6"/>
                  <a:gd name="T16" fmla="*/ 1 w 5"/>
                  <a:gd name="T17" fmla="*/ 0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4" name="Freeform 24"/>
              <p:cNvSpPr/>
              <p:nvPr/>
            </p:nvSpPr>
            <p:spPr bwMode="auto">
              <a:xfrm>
                <a:off x="254000" y="153988"/>
                <a:ext cx="242888" cy="342900"/>
              </a:xfrm>
              <a:custGeom>
                <a:avLst/>
                <a:gdLst>
                  <a:gd name="T0" fmla="*/ 0 w 22"/>
                  <a:gd name="T1" fmla="*/ 26 h 31"/>
                  <a:gd name="T2" fmla="*/ 11 w 22"/>
                  <a:gd name="T3" fmla="*/ 31 h 31"/>
                  <a:gd name="T4" fmla="*/ 22 w 22"/>
                  <a:gd name="T5" fmla="*/ 26 h 31"/>
                  <a:gd name="T6" fmla="*/ 19 w 22"/>
                  <a:gd name="T7" fmla="*/ 7 h 31"/>
                  <a:gd name="T8" fmla="*/ 14 w 22"/>
                  <a:gd name="T9" fmla="*/ 1 h 31"/>
                  <a:gd name="T10" fmla="*/ 11 w 22"/>
                  <a:gd name="T11" fmla="*/ 3 h 31"/>
                  <a:gd name="T12" fmla="*/ 9 w 22"/>
                  <a:gd name="T13" fmla="*/ 2 h 31"/>
                  <a:gd name="T14" fmla="*/ 8 w 22"/>
                  <a:gd name="T15" fmla="*/ 1 h 31"/>
                  <a:gd name="T16" fmla="*/ 7 w 22"/>
                  <a:gd name="T17" fmla="*/ 0 h 31"/>
                  <a:gd name="T18" fmla="*/ 3 w 22"/>
                  <a:gd name="T19" fmla="*/ 11 h 31"/>
                  <a:gd name="T20" fmla="*/ 0 w 22"/>
                  <a:gd name="T2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1">
                    <a:moveTo>
                      <a:pt x="0" y="26"/>
                    </a:moveTo>
                    <a:cubicBezTo>
                      <a:pt x="0" y="26"/>
                      <a:pt x="7" y="31"/>
                      <a:pt x="11" y="31"/>
                    </a:cubicBezTo>
                    <a:cubicBezTo>
                      <a:pt x="15" y="31"/>
                      <a:pt x="21" y="28"/>
                      <a:pt x="22" y="26"/>
                    </a:cubicBezTo>
                    <a:cubicBezTo>
                      <a:pt x="22" y="24"/>
                      <a:pt x="19" y="7"/>
                      <a:pt x="19" y="7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1"/>
                      <a:pt x="3" y="11"/>
                      <a:pt x="3" y="11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5" name="Freeform 25"/>
              <p:cNvSpPr/>
              <p:nvPr/>
            </p:nvSpPr>
            <p:spPr bwMode="auto">
              <a:xfrm>
                <a:off x="254000" y="165100"/>
                <a:ext cx="98425" cy="287338"/>
              </a:xfrm>
              <a:custGeom>
                <a:avLst/>
                <a:gdLst>
                  <a:gd name="T0" fmla="*/ 5 w 9"/>
                  <a:gd name="T1" fmla="*/ 24 h 26"/>
                  <a:gd name="T2" fmla="*/ 4 w 9"/>
                  <a:gd name="T3" fmla="*/ 21 h 26"/>
                  <a:gd name="T4" fmla="*/ 6 w 9"/>
                  <a:gd name="T5" fmla="*/ 24 h 26"/>
                  <a:gd name="T6" fmla="*/ 4 w 9"/>
                  <a:gd name="T7" fmla="*/ 16 h 26"/>
                  <a:gd name="T8" fmla="*/ 7 w 9"/>
                  <a:gd name="T9" fmla="*/ 22 h 26"/>
                  <a:gd name="T10" fmla="*/ 6 w 9"/>
                  <a:gd name="T11" fmla="*/ 16 h 26"/>
                  <a:gd name="T12" fmla="*/ 8 w 9"/>
                  <a:gd name="T13" fmla="*/ 17 h 26"/>
                  <a:gd name="T14" fmla="*/ 6 w 9"/>
                  <a:gd name="T15" fmla="*/ 13 h 26"/>
                  <a:gd name="T16" fmla="*/ 6 w 9"/>
                  <a:gd name="T17" fmla="*/ 2 h 26"/>
                  <a:gd name="T18" fmla="*/ 9 w 9"/>
                  <a:gd name="T19" fmla="*/ 3 h 26"/>
                  <a:gd name="T20" fmla="*/ 7 w 9"/>
                  <a:gd name="T21" fmla="*/ 0 h 26"/>
                  <a:gd name="T22" fmla="*/ 4 w 9"/>
                  <a:gd name="T23" fmla="*/ 7 h 26"/>
                  <a:gd name="T24" fmla="*/ 2 w 9"/>
                  <a:gd name="T25" fmla="*/ 12 h 26"/>
                  <a:gd name="T26" fmla="*/ 0 w 9"/>
                  <a:gd name="T27" fmla="*/ 25 h 26"/>
                  <a:gd name="T28" fmla="*/ 2 w 9"/>
                  <a:gd name="T29" fmla="*/ 26 h 26"/>
                  <a:gd name="T30" fmla="*/ 5 w 9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6">
                    <a:moveTo>
                      <a:pt x="5" y="24"/>
                    </a:moveTo>
                    <a:cubicBezTo>
                      <a:pt x="5" y="24"/>
                      <a:pt x="3" y="24"/>
                      <a:pt x="4" y="21"/>
                    </a:cubicBezTo>
                    <a:cubicBezTo>
                      <a:pt x="4" y="21"/>
                      <a:pt x="4" y="23"/>
                      <a:pt x="6" y="24"/>
                    </a:cubicBezTo>
                    <a:cubicBezTo>
                      <a:pt x="6" y="24"/>
                      <a:pt x="3" y="22"/>
                      <a:pt x="4" y="16"/>
                    </a:cubicBezTo>
                    <a:cubicBezTo>
                      <a:pt x="4" y="16"/>
                      <a:pt x="5" y="21"/>
                      <a:pt x="7" y="22"/>
                    </a:cubicBezTo>
                    <a:cubicBezTo>
                      <a:pt x="7" y="22"/>
                      <a:pt x="4" y="18"/>
                      <a:pt x="6" y="16"/>
                    </a:cubicBezTo>
                    <a:cubicBezTo>
                      <a:pt x="6" y="16"/>
                      <a:pt x="6" y="18"/>
                      <a:pt x="8" y="17"/>
                    </a:cubicBezTo>
                    <a:cubicBezTo>
                      <a:pt x="8" y="17"/>
                      <a:pt x="5" y="17"/>
                      <a:pt x="6" y="13"/>
                    </a:cubicBezTo>
                    <a:cubicBezTo>
                      <a:pt x="7" y="8"/>
                      <a:pt x="6" y="2"/>
                      <a:pt x="6" y="2"/>
                    </a:cubicBezTo>
                    <a:cubicBezTo>
                      <a:pt x="6" y="2"/>
                      <a:pt x="7" y="3"/>
                      <a:pt x="9" y="3"/>
                    </a:cubicBezTo>
                    <a:cubicBezTo>
                      <a:pt x="9" y="3"/>
                      <a:pt x="7" y="3"/>
                      <a:pt x="7" y="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10"/>
                      <a:pt x="2" y="1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6"/>
                    </a:cubicBezTo>
                    <a:cubicBezTo>
                      <a:pt x="2" y="25"/>
                      <a:pt x="3" y="24"/>
                      <a:pt x="5" y="24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6" name="Freeform 26"/>
              <p:cNvSpPr/>
              <p:nvPr/>
            </p:nvSpPr>
            <p:spPr bwMode="auto">
              <a:xfrm>
                <a:off x="385762" y="165100"/>
                <a:ext cx="33338" cy="3333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3 w 3"/>
                  <a:gd name="T5" fmla="*/ 1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3"/>
                      <a:pt x="1" y="3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7" name="Freeform 27"/>
              <p:cNvSpPr/>
              <p:nvPr/>
            </p:nvSpPr>
            <p:spPr bwMode="auto">
              <a:xfrm>
                <a:off x="407987" y="187325"/>
                <a:ext cx="88900" cy="276225"/>
              </a:xfrm>
              <a:custGeom>
                <a:avLst/>
                <a:gdLst>
                  <a:gd name="T0" fmla="*/ 8 w 8"/>
                  <a:gd name="T1" fmla="*/ 23 h 25"/>
                  <a:gd name="T2" fmla="*/ 5 w 8"/>
                  <a:gd name="T3" fmla="*/ 4 h 25"/>
                  <a:gd name="T4" fmla="*/ 2 w 8"/>
                  <a:gd name="T5" fmla="*/ 0 h 25"/>
                  <a:gd name="T6" fmla="*/ 0 w 8"/>
                  <a:gd name="T7" fmla="*/ 5 h 25"/>
                  <a:gd name="T8" fmla="*/ 2 w 8"/>
                  <a:gd name="T9" fmla="*/ 3 h 25"/>
                  <a:gd name="T10" fmla="*/ 2 w 8"/>
                  <a:gd name="T11" fmla="*/ 14 h 25"/>
                  <a:gd name="T12" fmla="*/ 5 w 8"/>
                  <a:gd name="T13" fmla="*/ 11 h 25"/>
                  <a:gd name="T14" fmla="*/ 3 w 8"/>
                  <a:gd name="T15" fmla="*/ 18 h 25"/>
                  <a:gd name="T16" fmla="*/ 3 w 8"/>
                  <a:gd name="T17" fmla="*/ 25 h 25"/>
                  <a:gd name="T18" fmla="*/ 5 w 8"/>
                  <a:gd name="T19" fmla="*/ 23 h 25"/>
                  <a:gd name="T20" fmla="*/ 5 w 8"/>
                  <a:gd name="T21" fmla="*/ 25 h 25"/>
                  <a:gd name="T22" fmla="*/ 8 w 8"/>
                  <a:gd name="T2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5">
                    <a:moveTo>
                      <a:pt x="8" y="23"/>
                    </a:moveTo>
                    <a:cubicBezTo>
                      <a:pt x="8" y="21"/>
                      <a:pt x="5" y="4"/>
                      <a:pt x="5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2" y="3"/>
                      <a:pt x="3" y="10"/>
                      <a:pt x="2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7"/>
                      <a:pt x="3" y="18"/>
                    </a:cubicBezTo>
                    <a:cubicBezTo>
                      <a:pt x="3" y="18"/>
                      <a:pt x="3" y="23"/>
                      <a:pt x="3" y="25"/>
                    </a:cubicBezTo>
                    <a:cubicBezTo>
                      <a:pt x="3" y="25"/>
                      <a:pt x="4" y="22"/>
                      <a:pt x="5" y="23"/>
                    </a:cubicBezTo>
                    <a:cubicBezTo>
                      <a:pt x="5" y="23"/>
                      <a:pt x="5" y="24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8" name="Freeform 28"/>
              <p:cNvSpPr/>
              <p:nvPr/>
            </p:nvSpPr>
            <p:spPr bwMode="auto">
              <a:xfrm>
                <a:off x="639762" y="198438"/>
                <a:ext cx="33338" cy="55563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1 h 5"/>
                  <a:gd name="T4" fmla="*/ 3 w 3"/>
                  <a:gd name="T5" fmla="*/ 5 h 5"/>
                  <a:gd name="T6" fmla="*/ 3 w 3"/>
                  <a:gd name="T7" fmla="*/ 4 h 5"/>
                  <a:gd name="T8" fmla="*/ 3 w 3"/>
                  <a:gd name="T9" fmla="*/ 4 h 5"/>
                  <a:gd name="T10" fmla="*/ 3 w 3"/>
                  <a:gd name="T11" fmla="*/ 3 h 5"/>
                  <a:gd name="T12" fmla="*/ 2 w 3"/>
                  <a:gd name="T13" fmla="*/ 2 h 5"/>
                  <a:gd name="T14" fmla="*/ 2 w 3"/>
                  <a:gd name="T15" fmla="*/ 1 h 5"/>
                  <a:gd name="T16" fmla="*/ 1 w 3"/>
                  <a:gd name="T17" fmla="*/ 0 h 5"/>
                  <a:gd name="T18" fmla="*/ 0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9" name="Freeform 29"/>
              <p:cNvSpPr/>
              <p:nvPr/>
            </p:nvSpPr>
            <p:spPr bwMode="auto">
              <a:xfrm>
                <a:off x="319087" y="22225"/>
                <a:ext cx="111125" cy="142875"/>
              </a:xfrm>
              <a:custGeom>
                <a:avLst/>
                <a:gdLst>
                  <a:gd name="T0" fmla="*/ 5 w 10"/>
                  <a:gd name="T1" fmla="*/ 13 h 13"/>
                  <a:gd name="T2" fmla="*/ 6 w 10"/>
                  <a:gd name="T3" fmla="*/ 12 h 13"/>
                  <a:gd name="T4" fmla="*/ 8 w 10"/>
                  <a:gd name="T5" fmla="*/ 11 h 13"/>
                  <a:gd name="T6" fmla="*/ 8 w 10"/>
                  <a:gd name="T7" fmla="*/ 8 h 13"/>
                  <a:gd name="T8" fmla="*/ 9 w 10"/>
                  <a:gd name="T9" fmla="*/ 8 h 13"/>
                  <a:gd name="T10" fmla="*/ 9 w 10"/>
                  <a:gd name="T11" fmla="*/ 5 h 13"/>
                  <a:gd name="T12" fmla="*/ 8 w 10"/>
                  <a:gd name="T13" fmla="*/ 1 h 13"/>
                  <a:gd name="T14" fmla="*/ 3 w 10"/>
                  <a:gd name="T15" fmla="*/ 1 h 13"/>
                  <a:gd name="T16" fmla="*/ 0 w 10"/>
                  <a:gd name="T17" fmla="*/ 4 h 13"/>
                  <a:gd name="T18" fmla="*/ 0 w 10"/>
                  <a:gd name="T19" fmla="*/ 6 h 13"/>
                  <a:gd name="T20" fmla="*/ 0 w 10"/>
                  <a:gd name="T21" fmla="*/ 6 h 13"/>
                  <a:gd name="T22" fmla="*/ 0 w 10"/>
                  <a:gd name="T23" fmla="*/ 8 h 13"/>
                  <a:gd name="T24" fmla="*/ 1 w 10"/>
                  <a:gd name="T25" fmla="*/ 9 h 13"/>
                  <a:gd name="T26" fmla="*/ 2 w 10"/>
                  <a:gd name="T27" fmla="*/ 11 h 13"/>
                  <a:gd name="T28" fmla="*/ 5 w 10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5" y="13"/>
                      <a:pt x="6" y="13"/>
                      <a:pt x="6" y="12"/>
                    </a:cubicBezTo>
                    <a:cubicBezTo>
                      <a:pt x="6" y="12"/>
                      <a:pt x="8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8"/>
                      <a:pt x="9" y="9"/>
                      <a:pt x="9" y="8"/>
                    </a:cubicBezTo>
                    <a:cubicBezTo>
                      <a:pt x="9" y="8"/>
                      <a:pt x="10" y="6"/>
                      <a:pt x="9" y="5"/>
                    </a:cubicBezTo>
                    <a:cubicBezTo>
                      <a:pt x="9" y="5"/>
                      <a:pt x="9" y="2"/>
                      <a:pt x="8" y="1"/>
                    </a:cubicBezTo>
                    <a:cubicBezTo>
                      <a:pt x="7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8"/>
                      <a:pt x="0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8"/>
                      <a:pt x="1" y="10"/>
                      <a:pt x="2" y="11"/>
                    </a:cubicBezTo>
                    <a:cubicBezTo>
                      <a:pt x="2" y="11"/>
                      <a:pt x="3" y="13"/>
                      <a:pt x="5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0" name="Freeform 30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6 w 6"/>
                  <a:gd name="T75" fmla="*/ 3 h 7"/>
                  <a:gd name="T76" fmla="*/ 6 w 6"/>
                  <a:gd name="T77" fmla="*/ 2 h 7"/>
                  <a:gd name="T78" fmla="*/ 6 w 6"/>
                  <a:gd name="T79" fmla="*/ 2 h 7"/>
                  <a:gd name="T80" fmla="*/ 5 w 6"/>
                  <a:gd name="T81" fmla="*/ 1 h 7"/>
                  <a:gd name="T82" fmla="*/ 5 w 6"/>
                  <a:gd name="T83" fmla="*/ 1 h 7"/>
                  <a:gd name="T84" fmla="*/ 5 w 6"/>
                  <a:gd name="T85" fmla="*/ 0 h 7"/>
                  <a:gd name="T86" fmla="*/ 4 w 6"/>
                  <a:gd name="T87" fmla="*/ 0 h 7"/>
                  <a:gd name="T88" fmla="*/ 2 w 6"/>
                  <a:gd name="T89" fmla="*/ 0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1 w 6"/>
                  <a:gd name="T113" fmla="*/ 1 h 7"/>
                  <a:gd name="T114" fmla="*/ 0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1" name="Freeform 31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5 w 6"/>
                  <a:gd name="T75" fmla="*/ 3 h 7"/>
                  <a:gd name="T76" fmla="*/ 4 w 6"/>
                  <a:gd name="T77" fmla="*/ 3 h 7"/>
                  <a:gd name="T78" fmla="*/ 6 w 6"/>
                  <a:gd name="T79" fmla="*/ 2 h 7"/>
                  <a:gd name="T80" fmla="*/ 4 w 6"/>
                  <a:gd name="T81" fmla="*/ 2 h 7"/>
                  <a:gd name="T82" fmla="*/ 3 w 6"/>
                  <a:gd name="T83" fmla="*/ 2 h 7"/>
                  <a:gd name="T84" fmla="*/ 5 w 6"/>
                  <a:gd name="T85" fmla="*/ 1 h 7"/>
                  <a:gd name="T86" fmla="*/ 3 w 6"/>
                  <a:gd name="T87" fmla="*/ 1 h 7"/>
                  <a:gd name="T88" fmla="*/ 3 w 6"/>
                  <a:gd name="T89" fmla="*/ 1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2 w 6"/>
                  <a:gd name="T113" fmla="*/ 1 h 7"/>
                  <a:gd name="T114" fmla="*/ 2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1 h 7"/>
                  <a:gd name="T124" fmla="*/ 0 w 6"/>
                  <a:gd name="T1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2" name="Freeform 32"/>
              <p:cNvSpPr/>
              <p:nvPr/>
            </p:nvSpPr>
            <p:spPr bwMode="auto">
              <a:xfrm>
                <a:off x="319087" y="33338"/>
                <a:ext cx="111125" cy="131763"/>
              </a:xfrm>
              <a:custGeom>
                <a:avLst/>
                <a:gdLst>
                  <a:gd name="T0" fmla="*/ 8 w 10"/>
                  <a:gd name="T1" fmla="*/ 0 h 12"/>
                  <a:gd name="T2" fmla="*/ 6 w 10"/>
                  <a:gd name="T3" fmla="*/ 0 h 12"/>
                  <a:gd name="T4" fmla="*/ 7 w 10"/>
                  <a:gd name="T5" fmla="*/ 2 h 12"/>
                  <a:gd name="T6" fmla="*/ 8 w 10"/>
                  <a:gd name="T7" fmla="*/ 4 h 12"/>
                  <a:gd name="T8" fmla="*/ 8 w 10"/>
                  <a:gd name="T9" fmla="*/ 5 h 12"/>
                  <a:gd name="T10" fmla="*/ 8 w 10"/>
                  <a:gd name="T11" fmla="*/ 7 h 12"/>
                  <a:gd name="T12" fmla="*/ 8 w 10"/>
                  <a:gd name="T13" fmla="*/ 8 h 12"/>
                  <a:gd name="T14" fmla="*/ 8 w 10"/>
                  <a:gd name="T15" fmla="*/ 9 h 12"/>
                  <a:gd name="T16" fmla="*/ 6 w 10"/>
                  <a:gd name="T17" fmla="*/ 11 h 12"/>
                  <a:gd name="T18" fmla="*/ 4 w 10"/>
                  <a:gd name="T19" fmla="*/ 11 h 12"/>
                  <a:gd name="T20" fmla="*/ 4 w 10"/>
                  <a:gd name="T21" fmla="*/ 11 h 12"/>
                  <a:gd name="T22" fmla="*/ 2 w 10"/>
                  <a:gd name="T23" fmla="*/ 9 h 12"/>
                  <a:gd name="T24" fmla="*/ 2 w 10"/>
                  <a:gd name="T25" fmla="*/ 7 h 12"/>
                  <a:gd name="T26" fmla="*/ 3 w 10"/>
                  <a:gd name="T27" fmla="*/ 6 h 12"/>
                  <a:gd name="T28" fmla="*/ 3 w 10"/>
                  <a:gd name="T29" fmla="*/ 6 h 12"/>
                  <a:gd name="T30" fmla="*/ 2 w 10"/>
                  <a:gd name="T31" fmla="*/ 5 h 12"/>
                  <a:gd name="T32" fmla="*/ 3 w 10"/>
                  <a:gd name="T33" fmla="*/ 4 h 12"/>
                  <a:gd name="T34" fmla="*/ 3 w 10"/>
                  <a:gd name="T35" fmla="*/ 3 h 12"/>
                  <a:gd name="T36" fmla="*/ 4 w 10"/>
                  <a:gd name="T37" fmla="*/ 0 h 12"/>
                  <a:gd name="T38" fmla="*/ 3 w 10"/>
                  <a:gd name="T39" fmla="*/ 0 h 12"/>
                  <a:gd name="T40" fmla="*/ 3 w 10"/>
                  <a:gd name="T41" fmla="*/ 0 h 12"/>
                  <a:gd name="T42" fmla="*/ 0 w 10"/>
                  <a:gd name="T43" fmla="*/ 3 h 12"/>
                  <a:gd name="T44" fmla="*/ 0 w 10"/>
                  <a:gd name="T45" fmla="*/ 5 h 12"/>
                  <a:gd name="T46" fmla="*/ 0 w 10"/>
                  <a:gd name="T47" fmla="*/ 5 h 12"/>
                  <a:gd name="T48" fmla="*/ 0 w 10"/>
                  <a:gd name="T49" fmla="*/ 7 h 12"/>
                  <a:gd name="T50" fmla="*/ 1 w 10"/>
                  <a:gd name="T51" fmla="*/ 8 h 12"/>
                  <a:gd name="T52" fmla="*/ 2 w 10"/>
                  <a:gd name="T53" fmla="*/ 10 h 12"/>
                  <a:gd name="T54" fmla="*/ 5 w 10"/>
                  <a:gd name="T55" fmla="*/ 12 h 12"/>
                  <a:gd name="T56" fmla="*/ 6 w 10"/>
                  <a:gd name="T57" fmla="*/ 11 h 12"/>
                  <a:gd name="T58" fmla="*/ 8 w 10"/>
                  <a:gd name="T59" fmla="*/ 10 h 12"/>
                  <a:gd name="T60" fmla="*/ 8 w 10"/>
                  <a:gd name="T61" fmla="*/ 7 h 12"/>
                  <a:gd name="T62" fmla="*/ 9 w 10"/>
                  <a:gd name="T63" fmla="*/ 7 h 12"/>
                  <a:gd name="T64" fmla="*/ 9 w 10"/>
                  <a:gd name="T65" fmla="*/ 4 h 12"/>
                  <a:gd name="T66" fmla="*/ 8 w 10"/>
                  <a:gd name="T6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7" y="2"/>
                      <a:pt x="7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6" y="11"/>
                      <a:pt x="6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7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2" y="10"/>
                      <a:pt x="3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8" y="10"/>
                      <a:pt x="8" y="10"/>
                    </a:cubicBezTo>
                    <a:cubicBezTo>
                      <a:pt x="8" y="9"/>
                      <a:pt x="8" y="8"/>
                      <a:pt x="8" y="7"/>
                    </a:cubicBezTo>
                    <a:cubicBezTo>
                      <a:pt x="8" y="7"/>
                      <a:pt x="9" y="8"/>
                      <a:pt x="9" y="7"/>
                    </a:cubicBezTo>
                    <a:cubicBezTo>
                      <a:pt x="9" y="7"/>
                      <a:pt x="10" y="5"/>
                      <a:pt x="9" y="4"/>
                    </a:cubicBezTo>
                    <a:cubicBezTo>
                      <a:pt x="9" y="4"/>
                      <a:pt x="9" y="1"/>
                      <a:pt x="8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3" name="Freeform 33"/>
              <p:cNvSpPr/>
              <p:nvPr/>
            </p:nvSpPr>
            <p:spPr bwMode="auto">
              <a:xfrm>
                <a:off x="22225" y="165100"/>
                <a:ext cx="44450" cy="55563"/>
              </a:xfrm>
              <a:custGeom>
                <a:avLst/>
                <a:gdLst>
                  <a:gd name="T0" fmla="*/ 4 w 4"/>
                  <a:gd name="T1" fmla="*/ 1 h 5"/>
                  <a:gd name="T2" fmla="*/ 4 w 4"/>
                  <a:gd name="T3" fmla="*/ 2 h 5"/>
                  <a:gd name="T4" fmla="*/ 1 w 4"/>
                  <a:gd name="T5" fmla="*/ 5 h 5"/>
                  <a:gd name="T6" fmla="*/ 0 w 4"/>
                  <a:gd name="T7" fmla="*/ 5 h 5"/>
                  <a:gd name="T8" fmla="*/ 0 w 4"/>
                  <a:gd name="T9" fmla="*/ 5 h 5"/>
                  <a:gd name="T10" fmla="*/ 1 w 4"/>
                  <a:gd name="T11" fmla="*/ 4 h 5"/>
                  <a:gd name="T12" fmla="*/ 1 w 4"/>
                  <a:gd name="T13" fmla="*/ 2 h 5"/>
                  <a:gd name="T14" fmla="*/ 2 w 4"/>
                  <a:gd name="T15" fmla="*/ 1 h 5"/>
                  <a:gd name="T16" fmla="*/ 3 w 4"/>
                  <a:gd name="T17" fmla="*/ 1 h 5"/>
                  <a:gd name="T18" fmla="*/ 4 w 4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3" y="3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4" name="Freeform 34"/>
              <p:cNvSpPr/>
              <p:nvPr/>
            </p:nvSpPr>
            <p:spPr bwMode="auto">
              <a:xfrm>
                <a:off x="0" y="133350"/>
                <a:ext cx="77788" cy="87313"/>
              </a:xfrm>
              <a:custGeom>
                <a:avLst/>
                <a:gdLst>
                  <a:gd name="T0" fmla="*/ 7 w 7"/>
                  <a:gd name="T1" fmla="*/ 2 h 8"/>
                  <a:gd name="T2" fmla="*/ 7 w 7"/>
                  <a:gd name="T3" fmla="*/ 2 h 8"/>
                  <a:gd name="T4" fmla="*/ 7 w 7"/>
                  <a:gd name="T5" fmla="*/ 2 h 8"/>
                  <a:gd name="T6" fmla="*/ 6 w 7"/>
                  <a:gd name="T7" fmla="*/ 2 h 8"/>
                  <a:gd name="T8" fmla="*/ 6 w 7"/>
                  <a:gd name="T9" fmla="*/ 2 h 8"/>
                  <a:gd name="T10" fmla="*/ 6 w 7"/>
                  <a:gd name="T11" fmla="*/ 3 h 8"/>
                  <a:gd name="T12" fmla="*/ 6 w 7"/>
                  <a:gd name="T13" fmla="*/ 4 h 8"/>
                  <a:gd name="T14" fmla="*/ 6 w 7"/>
                  <a:gd name="T15" fmla="*/ 4 h 8"/>
                  <a:gd name="T16" fmla="*/ 5 w 7"/>
                  <a:gd name="T17" fmla="*/ 4 h 8"/>
                  <a:gd name="T18" fmla="*/ 4 w 7"/>
                  <a:gd name="T19" fmla="*/ 4 h 8"/>
                  <a:gd name="T20" fmla="*/ 3 w 7"/>
                  <a:gd name="T21" fmla="*/ 5 h 8"/>
                  <a:gd name="T22" fmla="*/ 3 w 7"/>
                  <a:gd name="T23" fmla="*/ 7 h 8"/>
                  <a:gd name="T24" fmla="*/ 2 w 7"/>
                  <a:gd name="T25" fmla="*/ 8 h 8"/>
                  <a:gd name="T26" fmla="*/ 2 w 7"/>
                  <a:gd name="T27" fmla="*/ 8 h 8"/>
                  <a:gd name="T28" fmla="*/ 2 w 7"/>
                  <a:gd name="T29" fmla="*/ 8 h 8"/>
                  <a:gd name="T30" fmla="*/ 2 w 7"/>
                  <a:gd name="T31" fmla="*/ 7 h 8"/>
                  <a:gd name="T32" fmla="*/ 2 w 7"/>
                  <a:gd name="T33" fmla="*/ 7 h 8"/>
                  <a:gd name="T34" fmla="*/ 2 w 7"/>
                  <a:gd name="T35" fmla="*/ 7 h 8"/>
                  <a:gd name="T36" fmla="*/ 2 w 7"/>
                  <a:gd name="T37" fmla="*/ 7 h 8"/>
                  <a:gd name="T38" fmla="*/ 1 w 7"/>
                  <a:gd name="T39" fmla="*/ 7 h 8"/>
                  <a:gd name="T40" fmla="*/ 1 w 7"/>
                  <a:gd name="T41" fmla="*/ 6 h 8"/>
                  <a:gd name="T42" fmla="*/ 1 w 7"/>
                  <a:gd name="T43" fmla="*/ 6 h 8"/>
                  <a:gd name="T44" fmla="*/ 1 w 7"/>
                  <a:gd name="T45" fmla="*/ 6 h 8"/>
                  <a:gd name="T46" fmla="*/ 1 w 7"/>
                  <a:gd name="T47" fmla="*/ 6 h 8"/>
                  <a:gd name="T48" fmla="*/ 1 w 7"/>
                  <a:gd name="T49" fmla="*/ 6 h 8"/>
                  <a:gd name="T50" fmla="*/ 1 w 7"/>
                  <a:gd name="T51" fmla="*/ 6 h 8"/>
                  <a:gd name="T52" fmla="*/ 1 w 7"/>
                  <a:gd name="T53" fmla="*/ 6 h 8"/>
                  <a:gd name="T54" fmla="*/ 1 w 7"/>
                  <a:gd name="T55" fmla="*/ 6 h 8"/>
                  <a:gd name="T56" fmla="*/ 1 w 7"/>
                  <a:gd name="T57" fmla="*/ 6 h 8"/>
                  <a:gd name="T58" fmla="*/ 1 w 7"/>
                  <a:gd name="T59" fmla="*/ 6 h 8"/>
                  <a:gd name="T60" fmla="*/ 1 w 7"/>
                  <a:gd name="T61" fmla="*/ 5 h 8"/>
                  <a:gd name="T62" fmla="*/ 0 w 7"/>
                  <a:gd name="T63" fmla="*/ 5 h 8"/>
                  <a:gd name="T64" fmla="*/ 0 w 7"/>
                  <a:gd name="T65" fmla="*/ 5 h 8"/>
                  <a:gd name="T66" fmla="*/ 0 w 7"/>
                  <a:gd name="T67" fmla="*/ 4 h 8"/>
                  <a:gd name="T68" fmla="*/ 0 w 7"/>
                  <a:gd name="T69" fmla="*/ 4 h 8"/>
                  <a:gd name="T70" fmla="*/ 0 w 7"/>
                  <a:gd name="T71" fmla="*/ 4 h 8"/>
                  <a:gd name="T72" fmla="*/ 0 w 7"/>
                  <a:gd name="T73" fmla="*/ 4 h 8"/>
                  <a:gd name="T74" fmla="*/ 0 w 7"/>
                  <a:gd name="T75" fmla="*/ 4 h 8"/>
                  <a:gd name="T76" fmla="*/ 1 w 7"/>
                  <a:gd name="T77" fmla="*/ 3 h 8"/>
                  <a:gd name="T78" fmla="*/ 1 w 7"/>
                  <a:gd name="T79" fmla="*/ 2 h 8"/>
                  <a:gd name="T80" fmla="*/ 1 w 7"/>
                  <a:gd name="T81" fmla="*/ 2 h 8"/>
                  <a:gd name="T82" fmla="*/ 1 w 7"/>
                  <a:gd name="T83" fmla="*/ 1 h 8"/>
                  <a:gd name="T84" fmla="*/ 2 w 7"/>
                  <a:gd name="T85" fmla="*/ 1 h 8"/>
                  <a:gd name="T86" fmla="*/ 2 w 7"/>
                  <a:gd name="T87" fmla="*/ 1 h 8"/>
                  <a:gd name="T88" fmla="*/ 4 w 7"/>
                  <a:gd name="T89" fmla="*/ 1 h 8"/>
                  <a:gd name="T90" fmla="*/ 5 w 7"/>
                  <a:gd name="T91" fmla="*/ 1 h 8"/>
                  <a:gd name="T92" fmla="*/ 5 w 7"/>
                  <a:gd name="T93" fmla="*/ 1 h 8"/>
                  <a:gd name="T94" fmla="*/ 5 w 7"/>
                  <a:gd name="T95" fmla="*/ 1 h 8"/>
                  <a:gd name="T96" fmla="*/ 5 w 7"/>
                  <a:gd name="T97" fmla="*/ 1 h 8"/>
                  <a:gd name="T98" fmla="*/ 5 w 7"/>
                  <a:gd name="T99" fmla="*/ 1 h 8"/>
                  <a:gd name="T100" fmla="*/ 5 w 7"/>
                  <a:gd name="T101" fmla="*/ 1 h 8"/>
                  <a:gd name="T102" fmla="*/ 5 w 7"/>
                  <a:gd name="T103" fmla="*/ 1 h 8"/>
                  <a:gd name="T104" fmla="*/ 5 w 7"/>
                  <a:gd name="T105" fmla="*/ 1 h 8"/>
                  <a:gd name="T106" fmla="*/ 5 w 7"/>
                  <a:gd name="T107" fmla="*/ 1 h 8"/>
                  <a:gd name="T108" fmla="*/ 5 w 7"/>
                  <a:gd name="T109" fmla="*/ 1 h 8"/>
                  <a:gd name="T110" fmla="*/ 5 w 7"/>
                  <a:gd name="T111" fmla="*/ 1 h 8"/>
                  <a:gd name="T112" fmla="*/ 5 w 7"/>
                  <a:gd name="T113" fmla="*/ 1 h 8"/>
                  <a:gd name="T114" fmla="*/ 6 w 7"/>
                  <a:gd name="T115" fmla="*/ 2 h 8"/>
                  <a:gd name="T116" fmla="*/ 6 w 7"/>
                  <a:gd name="T117" fmla="*/ 2 h 8"/>
                  <a:gd name="T118" fmla="*/ 6 w 7"/>
                  <a:gd name="T119" fmla="*/ 2 h 8"/>
                  <a:gd name="T120" fmla="*/ 7 w 7"/>
                  <a:gd name="T121" fmla="*/ 2 h 8"/>
                  <a:gd name="T122" fmla="*/ 7 w 7"/>
                  <a:gd name="T1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5" name="Freeform 35"/>
              <p:cNvSpPr/>
              <p:nvPr/>
            </p:nvSpPr>
            <p:spPr bwMode="auto">
              <a:xfrm>
                <a:off x="0" y="142875"/>
                <a:ext cx="77788" cy="77788"/>
              </a:xfrm>
              <a:custGeom>
                <a:avLst/>
                <a:gdLst>
                  <a:gd name="T0" fmla="*/ 7 w 7"/>
                  <a:gd name="T1" fmla="*/ 1 h 7"/>
                  <a:gd name="T2" fmla="*/ 7 w 7"/>
                  <a:gd name="T3" fmla="*/ 1 h 7"/>
                  <a:gd name="T4" fmla="*/ 7 w 7"/>
                  <a:gd name="T5" fmla="*/ 1 h 7"/>
                  <a:gd name="T6" fmla="*/ 6 w 7"/>
                  <a:gd name="T7" fmla="*/ 1 h 7"/>
                  <a:gd name="T8" fmla="*/ 6 w 7"/>
                  <a:gd name="T9" fmla="*/ 1 h 7"/>
                  <a:gd name="T10" fmla="*/ 6 w 7"/>
                  <a:gd name="T11" fmla="*/ 2 h 7"/>
                  <a:gd name="T12" fmla="*/ 6 w 7"/>
                  <a:gd name="T13" fmla="*/ 3 h 7"/>
                  <a:gd name="T14" fmla="*/ 6 w 7"/>
                  <a:gd name="T15" fmla="*/ 3 h 7"/>
                  <a:gd name="T16" fmla="*/ 5 w 7"/>
                  <a:gd name="T17" fmla="*/ 3 h 7"/>
                  <a:gd name="T18" fmla="*/ 4 w 7"/>
                  <a:gd name="T19" fmla="*/ 3 h 7"/>
                  <a:gd name="T20" fmla="*/ 3 w 7"/>
                  <a:gd name="T21" fmla="*/ 4 h 7"/>
                  <a:gd name="T22" fmla="*/ 3 w 7"/>
                  <a:gd name="T23" fmla="*/ 6 h 7"/>
                  <a:gd name="T24" fmla="*/ 2 w 7"/>
                  <a:gd name="T25" fmla="*/ 7 h 7"/>
                  <a:gd name="T26" fmla="*/ 2 w 7"/>
                  <a:gd name="T27" fmla="*/ 7 h 7"/>
                  <a:gd name="T28" fmla="*/ 2 w 7"/>
                  <a:gd name="T29" fmla="*/ 7 h 7"/>
                  <a:gd name="T30" fmla="*/ 2 w 7"/>
                  <a:gd name="T31" fmla="*/ 6 h 7"/>
                  <a:gd name="T32" fmla="*/ 2 w 7"/>
                  <a:gd name="T33" fmla="*/ 6 h 7"/>
                  <a:gd name="T34" fmla="*/ 2 w 7"/>
                  <a:gd name="T35" fmla="*/ 6 h 7"/>
                  <a:gd name="T36" fmla="*/ 2 w 7"/>
                  <a:gd name="T37" fmla="*/ 6 h 7"/>
                  <a:gd name="T38" fmla="*/ 1 w 7"/>
                  <a:gd name="T39" fmla="*/ 6 h 7"/>
                  <a:gd name="T40" fmla="*/ 1 w 7"/>
                  <a:gd name="T41" fmla="*/ 5 h 7"/>
                  <a:gd name="T42" fmla="*/ 1 w 7"/>
                  <a:gd name="T43" fmla="*/ 5 h 7"/>
                  <a:gd name="T44" fmla="*/ 1 w 7"/>
                  <a:gd name="T45" fmla="*/ 5 h 7"/>
                  <a:gd name="T46" fmla="*/ 1 w 7"/>
                  <a:gd name="T47" fmla="*/ 5 h 7"/>
                  <a:gd name="T48" fmla="*/ 1 w 7"/>
                  <a:gd name="T49" fmla="*/ 5 h 7"/>
                  <a:gd name="T50" fmla="*/ 1 w 7"/>
                  <a:gd name="T51" fmla="*/ 5 h 7"/>
                  <a:gd name="T52" fmla="*/ 1 w 7"/>
                  <a:gd name="T53" fmla="*/ 5 h 7"/>
                  <a:gd name="T54" fmla="*/ 1 w 7"/>
                  <a:gd name="T55" fmla="*/ 5 h 7"/>
                  <a:gd name="T56" fmla="*/ 1 w 7"/>
                  <a:gd name="T57" fmla="*/ 5 h 7"/>
                  <a:gd name="T58" fmla="*/ 1 w 7"/>
                  <a:gd name="T59" fmla="*/ 5 h 7"/>
                  <a:gd name="T60" fmla="*/ 1 w 7"/>
                  <a:gd name="T61" fmla="*/ 4 h 7"/>
                  <a:gd name="T62" fmla="*/ 0 w 7"/>
                  <a:gd name="T63" fmla="*/ 4 h 7"/>
                  <a:gd name="T64" fmla="*/ 0 w 7"/>
                  <a:gd name="T65" fmla="*/ 4 h 7"/>
                  <a:gd name="T66" fmla="*/ 0 w 7"/>
                  <a:gd name="T67" fmla="*/ 3 h 7"/>
                  <a:gd name="T68" fmla="*/ 0 w 7"/>
                  <a:gd name="T69" fmla="*/ 3 h 7"/>
                  <a:gd name="T70" fmla="*/ 0 w 7"/>
                  <a:gd name="T71" fmla="*/ 3 h 7"/>
                  <a:gd name="T72" fmla="*/ 0 w 7"/>
                  <a:gd name="T73" fmla="*/ 3 h 7"/>
                  <a:gd name="T74" fmla="*/ 2 w 7"/>
                  <a:gd name="T75" fmla="*/ 3 h 7"/>
                  <a:gd name="T76" fmla="*/ 2 w 7"/>
                  <a:gd name="T77" fmla="*/ 2 h 7"/>
                  <a:gd name="T78" fmla="*/ 1 w 7"/>
                  <a:gd name="T79" fmla="*/ 2 h 7"/>
                  <a:gd name="T80" fmla="*/ 3 w 7"/>
                  <a:gd name="T81" fmla="*/ 2 h 7"/>
                  <a:gd name="T82" fmla="*/ 3 w 7"/>
                  <a:gd name="T83" fmla="*/ 1 h 7"/>
                  <a:gd name="T84" fmla="*/ 2 w 7"/>
                  <a:gd name="T85" fmla="*/ 1 h 7"/>
                  <a:gd name="T86" fmla="*/ 3 w 7"/>
                  <a:gd name="T87" fmla="*/ 1 h 7"/>
                  <a:gd name="T88" fmla="*/ 4 w 7"/>
                  <a:gd name="T89" fmla="*/ 0 h 7"/>
                  <a:gd name="T90" fmla="*/ 5 w 7"/>
                  <a:gd name="T91" fmla="*/ 0 h 7"/>
                  <a:gd name="T92" fmla="*/ 5 w 7"/>
                  <a:gd name="T93" fmla="*/ 0 h 7"/>
                  <a:gd name="T94" fmla="*/ 5 w 7"/>
                  <a:gd name="T95" fmla="*/ 0 h 7"/>
                  <a:gd name="T96" fmla="*/ 5 w 7"/>
                  <a:gd name="T97" fmla="*/ 0 h 7"/>
                  <a:gd name="T98" fmla="*/ 5 w 7"/>
                  <a:gd name="T99" fmla="*/ 0 h 7"/>
                  <a:gd name="T100" fmla="*/ 5 w 7"/>
                  <a:gd name="T101" fmla="*/ 0 h 7"/>
                  <a:gd name="T102" fmla="*/ 5 w 7"/>
                  <a:gd name="T103" fmla="*/ 0 h 7"/>
                  <a:gd name="T104" fmla="*/ 5 w 7"/>
                  <a:gd name="T105" fmla="*/ 0 h 7"/>
                  <a:gd name="T106" fmla="*/ 5 w 7"/>
                  <a:gd name="T107" fmla="*/ 0 h 7"/>
                  <a:gd name="T108" fmla="*/ 5 w 7"/>
                  <a:gd name="T109" fmla="*/ 0 h 7"/>
                  <a:gd name="T110" fmla="*/ 5 w 7"/>
                  <a:gd name="T111" fmla="*/ 0 h 7"/>
                  <a:gd name="T112" fmla="*/ 5 w 7"/>
                  <a:gd name="T113" fmla="*/ 0 h 7"/>
                  <a:gd name="T114" fmla="*/ 5 w 7"/>
                  <a:gd name="T115" fmla="*/ 1 h 7"/>
                  <a:gd name="T116" fmla="*/ 6 w 7"/>
                  <a:gd name="T117" fmla="*/ 1 h 7"/>
                  <a:gd name="T118" fmla="*/ 6 w 7"/>
                  <a:gd name="T119" fmla="*/ 1 h 7"/>
                  <a:gd name="T120" fmla="*/ 6 w 7"/>
                  <a:gd name="T121" fmla="*/ 1 h 7"/>
                  <a:gd name="T122" fmla="*/ 7 w 7"/>
                  <a:gd name="T123" fmla="*/ 1 h 7"/>
                  <a:gd name="T124" fmla="*/ 7 w 7"/>
                  <a:gd name="T1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" h="7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6" name="Freeform 36"/>
              <p:cNvSpPr/>
              <p:nvPr/>
            </p:nvSpPr>
            <p:spPr bwMode="auto">
              <a:xfrm>
                <a:off x="0" y="153988"/>
                <a:ext cx="330200" cy="441325"/>
              </a:xfrm>
              <a:custGeom>
                <a:avLst/>
                <a:gdLst>
                  <a:gd name="T0" fmla="*/ 18 w 30"/>
                  <a:gd name="T1" fmla="*/ 40 h 40"/>
                  <a:gd name="T2" fmla="*/ 27 w 30"/>
                  <a:gd name="T3" fmla="*/ 25 h 40"/>
                  <a:gd name="T4" fmla="*/ 30 w 30"/>
                  <a:gd name="T5" fmla="*/ 0 h 40"/>
                  <a:gd name="T6" fmla="*/ 27 w 30"/>
                  <a:gd name="T7" fmla="*/ 2 h 40"/>
                  <a:gd name="T8" fmla="*/ 22 w 30"/>
                  <a:gd name="T9" fmla="*/ 3 h 40"/>
                  <a:gd name="T10" fmla="*/ 17 w 30"/>
                  <a:gd name="T11" fmla="*/ 7 h 40"/>
                  <a:gd name="T12" fmla="*/ 11 w 30"/>
                  <a:gd name="T13" fmla="*/ 9 h 40"/>
                  <a:gd name="T14" fmla="*/ 6 w 30"/>
                  <a:gd name="T15" fmla="*/ 3 h 40"/>
                  <a:gd name="T16" fmla="*/ 2 w 30"/>
                  <a:gd name="T17" fmla="*/ 6 h 40"/>
                  <a:gd name="T18" fmla="*/ 2 w 30"/>
                  <a:gd name="T19" fmla="*/ 5 h 40"/>
                  <a:gd name="T20" fmla="*/ 1 w 30"/>
                  <a:gd name="T21" fmla="*/ 7 h 40"/>
                  <a:gd name="T22" fmla="*/ 9 w 30"/>
                  <a:gd name="T23" fmla="*/ 15 h 40"/>
                  <a:gd name="T24" fmla="*/ 21 w 30"/>
                  <a:gd name="T25" fmla="*/ 12 h 40"/>
                  <a:gd name="T26" fmla="*/ 20 w 30"/>
                  <a:gd name="T27" fmla="*/ 25 h 40"/>
                  <a:gd name="T28" fmla="*/ 18 w 30"/>
                  <a:gd name="T2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0">
                    <a:moveTo>
                      <a:pt x="18" y="40"/>
                    </a:moveTo>
                    <a:cubicBezTo>
                      <a:pt x="18" y="40"/>
                      <a:pt x="26" y="30"/>
                      <a:pt x="27" y="25"/>
                    </a:cubicBezTo>
                    <a:cubicBezTo>
                      <a:pt x="27" y="19"/>
                      <a:pt x="29" y="3"/>
                      <a:pt x="30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18" y="7"/>
                      <a:pt x="17" y="7"/>
                    </a:cubicBezTo>
                    <a:cubicBezTo>
                      <a:pt x="16" y="7"/>
                      <a:pt x="11" y="9"/>
                      <a:pt x="11" y="9"/>
                    </a:cubicBezTo>
                    <a:cubicBezTo>
                      <a:pt x="11" y="9"/>
                      <a:pt x="7" y="8"/>
                      <a:pt x="6" y="3"/>
                    </a:cubicBezTo>
                    <a:cubicBezTo>
                      <a:pt x="6" y="3"/>
                      <a:pt x="3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0" y="6"/>
                      <a:pt x="1" y="7"/>
                    </a:cubicBezTo>
                    <a:cubicBezTo>
                      <a:pt x="1" y="7"/>
                      <a:pt x="7" y="15"/>
                      <a:pt x="9" y="15"/>
                    </a:cubicBezTo>
                    <a:cubicBezTo>
                      <a:pt x="10" y="15"/>
                      <a:pt x="17" y="15"/>
                      <a:pt x="21" y="12"/>
                    </a:cubicBezTo>
                    <a:cubicBezTo>
                      <a:pt x="21" y="12"/>
                      <a:pt x="21" y="23"/>
                      <a:pt x="20" y="25"/>
                    </a:cubicBezTo>
                    <a:cubicBezTo>
                      <a:pt x="20" y="28"/>
                      <a:pt x="17" y="37"/>
                      <a:pt x="18" y="4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7" name="Freeform 37"/>
              <p:cNvSpPr/>
              <p:nvPr/>
            </p:nvSpPr>
            <p:spPr bwMode="auto">
              <a:xfrm>
                <a:off x="407987" y="165100"/>
                <a:ext cx="287338" cy="420688"/>
              </a:xfrm>
              <a:custGeom>
                <a:avLst/>
                <a:gdLst>
                  <a:gd name="T0" fmla="*/ 0 w 26"/>
                  <a:gd name="T1" fmla="*/ 0 h 38"/>
                  <a:gd name="T2" fmla="*/ 4 w 26"/>
                  <a:gd name="T3" fmla="*/ 19 h 38"/>
                  <a:gd name="T4" fmla="*/ 10 w 26"/>
                  <a:gd name="T5" fmla="*/ 37 h 38"/>
                  <a:gd name="T6" fmla="*/ 12 w 26"/>
                  <a:gd name="T7" fmla="*/ 38 h 38"/>
                  <a:gd name="T8" fmla="*/ 10 w 26"/>
                  <a:gd name="T9" fmla="*/ 23 h 38"/>
                  <a:gd name="T10" fmla="*/ 9 w 26"/>
                  <a:gd name="T11" fmla="*/ 12 h 38"/>
                  <a:gd name="T12" fmla="*/ 10 w 26"/>
                  <a:gd name="T13" fmla="*/ 11 h 38"/>
                  <a:gd name="T14" fmla="*/ 20 w 26"/>
                  <a:gd name="T15" fmla="*/ 13 h 38"/>
                  <a:gd name="T16" fmla="*/ 26 w 26"/>
                  <a:gd name="T17" fmla="*/ 8 h 38"/>
                  <a:gd name="T18" fmla="*/ 26 w 26"/>
                  <a:gd name="T19" fmla="*/ 6 h 38"/>
                  <a:gd name="T20" fmla="*/ 25 w 26"/>
                  <a:gd name="T21" fmla="*/ 8 h 38"/>
                  <a:gd name="T22" fmla="*/ 21 w 26"/>
                  <a:gd name="T23" fmla="*/ 4 h 38"/>
                  <a:gd name="T24" fmla="*/ 18 w 26"/>
                  <a:gd name="T25" fmla="*/ 7 h 38"/>
                  <a:gd name="T26" fmla="*/ 14 w 26"/>
                  <a:gd name="T27" fmla="*/ 6 h 38"/>
                  <a:gd name="T28" fmla="*/ 12 w 26"/>
                  <a:gd name="T29" fmla="*/ 5 h 38"/>
                  <a:gd name="T30" fmla="*/ 9 w 26"/>
                  <a:gd name="T31" fmla="*/ 3 h 38"/>
                  <a:gd name="T32" fmla="*/ 10 w 26"/>
                  <a:gd name="T33" fmla="*/ 3 h 38"/>
                  <a:gd name="T34" fmla="*/ 8 w 26"/>
                  <a:gd name="T35" fmla="*/ 2 h 38"/>
                  <a:gd name="T36" fmla="*/ 4 w 26"/>
                  <a:gd name="T37" fmla="*/ 1 h 38"/>
                  <a:gd name="T38" fmla="*/ 2 w 26"/>
                  <a:gd name="T39" fmla="*/ 0 h 38"/>
                  <a:gd name="T40" fmla="*/ 0 w 26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0" y="0"/>
                    </a:moveTo>
                    <a:cubicBezTo>
                      <a:pt x="0" y="0"/>
                      <a:pt x="3" y="17"/>
                      <a:pt x="4" y="19"/>
                    </a:cubicBezTo>
                    <a:cubicBezTo>
                      <a:pt x="5" y="21"/>
                      <a:pt x="10" y="36"/>
                      <a:pt x="10" y="37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2" y="38"/>
                      <a:pt x="10" y="25"/>
                      <a:pt x="10" y="23"/>
                    </a:cubicBezTo>
                    <a:cubicBezTo>
                      <a:pt x="10" y="21"/>
                      <a:pt x="8" y="14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6" y="15"/>
                      <a:pt x="20" y="13"/>
                    </a:cubicBezTo>
                    <a:cubicBezTo>
                      <a:pt x="24" y="12"/>
                      <a:pt x="26" y="8"/>
                      <a:pt x="26" y="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9"/>
                      <a:pt x="25" y="8"/>
                    </a:cubicBezTo>
                    <a:cubicBezTo>
                      <a:pt x="25" y="8"/>
                      <a:pt x="22" y="4"/>
                      <a:pt x="21" y="4"/>
                    </a:cubicBezTo>
                    <a:cubicBezTo>
                      <a:pt x="21" y="4"/>
                      <a:pt x="18" y="7"/>
                      <a:pt x="18" y="7"/>
                    </a:cubicBezTo>
                    <a:cubicBezTo>
                      <a:pt x="18" y="7"/>
                      <a:pt x="15" y="6"/>
                      <a:pt x="14" y="6"/>
                    </a:cubicBezTo>
                    <a:cubicBezTo>
                      <a:pt x="14" y="6"/>
                      <a:pt x="13" y="5"/>
                      <a:pt x="12" y="5"/>
                    </a:cubicBezTo>
                    <a:cubicBezTo>
                      <a:pt x="12" y="5"/>
                      <a:pt x="10" y="3"/>
                      <a:pt x="9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7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8" name="Freeform 38"/>
              <p:cNvSpPr/>
              <p:nvPr/>
            </p:nvSpPr>
            <p:spPr bwMode="auto">
              <a:xfrm>
                <a:off x="441325" y="198438"/>
                <a:ext cx="254000" cy="387350"/>
              </a:xfrm>
              <a:custGeom>
                <a:avLst/>
                <a:gdLst>
                  <a:gd name="T0" fmla="*/ 22 w 23"/>
                  <a:gd name="T1" fmla="*/ 5 h 35"/>
                  <a:gd name="T2" fmla="*/ 19 w 23"/>
                  <a:gd name="T3" fmla="*/ 2 h 35"/>
                  <a:gd name="T4" fmla="*/ 16 w 23"/>
                  <a:gd name="T5" fmla="*/ 7 h 35"/>
                  <a:gd name="T6" fmla="*/ 11 w 23"/>
                  <a:gd name="T7" fmla="*/ 8 h 35"/>
                  <a:gd name="T8" fmla="*/ 13 w 23"/>
                  <a:gd name="T9" fmla="*/ 6 h 35"/>
                  <a:gd name="T10" fmla="*/ 10 w 23"/>
                  <a:gd name="T11" fmla="*/ 6 h 35"/>
                  <a:gd name="T12" fmla="*/ 7 w 23"/>
                  <a:gd name="T13" fmla="*/ 6 h 35"/>
                  <a:gd name="T14" fmla="*/ 6 w 23"/>
                  <a:gd name="T15" fmla="*/ 3 h 35"/>
                  <a:gd name="T16" fmla="*/ 4 w 23"/>
                  <a:gd name="T17" fmla="*/ 0 h 35"/>
                  <a:gd name="T18" fmla="*/ 5 w 23"/>
                  <a:gd name="T19" fmla="*/ 5 h 35"/>
                  <a:gd name="T20" fmla="*/ 4 w 23"/>
                  <a:gd name="T21" fmla="*/ 2 h 35"/>
                  <a:gd name="T22" fmla="*/ 4 w 23"/>
                  <a:gd name="T23" fmla="*/ 9 h 35"/>
                  <a:gd name="T24" fmla="*/ 4 w 23"/>
                  <a:gd name="T25" fmla="*/ 18 h 35"/>
                  <a:gd name="T26" fmla="*/ 2 w 23"/>
                  <a:gd name="T27" fmla="*/ 11 h 35"/>
                  <a:gd name="T28" fmla="*/ 2 w 23"/>
                  <a:gd name="T29" fmla="*/ 1 h 35"/>
                  <a:gd name="T30" fmla="*/ 0 w 23"/>
                  <a:gd name="T31" fmla="*/ 12 h 35"/>
                  <a:gd name="T32" fmla="*/ 1 w 23"/>
                  <a:gd name="T33" fmla="*/ 16 h 35"/>
                  <a:gd name="T34" fmla="*/ 7 w 23"/>
                  <a:gd name="T35" fmla="*/ 34 h 35"/>
                  <a:gd name="T36" fmla="*/ 9 w 23"/>
                  <a:gd name="T37" fmla="*/ 35 h 35"/>
                  <a:gd name="T38" fmla="*/ 7 w 23"/>
                  <a:gd name="T39" fmla="*/ 20 h 35"/>
                  <a:gd name="T40" fmla="*/ 6 w 23"/>
                  <a:gd name="T41" fmla="*/ 9 h 35"/>
                  <a:gd name="T42" fmla="*/ 7 w 23"/>
                  <a:gd name="T43" fmla="*/ 8 h 35"/>
                  <a:gd name="T44" fmla="*/ 17 w 23"/>
                  <a:gd name="T45" fmla="*/ 10 h 35"/>
                  <a:gd name="T46" fmla="*/ 23 w 23"/>
                  <a:gd name="T47" fmla="*/ 5 h 35"/>
                  <a:gd name="T48" fmla="*/ 23 w 23"/>
                  <a:gd name="T49" fmla="*/ 3 h 35"/>
                  <a:gd name="T50" fmla="*/ 22 w 23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5">
                    <a:moveTo>
                      <a:pt x="22" y="5"/>
                    </a:moveTo>
                    <a:cubicBezTo>
                      <a:pt x="22" y="5"/>
                      <a:pt x="20" y="3"/>
                      <a:pt x="19" y="2"/>
                    </a:cubicBezTo>
                    <a:cubicBezTo>
                      <a:pt x="18" y="4"/>
                      <a:pt x="17" y="6"/>
                      <a:pt x="16" y="7"/>
                    </a:cubicBezTo>
                    <a:cubicBezTo>
                      <a:pt x="14" y="8"/>
                      <a:pt x="13" y="8"/>
                      <a:pt x="11" y="8"/>
                    </a:cubicBezTo>
                    <a:cubicBezTo>
                      <a:pt x="10" y="8"/>
                      <a:pt x="13" y="7"/>
                      <a:pt x="13" y="6"/>
                    </a:cubicBezTo>
                    <a:cubicBezTo>
                      <a:pt x="13" y="6"/>
                      <a:pt x="11" y="7"/>
                      <a:pt x="10" y="6"/>
                    </a:cubicBezTo>
                    <a:cubicBezTo>
                      <a:pt x="9" y="6"/>
                      <a:pt x="8" y="5"/>
                      <a:pt x="7" y="6"/>
                    </a:cubicBezTo>
                    <a:cubicBezTo>
                      <a:pt x="7" y="6"/>
                      <a:pt x="7" y="4"/>
                      <a:pt x="6" y="3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4" y="0"/>
                      <a:pt x="6" y="4"/>
                      <a:pt x="5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7"/>
                      <a:pt x="4" y="9"/>
                    </a:cubicBezTo>
                    <a:cubicBezTo>
                      <a:pt x="5" y="11"/>
                      <a:pt x="5" y="17"/>
                      <a:pt x="4" y="18"/>
                    </a:cubicBezTo>
                    <a:cubicBezTo>
                      <a:pt x="4" y="18"/>
                      <a:pt x="2" y="13"/>
                      <a:pt x="2" y="11"/>
                    </a:cubicBezTo>
                    <a:cubicBezTo>
                      <a:pt x="2" y="11"/>
                      <a:pt x="2" y="2"/>
                      <a:pt x="2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2" y="18"/>
                      <a:pt x="7" y="33"/>
                      <a:pt x="7" y="34"/>
                    </a:cubicBezTo>
                    <a:cubicBezTo>
                      <a:pt x="7" y="34"/>
                      <a:pt x="8" y="35"/>
                      <a:pt x="9" y="35"/>
                    </a:cubicBezTo>
                    <a:cubicBezTo>
                      <a:pt x="9" y="35"/>
                      <a:pt x="7" y="22"/>
                      <a:pt x="7" y="20"/>
                    </a:cubicBezTo>
                    <a:cubicBezTo>
                      <a:pt x="7" y="18"/>
                      <a:pt x="5" y="11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9"/>
                      <a:pt x="13" y="12"/>
                      <a:pt x="17" y="10"/>
                    </a:cubicBezTo>
                    <a:cubicBezTo>
                      <a:pt x="21" y="9"/>
                      <a:pt x="23" y="5"/>
                      <a:pt x="23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6"/>
                      <a:pt x="2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9" name="Freeform 39"/>
              <p:cNvSpPr/>
              <p:nvPr/>
            </p:nvSpPr>
            <p:spPr bwMode="auto">
              <a:xfrm>
                <a:off x="265112" y="209550"/>
                <a:ext cx="53975" cy="187325"/>
              </a:xfrm>
              <a:custGeom>
                <a:avLst/>
                <a:gdLst>
                  <a:gd name="T0" fmla="*/ 4 w 5"/>
                  <a:gd name="T1" fmla="*/ 12 h 17"/>
                  <a:gd name="T2" fmla="*/ 5 w 5"/>
                  <a:gd name="T3" fmla="*/ 2 h 17"/>
                  <a:gd name="T4" fmla="*/ 3 w 5"/>
                  <a:gd name="T5" fmla="*/ 6 h 17"/>
                  <a:gd name="T6" fmla="*/ 2 w 5"/>
                  <a:gd name="T7" fmla="*/ 0 h 17"/>
                  <a:gd name="T8" fmla="*/ 2 w 5"/>
                  <a:gd name="T9" fmla="*/ 6 h 17"/>
                  <a:gd name="T10" fmla="*/ 1 w 5"/>
                  <a:gd name="T11" fmla="*/ 17 h 17"/>
                  <a:gd name="T12" fmla="*/ 2 w 5"/>
                  <a:gd name="T13" fmla="*/ 8 h 17"/>
                  <a:gd name="T14" fmla="*/ 4 w 5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4" y="12"/>
                    </a:moveTo>
                    <a:cubicBezTo>
                      <a:pt x="4" y="9"/>
                      <a:pt x="4" y="5"/>
                      <a:pt x="5" y="2"/>
                    </a:cubicBezTo>
                    <a:cubicBezTo>
                      <a:pt x="3" y="3"/>
                      <a:pt x="3" y="6"/>
                      <a:pt x="3" y="6"/>
                    </a:cubicBezTo>
                    <a:cubicBezTo>
                      <a:pt x="2" y="4"/>
                      <a:pt x="2" y="0"/>
                      <a:pt x="2" y="0"/>
                    </a:cubicBezTo>
                    <a:cubicBezTo>
                      <a:pt x="2" y="1"/>
                      <a:pt x="2" y="6"/>
                      <a:pt x="2" y="6"/>
                    </a:cubicBezTo>
                    <a:cubicBezTo>
                      <a:pt x="0" y="8"/>
                      <a:pt x="1" y="17"/>
                      <a:pt x="1" y="17"/>
                    </a:cubicBezTo>
                    <a:cubicBezTo>
                      <a:pt x="1" y="13"/>
                      <a:pt x="2" y="8"/>
                      <a:pt x="2" y="8"/>
                    </a:cubicBezTo>
                    <a:cubicBezTo>
                      <a:pt x="3" y="9"/>
                      <a:pt x="3" y="11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0" name="Freeform 40"/>
              <p:cNvSpPr/>
              <p:nvPr/>
            </p:nvSpPr>
            <p:spPr bwMode="auto">
              <a:xfrm>
                <a:off x="0" y="198438"/>
                <a:ext cx="242888" cy="122238"/>
              </a:xfrm>
              <a:custGeom>
                <a:avLst/>
                <a:gdLst>
                  <a:gd name="T0" fmla="*/ 22 w 22"/>
                  <a:gd name="T1" fmla="*/ 0 h 11"/>
                  <a:gd name="T2" fmla="*/ 20 w 22"/>
                  <a:gd name="T3" fmla="*/ 4 h 11"/>
                  <a:gd name="T4" fmla="*/ 18 w 22"/>
                  <a:gd name="T5" fmla="*/ 3 h 11"/>
                  <a:gd name="T6" fmla="*/ 18 w 22"/>
                  <a:gd name="T7" fmla="*/ 3 h 11"/>
                  <a:gd name="T8" fmla="*/ 19 w 22"/>
                  <a:gd name="T9" fmla="*/ 4 h 11"/>
                  <a:gd name="T10" fmla="*/ 17 w 22"/>
                  <a:gd name="T11" fmla="*/ 7 h 11"/>
                  <a:gd name="T12" fmla="*/ 13 w 22"/>
                  <a:gd name="T13" fmla="*/ 5 h 11"/>
                  <a:gd name="T14" fmla="*/ 14 w 22"/>
                  <a:gd name="T15" fmla="*/ 8 h 11"/>
                  <a:gd name="T16" fmla="*/ 9 w 22"/>
                  <a:gd name="T17" fmla="*/ 4 h 11"/>
                  <a:gd name="T18" fmla="*/ 8 w 22"/>
                  <a:gd name="T19" fmla="*/ 3 h 11"/>
                  <a:gd name="T20" fmla="*/ 8 w 22"/>
                  <a:gd name="T21" fmla="*/ 3 h 11"/>
                  <a:gd name="T22" fmla="*/ 11 w 22"/>
                  <a:gd name="T23" fmla="*/ 9 h 11"/>
                  <a:gd name="T24" fmla="*/ 9 w 22"/>
                  <a:gd name="T25" fmla="*/ 6 h 11"/>
                  <a:gd name="T26" fmla="*/ 8 w 22"/>
                  <a:gd name="T27" fmla="*/ 7 h 11"/>
                  <a:gd name="T28" fmla="*/ 5 w 22"/>
                  <a:gd name="T29" fmla="*/ 0 h 11"/>
                  <a:gd name="T30" fmla="*/ 1 w 22"/>
                  <a:gd name="T31" fmla="*/ 2 h 11"/>
                  <a:gd name="T32" fmla="*/ 2 w 22"/>
                  <a:gd name="T33" fmla="*/ 1 h 11"/>
                  <a:gd name="T34" fmla="*/ 1 w 22"/>
                  <a:gd name="T35" fmla="*/ 3 h 11"/>
                  <a:gd name="T36" fmla="*/ 9 w 22"/>
                  <a:gd name="T37" fmla="*/ 11 h 11"/>
                  <a:gd name="T38" fmla="*/ 21 w 22"/>
                  <a:gd name="T39" fmla="*/ 8 h 11"/>
                  <a:gd name="T40" fmla="*/ 22 w 22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11">
                    <a:moveTo>
                      <a:pt x="22" y="0"/>
                    </a:moveTo>
                    <a:cubicBezTo>
                      <a:pt x="21" y="1"/>
                      <a:pt x="20" y="4"/>
                      <a:pt x="20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5"/>
                      <a:pt x="19" y="6"/>
                      <a:pt x="17" y="7"/>
                    </a:cubicBezTo>
                    <a:cubicBezTo>
                      <a:pt x="14" y="7"/>
                      <a:pt x="13" y="5"/>
                      <a:pt x="13" y="5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2" y="7"/>
                      <a:pt x="11" y="9"/>
                      <a:pt x="11" y="9"/>
                    </a:cubicBezTo>
                    <a:cubicBezTo>
                      <a:pt x="11" y="8"/>
                      <a:pt x="9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6"/>
                      <a:pt x="5" y="3"/>
                      <a:pt x="5" y="0"/>
                    </a:cubicBezTo>
                    <a:cubicBezTo>
                      <a:pt x="4" y="1"/>
                      <a:pt x="2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0" y="2"/>
                      <a:pt x="1" y="3"/>
                    </a:cubicBezTo>
                    <a:cubicBezTo>
                      <a:pt x="1" y="3"/>
                      <a:pt x="7" y="11"/>
                      <a:pt x="9" y="11"/>
                    </a:cubicBezTo>
                    <a:cubicBezTo>
                      <a:pt x="10" y="11"/>
                      <a:pt x="17" y="11"/>
                      <a:pt x="21" y="8"/>
                    </a:cubicBezTo>
                    <a:cubicBezTo>
                      <a:pt x="21" y="7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1" name="Freeform 41"/>
              <p:cNvSpPr/>
              <p:nvPr/>
            </p:nvSpPr>
            <p:spPr bwMode="auto">
              <a:xfrm>
                <a:off x="352425" y="176213"/>
                <a:ext cx="55563" cy="298450"/>
              </a:xfrm>
              <a:custGeom>
                <a:avLst/>
                <a:gdLst>
                  <a:gd name="T0" fmla="*/ 0 w 35"/>
                  <a:gd name="T1" fmla="*/ 14 h 188"/>
                  <a:gd name="T2" fmla="*/ 7 w 35"/>
                  <a:gd name="T3" fmla="*/ 21 h 188"/>
                  <a:gd name="T4" fmla="*/ 0 w 35"/>
                  <a:gd name="T5" fmla="*/ 42 h 188"/>
                  <a:gd name="T6" fmla="*/ 0 w 35"/>
                  <a:gd name="T7" fmla="*/ 174 h 188"/>
                  <a:gd name="T8" fmla="*/ 14 w 35"/>
                  <a:gd name="T9" fmla="*/ 188 h 188"/>
                  <a:gd name="T10" fmla="*/ 35 w 35"/>
                  <a:gd name="T11" fmla="*/ 174 h 188"/>
                  <a:gd name="T12" fmla="*/ 28 w 35"/>
                  <a:gd name="T13" fmla="*/ 42 h 188"/>
                  <a:gd name="T14" fmla="*/ 14 w 35"/>
                  <a:gd name="T15" fmla="*/ 28 h 188"/>
                  <a:gd name="T16" fmla="*/ 21 w 35"/>
                  <a:gd name="T17" fmla="*/ 14 h 188"/>
                  <a:gd name="T18" fmla="*/ 14 w 35"/>
                  <a:gd name="T19" fmla="*/ 7 h 188"/>
                  <a:gd name="T20" fmla="*/ 0 w 35"/>
                  <a:gd name="T21" fmla="*/ 0 h 188"/>
                  <a:gd name="T22" fmla="*/ 0 w 35"/>
                  <a:gd name="T23" fmla="*/ 1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188">
                    <a:moveTo>
                      <a:pt x="0" y="14"/>
                    </a:moveTo>
                    <a:lnTo>
                      <a:pt x="7" y="21"/>
                    </a:lnTo>
                    <a:lnTo>
                      <a:pt x="0" y="42"/>
                    </a:lnTo>
                    <a:lnTo>
                      <a:pt x="0" y="174"/>
                    </a:lnTo>
                    <a:lnTo>
                      <a:pt x="14" y="188"/>
                    </a:lnTo>
                    <a:lnTo>
                      <a:pt x="35" y="174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21" y="14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2" name="Freeform 42"/>
              <p:cNvSpPr/>
              <p:nvPr/>
            </p:nvSpPr>
            <p:spPr bwMode="auto">
              <a:xfrm>
                <a:off x="319087" y="1027113"/>
                <a:ext cx="77788" cy="76200"/>
              </a:xfrm>
              <a:custGeom>
                <a:avLst/>
                <a:gdLst>
                  <a:gd name="T0" fmla="*/ 1 w 7"/>
                  <a:gd name="T1" fmla="*/ 1 h 7"/>
                  <a:gd name="T2" fmla="*/ 1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6 w 7"/>
                  <a:gd name="T9" fmla="*/ 5 h 7"/>
                  <a:gd name="T10" fmla="*/ 6 w 7"/>
                  <a:gd name="T11" fmla="*/ 1 h 7"/>
                  <a:gd name="T12" fmla="*/ 1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1" y="1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7"/>
                      <a:pt x="3" y="7"/>
                      <a:pt x="4" y="7"/>
                    </a:cubicBezTo>
                    <a:cubicBezTo>
                      <a:pt x="6" y="6"/>
                      <a:pt x="6" y="7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7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3" name="Freeform 43"/>
              <p:cNvSpPr/>
              <p:nvPr/>
            </p:nvSpPr>
            <p:spPr bwMode="auto">
              <a:xfrm>
                <a:off x="407987" y="960438"/>
                <a:ext cx="77788" cy="98425"/>
              </a:xfrm>
              <a:custGeom>
                <a:avLst/>
                <a:gdLst>
                  <a:gd name="T0" fmla="*/ 1 w 7"/>
                  <a:gd name="T1" fmla="*/ 1 h 9"/>
                  <a:gd name="T2" fmla="*/ 1 w 7"/>
                  <a:gd name="T3" fmla="*/ 4 h 9"/>
                  <a:gd name="T4" fmla="*/ 1 w 7"/>
                  <a:gd name="T5" fmla="*/ 8 h 9"/>
                  <a:gd name="T6" fmla="*/ 6 w 7"/>
                  <a:gd name="T7" fmla="*/ 9 h 9"/>
                  <a:gd name="T8" fmla="*/ 6 w 7"/>
                  <a:gd name="T9" fmla="*/ 4 h 9"/>
                  <a:gd name="T10" fmla="*/ 5 w 7"/>
                  <a:gd name="T11" fmla="*/ 0 h 9"/>
                  <a:gd name="T12" fmla="*/ 1 w 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1" y="1"/>
                    </a:move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7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6" y="9"/>
                      <a:pt x="7" y="5"/>
                      <a:pt x="6" y="4"/>
                    </a:cubicBezTo>
                    <a:cubicBezTo>
                      <a:pt x="5" y="3"/>
                      <a:pt x="4" y="1"/>
                      <a:pt x="5" y="0"/>
                    </a:cubicBezTo>
                    <a:cubicBezTo>
                      <a:pt x="5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4" name="Freeform 44"/>
              <p:cNvSpPr/>
              <p:nvPr/>
            </p:nvSpPr>
            <p:spPr bwMode="auto">
              <a:xfrm>
                <a:off x="309562" y="0"/>
                <a:ext cx="120650" cy="111125"/>
              </a:xfrm>
              <a:custGeom>
                <a:avLst/>
                <a:gdLst>
                  <a:gd name="T0" fmla="*/ 2 w 11"/>
                  <a:gd name="T1" fmla="*/ 10 h 10"/>
                  <a:gd name="T2" fmla="*/ 2 w 11"/>
                  <a:gd name="T3" fmla="*/ 7 h 10"/>
                  <a:gd name="T4" fmla="*/ 3 w 11"/>
                  <a:gd name="T5" fmla="*/ 5 h 10"/>
                  <a:gd name="T6" fmla="*/ 6 w 11"/>
                  <a:gd name="T7" fmla="*/ 4 h 10"/>
                  <a:gd name="T8" fmla="*/ 9 w 11"/>
                  <a:gd name="T9" fmla="*/ 5 h 10"/>
                  <a:gd name="T10" fmla="*/ 9 w 11"/>
                  <a:gd name="T11" fmla="*/ 7 h 10"/>
                  <a:gd name="T12" fmla="*/ 9 w 11"/>
                  <a:gd name="T13" fmla="*/ 10 h 10"/>
                  <a:gd name="T14" fmla="*/ 10 w 11"/>
                  <a:gd name="T15" fmla="*/ 10 h 10"/>
                  <a:gd name="T16" fmla="*/ 10 w 11"/>
                  <a:gd name="T17" fmla="*/ 8 h 10"/>
                  <a:gd name="T18" fmla="*/ 11 w 11"/>
                  <a:gd name="T19" fmla="*/ 6 h 10"/>
                  <a:gd name="T20" fmla="*/ 9 w 11"/>
                  <a:gd name="T21" fmla="*/ 3 h 10"/>
                  <a:gd name="T22" fmla="*/ 6 w 11"/>
                  <a:gd name="T23" fmla="*/ 1 h 10"/>
                  <a:gd name="T24" fmla="*/ 2 w 11"/>
                  <a:gd name="T25" fmla="*/ 2 h 10"/>
                  <a:gd name="T26" fmla="*/ 1 w 11"/>
                  <a:gd name="T27" fmla="*/ 5 h 10"/>
                  <a:gd name="T28" fmla="*/ 1 w 11"/>
                  <a:gd name="T29" fmla="*/ 8 h 10"/>
                  <a:gd name="T30" fmla="*/ 2 w 11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2" y="10"/>
                      <a:pt x="2" y="7"/>
                      <a:pt x="2" y="7"/>
                    </a:cubicBezTo>
                    <a:cubicBezTo>
                      <a:pt x="2" y="7"/>
                      <a:pt x="2" y="5"/>
                      <a:pt x="3" y="5"/>
                    </a:cubicBezTo>
                    <a:cubicBezTo>
                      <a:pt x="3" y="4"/>
                      <a:pt x="4" y="4"/>
                      <a:pt x="6" y="4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9" y="5"/>
                      <a:pt x="9" y="7"/>
                      <a:pt x="9" y="7"/>
                    </a:cubicBezTo>
                    <a:cubicBezTo>
                      <a:pt x="9" y="7"/>
                      <a:pt x="10" y="9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3"/>
                      <a:pt x="9" y="3"/>
                    </a:cubicBezTo>
                    <a:cubicBezTo>
                      <a:pt x="9" y="3"/>
                      <a:pt x="8" y="1"/>
                      <a:pt x="6" y="1"/>
                    </a:cubicBezTo>
                    <a:cubicBezTo>
                      <a:pt x="4" y="0"/>
                      <a:pt x="3" y="2"/>
                      <a:pt x="2" y="2"/>
                    </a:cubicBezTo>
                    <a:cubicBezTo>
                      <a:pt x="2" y="3"/>
                      <a:pt x="1" y="5"/>
                      <a:pt x="1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8"/>
                      <a:pt x="1" y="8"/>
                      <a:pt x="2" y="1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There Are Deficiencies In The Work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1134" y="1407479"/>
              <a:ext cx="819785" cy="24384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总结力不足</a:t>
              </a:r>
              <a:endParaRPr 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564006" y="2163894"/>
              <a:ext cx="692150" cy="551815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对技术的</a:t>
              </a:r>
              <a:endParaRPr 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深入学习</a:t>
              </a:r>
              <a:endParaRPr 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不足</a:t>
              </a:r>
              <a:endParaRPr 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47837" y="2715767"/>
              <a:ext cx="895350" cy="52070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项目积</a:t>
              </a:r>
              <a:endParaRPr 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极性不够</a:t>
              </a:r>
              <a:endParaRPr 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1347614"/>
            <a:ext cx="3096345" cy="592254"/>
            <a:chOff x="4788024" y="1347614"/>
            <a:chExt cx="3096345" cy="592254"/>
          </a:xfrm>
        </p:grpSpPr>
        <p:sp>
          <p:nvSpPr>
            <p:cNvPr id="26" name="TextBox 25"/>
            <p:cNvSpPr txBox="1"/>
            <p:nvPr/>
          </p:nvSpPr>
          <p:spPr>
            <a:xfrm>
              <a:off x="4788024" y="1347614"/>
              <a:ext cx="946785" cy="27432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总结力不足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8025" y="1727143"/>
              <a:ext cx="3096344" cy="21272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发现问题及解决问题之后，没有形成总结的习惯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8024" y="2355726"/>
            <a:ext cx="3096345" cy="729174"/>
            <a:chOff x="4788024" y="2355726"/>
            <a:chExt cx="3096345" cy="729174"/>
          </a:xfrm>
        </p:grpSpPr>
        <p:sp>
          <p:nvSpPr>
            <p:cNvPr id="28" name="TextBox 27"/>
            <p:cNvSpPr txBox="1"/>
            <p:nvPr/>
          </p:nvSpPr>
          <p:spPr>
            <a:xfrm>
              <a:off x="4788024" y="2355726"/>
              <a:ext cx="1711960" cy="27432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对技术的深入学习不足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5" y="2748985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了解一项技术的时候通常只是停留在实现的层面，而没有深入对底层原理分析的习惯</a:t>
              </a:r>
              <a:endPara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8024" y="3363839"/>
            <a:ext cx="3096345" cy="708607"/>
            <a:chOff x="4788024" y="3363839"/>
            <a:chExt cx="3096345" cy="708607"/>
          </a:xfrm>
        </p:grpSpPr>
        <p:sp>
          <p:nvSpPr>
            <p:cNvPr id="30" name="TextBox 29"/>
            <p:cNvSpPr txBox="1"/>
            <p:nvPr/>
          </p:nvSpPr>
          <p:spPr>
            <a:xfrm>
              <a:off x="4788024" y="3363839"/>
              <a:ext cx="1252855" cy="27432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项目积极性不够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5" y="3736531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主观能动性不够</a:t>
              </a:r>
              <a:r>
                <a:rPr 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，不愿参与本职工作外的项目。比较被动去完成工作，对自己不能严格要求</a:t>
              </a:r>
              <a:endPara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There Are Deficiencies In The Work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627966"/>
            <a:chOff x="1448611" y="844304"/>
            <a:chExt cx="5841366" cy="3627966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解题思路不足</a:t>
              </a:r>
              <a:endParaRPr lang="zh-CN" altLang="en-US" sz="12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编写规范不足</a:t>
              </a:r>
              <a:endParaRPr lang="zh-CN" altLang="en-US" sz="12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725805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对操作系统以及云平台运行日志文件缺少分析能力，导致突发状况解决不及时或者无法下手。</a:t>
              </a:r>
              <a:endParaRPr lang="zh-CN" altLang="en-US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针对需求拆解不够完善，通常只考虑实现，并没有深层次的考虑如何更完美的实现</a:t>
              </a:r>
              <a:endParaRPr lang="zh-CN" altLang="en-US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56642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存在懒惰心理，平时修改或者新增少量接口，通常不去修改或者编写对应的接口。 </a:t>
              </a:r>
              <a:endPara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代码优化力度不大，开发的时候很少去考虑代码复用</a:t>
              </a:r>
              <a:endPara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There Are Deficiencies In The Work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859982" y="1323976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61007" y="3025732"/>
            <a:ext cx="1034496" cy="1036544"/>
            <a:chOff x="8078975" y="2602753"/>
            <a:chExt cx="1603375" cy="1606550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8078975" y="2602753"/>
              <a:ext cx="1603375" cy="1606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5"/>
            <p:cNvSpPr/>
            <p:nvPr/>
          </p:nvSpPr>
          <p:spPr bwMode="auto">
            <a:xfrm>
              <a:off x="8453625" y="3152028"/>
              <a:ext cx="882650" cy="500063"/>
            </a:xfrm>
            <a:custGeom>
              <a:avLst/>
              <a:gdLst>
                <a:gd name="T0" fmla="*/ 487 w 556"/>
                <a:gd name="T1" fmla="*/ 41 h 315"/>
                <a:gd name="T2" fmla="*/ 414 w 556"/>
                <a:gd name="T3" fmla="*/ 140 h 315"/>
                <a:gd name="T4" fmla="*/ 356 w 556"/>
                <a:gd name="T5" fmla="*/ 140 h 315"/>
                <a:gd name="T6" fmla="*/ 330 w 556"/>
                <a:gd name="T7" fmla="*/ 0 h 315"/>
                <a:gd name="T8" fmla="*/ 278 w 556"/>
                <a:gd name="T9" fmla="*/ 0 h 315"/>
                <a:gd name="T10" fmla="*/ 225 w 556"/>
                <a:gd name="T11" fmla="*/ 0 h 315"/>
                <a:gd name="T12" fmla="*/ 197 w 556"/>
                <a:gd name="T13" fmla="*/ 140 h 315"/>
                <a:gd name="T14" fmla="*/ 140 w 556"/>
                <a:gd name="T15" fmla="*/ 140 h 315"/>
                <a:gd name="T16" fmla="*/ 68 w 556"/>
                <a:gd name="T17" fmla="*/ 41 h 315"/>
                <a:gd name="T18" fmla="*/ 0 w 556"/>
                <a:gd name="T19" fmla="*/ 84 h 315"/>
                <a:gd name="T20" fmla="*/ 75 w 556"/>
                <a:gd name="T21" fmla="*/ 315 h 315"/>
                <a:gd name="T22" fmla="*/ 278 w 556"/>
                <a:gd name="T23" fmla="*/ 315 h 315"/>
                <a:gd name="T24" fmla="*/ 479 w 556"/>
                <a:gd name="T25" fmla="*/ 315 h 315"/>
                <a:gd name="T26" fmla="*/ 556 w 556"/>
                <a:gd name="T27" fmla="*/ 84 h 315"/>
                <a:gd name="T28" fmla="*/ 487 w 556"/>
                <a:gd name="T29" fmla="*/ 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315">
                  <a:moveTo>
                    <a:pt x="487" y="41"/>
                  </a:moveTo>
                  <a:lnTo>
                    <a:pt x="414" y="140"/>
                  </a:lnTo>
                  <a:lnTo>
                    <a:pt x="356" y="140"/>
                  </a:lnTo>
                  <a:lnTo>
                    <a:pt x="330" y="0"/>
                  </a:lnTo>
                  <a:lnTo>
                    <a:pt x="278" y="0"/>
                  </a:lnTo>
                  <a:lnTo>
                    <a:pt x="225" y="0"/>
                  </a:lnTo>
                  <a:lnTo>
                    <a:pt x="197" y="140"/>
                  </a:lnTo>
                  <a:lnTo>
                    <a:pt x="140" y="140"/>
                  </a:lnTo>
                  <a:lnTo>
                    <a:pt x="68" y="41"/>
                  </a:lnTo>
                  <a:lnTo>
                    <a:pt x="0" y="84"/>
                  </a:lnTo>
                  <a:lnTo>
                    <a:pt x="75" y="315"/>
                  </a:lnTo>
                  <a:lnTo>
                    <a:pt x="278" y="315"/>
                  </a:lnTo>
                  <a:lnTo>
                    <a:pt x="479" y="315"/>
                  </a:lnTo>
                  <a:lnTo>
                    <a:pt x="556" y="84"/>
                  </a:lnTo>
                  <a:lnTo>
                    <a:pt x="48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8580625" y="3710828"/>
              <a:ext cx="61912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8453625" y="3152028"/>
              <a:ext cx="441325" cy="500063"/>
            </a:xfrm>
            <a:custGeom>
              <a:avLst/>
              <a:gdLst>
                <a:gd name="T0" fmla="*/ 75 w 278"/>
                <a:gd name="T1" fmla="*/ 315 h 315"/>
                <a:gd name="T2" fmla="*/ 0 w 278"/>
                <a:gd name="T3" fmla="*/ 84 h 315"/>
                <a:gd name="T4" fmla="*/ 68 w 278"/>
                <a:gd name="T5" fmla="*/ 41 h 315"/>
                <a:gd name="T6" fmla="*/ 140 w 278"/>
                <a:gd name="T7" fmla="*/ 140 h 315"/>
                <a:gd name="T8" fmla="*/ 197 w 278"/>
                <a:gd name="T9" fmla="*/ 140 h 315"/>
                <a:gd name="T10" fmla="*/ 225 w 278"/>
                <a:gd name="T11" fmla="*/ 0 h 315"/>
                <a:gd name="T12" fmla="*/ 278 w 278"/>
                <a:gd name="T13" fmla="*/ 0 h 315"/>
                <a:gd name="T14" fmla="*/ 278 w 278"/>
                <a:gd name="T15" fmla="*/ 315 h 315"/>
                <a:gd name="T16" fmla="*/ 75 w 278"/>
                <a:gd name="T1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15">
                  <a:moveTo>
                    <a:pt x="75" y="315"/>
                  </a:moveTo>
                  <a:lnTo>
                    <a:pt x="0" y="84"/>
                  </a:lnTo>
                  <a:lnTo>
                    <a:pt x="68" y="41"/>
                  </a:lnTo>
                  <a:lnTo>
                    <a:pt x="140" y="140"/>
                  </a:lnTo>
                  <a:lnTo>
                    <a:pt x="197" y="140"/>
                  </a:lnTo>
                  <a:lnTo>
                    <a:pt x="225" y="0"/>
                  </a:lnTo>
                  <a:lnTo>
                    <a:pt x="278" y="0"/>
                  </a:lnTo>
                  <a:lnTo>
                    <a:pt x="278" y="315"/>
                  </a:lnTo>
                  <a:lnTo>
                    <a:pt x="75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04035" y="1598295"/>
            <a:ext cx="2336165" cy="532765"/>
          </a:xfrm>
          <a:prstGeom prst="rect">
            <a:avLst/>
          </a:prstGeom>
          <a:noFill/>
        </p:spPr>
        <p:txBody>
          <a:bodyPr wrap="square" lIns="164548" tIns="82274" rIns="164548" bIns="82274" rtlCol="0">
            <a:spAutoFit/>
          </a:bodyPr>
          <a:lstStyle/>
          <a:p>
            <a:pPr algn="l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认识到自己在已会技术上的不足，要时刻向前辈学习，善于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利用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别人的智慧。“纸上得来终觉浅，绝知此事要躬行！”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4035" y="3362325"/>
            <a:ext cx="2336165" cy="303530"/>
          </a:xfrm>
          <a:prstGeom prst="rect">
            <a:avLst/>
          </a:prstGeom>
          <a:noFill/>
        </p:spPr>
        <p:txBody>
          <a:bodyPr wrap="square" lIns="164548" tIns="82274" rIns="164548" bIns="82274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音视频技术领域的扩展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34710" y="1598295"/>
            <a:ext cx="2336165" cy="532765"/>
          </a:xfrm>
          <a:prstGeom prst="rect">
            <a:avLst/>
          </a:prstGeom>
          <a:noFill/>
        </p:spPr>
        <p:txBody>
          <a:bodyPr wrap="square" lIns="164548" tIns="82274" rIns="164548" bIns="82274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售后处理对于我来说是一个初次体验，耐心的磨砺。体会到了高度责任心的基础上对细节的把握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34710" y="3362325"/>
            <a:ext cx="2336165" cy="303530"/>
          </a:xfrm>
          <a:prstGeom prst="rect">
            <a:avLst/>
          </a:prstGeom>
          <a:noFill/>
        </p:spPr>
        <p:txBody>
          <a:bodyPr wrap="square" lIns="164548" tIns="82274" rIns="164548" bIns="82274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解决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问题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思路的改变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工作心得收获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Gains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明年工作计划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梯形 2"/>
          <p:cNvSpPr>
            <a:spLocks noChangeArrowheads="1"/>
          </p:cNvSpPr>
          <p:nvPr/>
        </p:nvSpPr>
        <p:spPr bwMode="auto">
          <a:xfrm flipV="1">
            <a:off x="1239526" y="2698009"/>
            <a:ext cx="6696075" cy="270272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lIns="91431" tIns="45715" rIns="91431" bIns="45715" anchor="ctr"/>
          <a:lstStyle/>
          <a:p>
            <a:pPr algn="ctr"/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3883" y="1779907"/>
            <a:ext cx="1330707" cy="2506818"/>
            <a:chOff x="1663883" y="1779907"/>
            <a:chExt cx="1330707" cy="2506818"/>
          </a:xfrm>
        </p:grpSpPr>
        <p:cxnSp>
          <p:nvCxnSpPr>
            <p:cNvPr id="3" name="直接连接符 2"/>
            <p:cNvCxnSpPr>
              <a:stCxn id="101" idx="3"/>
            </p:cNvCxnSpPr>
            <p:nvPr/>
          </p:nvCxnSpPr>
          <p:spPr>
            <a:xfrm>
              <a:off x="2366872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663883" y="3740625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63883" y="3437921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endParaRPr>
            </a:p>
          </p:txBody>
        </p:sp>
        <p:grpSp>
          <p:nvGrpSpPr>
            <p:cNvPr id="6" name="组合 9"/>
            <p:cNvGrpSpPr/>
            <p:nvPr/>
          </p:nvGrpSpPr>
          <p:grpSpPr bwMode="auto">
            <a:xfrm>
              <a:off x="1845973" y="1779907"/>
              <a:ext cx="1041797" cy="1040606"/>
              <a:chOff x="0" y="0"/>
              <a:chExt cx="1387872" cy="1387872"/>
            </a:xfrm>
            <a:solidFill>
              <a:schemeClr val="accent1"/>
            </a:solidFill>
          </p:grpSpPr>
          <p:sp>
            <p:nvSpPr>
              <p:cNvPr id="100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1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9" name="文本框 19"/>
            <p:cNvSpPr>
              <a:spLocks noChangeArrowheads="1"/>
            </p:cNvSpPr>
            <p:nvPr/>
          </p:nvSpPr>
          <p:spPr bwMode="auto">
            <a:xfrm>
              <a:off x="2071097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01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83232" y="1779907"/>
            <a:ext cx="1330707" cy="2501291"/>
            <a:chOff x="4683232" y="1779907"/>
            <a:chExt cx="1330707" cy="250129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531838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683232" y="3735098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3232" y="3432393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endParaRPr>
            </a:p>
          </p:txBody>
        </p:sp>
        <p:grpSp>
          <p:nvGrpSpPr>
            <p:cNvPr id="2" name="组合 9"/>
            <p:cNvGrpSpPr/>
            <p:nvPr/>
          </p:nvGrpSpPr>
          <p:grpSpPr bwMode="auto">
            <a:xfrm>
              <a:off x="4813782" y="1779907"/>
              <a:ext cx="1041797" cy="1040606"/>
              <a:chOff x="0" y="0"/>
              <a:chExt cx="1387872" cy="1387872"/>
            </a:xfrm>
            <a:solidFill>
              <a:schemeClr val="accent3"/>
            </a:solidFill>
          </p:grpSpPr>
          <p:sp>
            <p:nvSpPr>
              <p:cNvPr id="65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0" name="文本框 19"/>
            <p:cNvSpPr>
              <a:spLocks noChangeArrowheads="1"/>
            </p:cNvSpPr>
            <p:nvPr/>
          </p:nvSpPr>
          <p:spPr bwMode="auto">
            <a:xfrm>
              <a:off x="5054149" y="2080920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03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3786" y="1779907"/>
            <a:ext cx="1330707" cy="2498527"/>
            <a:chOff x="6163786" y="1779907"/>
            <a:chExt cx="1330707" cy="24985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6774693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163786" y="3732334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63786" y="3429630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endParaRPr>
            </a:p>
          </p:txBody>
        </p:sp>
        <p:grpSp>
          <p:nvGrpSpPr>
            <p:cNvPr id="4" name="组合 13"/>
            <p:cNvGrpSpPr/>
            <p:nvPr/>
          </p:nvGrpSpPr>
          <p:grpSpPr bwMode="auto">
            <a:xfrm>
              <a:off x="6261583" y="1779907"/>
              <a:ext cx="1041797" cy="1040606"/>
              <a:chOff x="0" y="0"/>
              <a:chExt cx="1387872" cy="1387872"/>
            </a:xfrm>
            <a:solidFill>
              <a:schemeClr val="accent4"/>
            </a:solidFill>
          </p:grpSpPr>
          <p:sp>
            <p:nvSpPr>
              <p:cNvPr id="68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1" name="文本框 19"/>
            <p:cNvSpPr>
              <a:spLocks noChangeArrowheads="1"/>
            </p:cNvSpPr>
            <p:nvPr/>
          </p:nvSpPr>
          <p:spPr bwMode="auto">
            <a:xfrm>
              <a:off x="6483135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04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40390" y="1779907"/>
            <a:ext cx="1330707" cy="2504054"/>
            <a:chOff x="3140390" y="1779907"/>
            <a:chExt cx="1330707" cy="2504054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384506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140390" y="3737861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40390" y="3435157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endParaRPr>
            </a:p>
          </p:txBody>
        </p:sp>
        <p:grpSp>
          <p:nvGrpSpPr>
            <p:cNvPr id="5" name="组合 13"/>
            <p:cNvGrpSpPr/>
            <p:nvPr/>
          </p:nvGrpSpPr>
          <p:grpSpPr bwMode="auto">
            <a:xfrm>
              <a:off x="3328061" y="1779907"/>
              <a:ext cx="1041797" cy="1040606"/>
              <a:chOff x="0" y="0"/>
              <a:chExt cx="1387872" cy="1387872"/>
            </a:xfrm>
            <a:solidFill>
              <a:schemeClr val="accent2"/>
            </a:solidFill>
          </p:grpSpPr>
          <p:sp>
            <p:nvSpPr>
              <p:cNvPr id="90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6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2" name="文本框 19"/>
            <p:cNvSpPr>
              <a:spLocks noChangeArrowheads="1"/>
            </p:cNvSpPr>
            <p:nvPr/>
          </p:nvSpPr>
          <p:spPr bwMode="auto">
            <a:xfrm>
              <a:off x="3556578" y="208484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02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Plan For Next Year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5704" y="1304358"/>
            <a:ext cx="8357083" cy="3427134"/>
            <a:chOff x="415704" y="1304358"/>
            <a:chExt cx="8357083" cy="3427134"/>
          </a:xfrm>
        </p:grpSpPr>
        <p:grpSp>
          <p:nvGrpSpPr>
            <p:cNvPr id="2" name="Group 40"/>
            <p:cNvGrpSpPr/>
            <p:nvPr/>
          </p:nvGrpSpPr>
          <p:grpSpPr>
            <a:xfrm>
              <a:off x="415705" y="1304359"/>
              <a:ext cx="2087310" cy="1163150"/>
              <a:chOff x="1441450" y="1485019"/>
              <a:chExt cx="2019300" cy="1124928"/>
            </a:xfrm>
          </p:grpSpPr>
          <p:sp>
            <p:nvSpPr>
              <p:cNvPr id="56" name="Text Placeholder 2"/>
              <p:cNvSpPr txBox="1"/>
              <p:nvPr/>
            </p:nvSpPr>
            <p:spPr>
              <a:xfrm>
                <a:off x="1441450" y="148501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Text Placeholder 8"/>
              <p:cNvSpPr txBox="1"/>
              <p:nvPr/>
            </p:nvSpPr>
            <p:spPr>
              <a:xfrm>
                <a:off x="1441450" y="1775301"/>
                <a:ext cx="2019300" cy="834646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anose="020B0604020202020204"/>
                  <a:buNone/>
                  <a:defRPr sz="800" kern="1200" baseline="0">
                    <a:solidFill>
                      <a:schemeClr val="bg1">
                        <a:lumMod val="50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Group 43"/>
            <p:cNvGrpSpPr/>
            <p:nvPr/>
          </p:nvGrpSpPr>
          <p:grpSpPr>
            <a:xfrm>
              <a:off x="415704" y="3248124"/>
              <a:ext cx="2087311" cy="1258943"/>
              <a:chOff x="1441449" y="1443179"/>
              <a:chExt cx="2019301" cy="1217572"/>
            </a:xfrm>
          </p:grpSpPr>
          <p:sp>
            <p:nvSpPr>
              <p:cNvPr id="59" name="Text Placeholder 2"/>
              <p:cNvSpPr txBox="1"/>
              <p:nvPr/>
            </p:nvSpPr>
            <p:spPr>
              <a:xfrm>
                <a:off x="1441450" y="144317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Text Placeholder 8"/>
              <p:cNvSpPr txBox="1"/>
              <p:nvPr/>
            </p:nvSpPr>
            <p:spPr>
              <a:xfrm>
                <a:off x="1441449" y="1743554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Group 46"/>
            <p:cNvGrpSpPr/>
            <p:nvPr/>
          </p:nvGrpSpPr>
          <p:grpSpPr>
            <a:xfrm>
              <a:off x="6583049" y="1304358"/>
              <a:ext cx="2087310" cy="1226188"/>
              <a:chOff x="1342364" y="1485018"/>
              <a:chExt cx="2019300" cy="1185896"/>
            </a:xfrm>
          </p:grpSpPr>
          <p:sp>
            <p:nvSpPr>
              <p:cNvPr id="62" name="Text Placeholder 2"/>
              <p:cNvSpPr txBox="1"/>
              <p:nvPr/>
            </p:nvSpPr>
            <p:spPr>
              <a:xfrm>
                <a:off x="1342364" y="1485018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Text Placeholder 8"/>
              <p:cNvSpPr txBox="1"/>
              <p:nvPr/>
            </p:nvSpPr>
            <p:spPr>
              <a:xfrm>
                <a:off x="1342364" y="1753717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6685477" y="3489640"/>
              <a:ext cx="2087310" cy="1241852"/>
              <a:chOff x="1441450" y="1676757"/>
              <a:chExt cx="2019300" cy="1201042"/>
            </a:xfrm>
          </p:grpSpPr>
          <p:sp>
            <p:nvSpPr>
              <p:cNvPr id="65" name="Text Placeholder 2"/>
              <p:cNvSpPr txBox="1"/>
              <p:nvPr/>
            </p:nvSpPr>
            <p:spPr>
              <a:xfrm>
                <a:off x="1441450" y="1676757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Text Placeholder 8"/>
              <p:cNvSpPr txBox="1"/>
              <p:nvPr/>
            </p:nvSpPr>
            <p:spPr>
              <a:xfrm>
                <a:off x="1441450" y="1960601"/>
                <a:ext cx="2019300" cy="917198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charset="-122"/>
                    <a:ea typeface="微软雅黑" panose="020B050302020402020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67" name="直接连接符 66"/>
            <p:cNvCxnSpPr>
              <a:stCxn id="20" idx="0"/>
            </p:cNvCxnSpPr>
            <p:nvPr/>
          </p:nvCxnSpPr>
          <p:spPr>
            <a:xfrm flipV="1">
              <a:off x="2784667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503016" y="1729213"/>
              <a:ext cx="281653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7" idx="0"/>
            </p:cNvCxnSpPr>
            <p:nvPr/>
          </p:nvCxnSpPr>
          <p:spPr>
            <a:xfrm flipV="1">
              <a:off x="3966163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966163" y="1729213"/>
              <a:ext cx="2542628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3" idx="4"/>
            </p:cNvCxnSpPr>
            <p:nvPr/>
          </p:nvCxnSpPr>
          <p:spPr>
            <a:xfrm>
              <a:off x="5147660" y="3558707"/>
              <a:ext cx="4923" cy="474179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03015" y="4032887"/>
              <a:ext cx="2649569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4"/>
            </p:cNvCxnSpPr>
            <p:nvPr/>
          </p:nvCxnSpPr>
          <p:spPr>
            <a:xfrm>
              <a:off x="6386816" y="3558707"/>
              <a:ext cx="0" cy="698603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1"/>
            </p:cNvCxnSpPr>
            <p:nvPr/>
          </p:nvCxnSpPr>
          <p:spPr>
            <a:xfrm>
              <a:off x="6386817" y="4257299"/>
              <a:ext cx="298661" cy="11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"/>
            <p:cNvGrpSpPr/>
            <p:nvPr/>
          </p:nvGrpSpPr>
          <p:grpSpPr>
            <a:xfrm>
              <a:off x="2075772" y="2140502"/>
              <a:ext cx="1417795" cy="1418205"/>
              <a:chOff x="2714799" y="2648622"/>
              <a:chExt cx="1891378" cy="1891378"/>
            </a:xfrm>
            <a:solidFill>
              <a:srgbClr val="005DA2"/>
            </a:solidFill>
          </p:grpSpPr>
          <p:sp>
            <p:nvSpPr>
              <p:cNvPr id="20" name="Oval 8"/>
              <p:cNvSpPr/>
              <p:nvPr/>
            </p:nvSpPr>
            <p:spPr>
              <a:xfrm>
                <a:off x="2714799" y="2648622"/>
                <a:ext cx="1891378" cy="1891378"/>
              </a:xfrm>
              <a:prstGeom prst="ellipse">
                <a:avLst/>
              </a:prstGeom>
              <a:solidFill>
                <a:schemeClr val="accent1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Text Placeholder 2"/>
              <p:cNvSpPr txBox="1"/>
              <p:nvPr/>
            </p:nvSpPr>
            <p:spPr>
              <a:xfrm>
                <a:off x="3146847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项目一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78"/>
            <p:cNvGrpSpPr/>
            <p:nvPr/>
          </p:nvGrpSpPr>
          <p:grpSpPr>
            <a:xfrm>
              <a:off x="3257268" y="2140502"/>
              <a:ext cx="1417795" cy="1418205"/>
              <a:chOff x="4290947" y="2648622"/>
              <a:chExt cx="1891378" cy="1891378"/>
            </a:xfrm>
            <a:solidFill>
              <a:srgbClr val="FFC400"/>
            </a:solidFill>
          </p:grpSpPr>
          <p:sp>
            <p:nvSpPr>
              <p:cNvPr id="47" name="Oval 9"/>
              <p:cNvSpPr/>
              <p:nvPr/>
            </p:nvSpPr>
            <p:spPr>
              <a:xfrm>
                <a:off x="4290947" y="2648622"/>
                <a:ext cx="1891378" cy="1891378"/>
              </a:xfrm>
              <a:prstGeom prst="ellipse">
                <a:avLst/>
              </a:prstGeom>
              <a:solidFill>
                <a:schemeClr val="accent2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Text Placeholder 2"/>
              <p:cNvSpPr txBox="1"/>
              <p:nvPr/>
            </p:nvSpPr>
            <p:spPr>
              <a:xfrm>
                <a:off x="4739406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项目二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9"/>
            <p:cNvGrpSpPr/>
            <p:nvPr/>
          </p:nvGrpSpPr>
          <p:grpSpPr>
            <a:xfrm>
              <a:off x="4438764" y="2140502"/>
              <a:ext cx="1417795" cy="1418205"/>
              <a:chOff x="5867096" y="2648622"/>
              <a:chExt cx="1891378" cy="1891378"/>
            </a:xfrm>
            <a:solidFill>
              <a:srgbClr val="005DA2"/>
            </a:solidFill>
          </p:grpSpPr>
          <p:sp>
            <p:nvSpPr>
              <p:cNvPr id="53" name="Oval 10"/>
              <p:cNvSpPr/>
              <p:nvPr/>
            </p:nvSpPr>
            <p:spPr>
              <a:xfrm>
                <a:off x="5867096" y="2648622"/>
                <a:ext cx="1891378" cy="1891378"/>
              </a:xfrm>
              <a:prstGeom prst="ellipse">
                <a:avLst/>
              </a:prstGeom>
              <a:solidFill>
                <a:schemeClr val="accent3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7" name="Text Placeholder 2"/>
              <p:cNvSpPr txBox="1"/>
              <p:nvPr/>
            </p:nvSpPr>
            <p:spPr>
              <a:xfrm>
                <a:off x="6315199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项目三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0"/>
            <p:cNvGrpSpPr/>
            <p:nvPr/>
          </p:nvGrpSpPr>
          <p:grpSpPr>
            <a:xfrm>
              <a:off x="5677920" y="2140502"/>
              <a:ext cx="1417795" cy="1418205"/>
              <a:chOff x="7520165" y="2648622"/>
              <a:chExt cx="1891378" cy="1891378"/>
            </a:xfrm>
            <a:solidFill>
              <a:srgbClr val="FFC400"/>
            </a:solidFill>
          </p:grpSpPr>
          <p:sp>
            <p:nvSpPr>
              <p:cNvPr id="42" name="Oval 11"/>
              <p:cNvSpPr/>
              <p:nvPr/>
            </p:nvSpPr>
            <p:spPr>
              <a:xfrm>
                <a:off x="7520165" y="2648622"/>
                <a:ext cx="1891378" cy="1891378"/>
              </a:xfrm>
              <a:prstGeom prst="ellipse">
                <a:avLst/>
              </a:prstGeom>
              <a:solidFill>
                <a:schemeClr val="accent4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8" name="Text Placeholder 2"/>
              <p:cNvSpPr txBox="1"/>
              <p:nvPr/>
            </p:nvSpPr>
            <p:spPr>
              <a:xfrm>
                <a:off x="7899375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项目四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Plan For Next Year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6"/>
          <p:cNvSpPr/>
          <p:nvPr/>
        </p:nvSpPr>
        <p:spPr bwMode="auto">
          <a:xfrm>
            <a:off x="2" y="2487499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0" name="Oval 9"/>
          <p:cNvSpPr/>
          <p:nvPr/>
        </p:nvSpPr>
        <p:spPr bwMode="auto">
          <a:xfrm>
            <a:off x="887416" y="405917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1" name="Rectangle 17"/>
          <p:cNvSpPr/>
          <p:nvPr/>
        </p:nvSpPr>
        <p:spPr bwMode="auto">
          <a:xfrm>
            <a:off x="1030462" y="4395564"/>
            <a:ext cx="1198550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3" name="Oval 86"/>
          <p:cNvSpPr/>
          <p:nvPr/>
        </p:nvSpPr>
        <p:spPr bwMode="auto">
          <a:xfrm rot="8637565">
            <a:off x="2358253" y="3157361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4" name="Oval 94"/>
          <p:cNvSpPr/>
          <p:nvPr/>
        </p:nvSpPr>
        <p:spPr bwMode="auto">
          <a:xfrm rot="9824873">
            <a:off x="5255470" y="2393458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5" name="Oval 99"/>
          <p:cNvSpPr/>
          <p:nvPr/>
        </p:nvSpPr>
        <p:spPr bwMode="auto">
          <a:xfrm>
            <a:off x="3760790" y="2689416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6" name="Rectangle 17"/>
          <p:cNvSpPr/>
          <p:nvPr/>
        </p:nvSpPr>
        <p:spPr bwMode="auto">
          <a:xfrm>
            <a:off x="3547660" y="3101245"/>
            <a:ext cx="1138632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7" name="Rectangle 17"/>
          <p:cNvSpPr/>
          <p:nvPr/>
        </p:nvSpPr>
        <p:spPr bwMode="auto">
          <a:xfrm>
            <a:off x="4857733" y="1674391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8" name="Rectangle 17"/>
          <p:cNvSpPr/>
          <p:nvPr/>
        </p:nvSpPr>
        <p:spPr bwMode="auto">
          <a:xfrm>
            <a:off x="1638645" y="2414917"/>
            <a:ext cx="1104683" cy="62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06" name="Oval 99"/>
          <p:cNvSpPr/>
          <p:nvPr/>
        </p:nvSpPr>
        <p:spPr bwMode="auto">
          <a:xfrm>
            <a:off x="6614223" y="2353025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07" name="Oval 99"/>
          <p:cNvSpPr/>
          <p:nvPr/>
        </p:nvSpPr>
        <p:spPr bwMode="auto">
          <a:xfrm>
            <a:off x="8052510" y="251291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11" name="Rectangle 17"/>
          <p:cNvSpPr/>
          <p:nvPr/>
        </p:nvSpPr>
        <p:spPr bwMode="auto">
          <a:xfrm>
            <a:off x="6258605" y="2807082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zh-CN" altLang="en-US" sz="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12" name="Rectangle 17"/>
          <p:cNvSpPr/>
          <p:nvPr/>
        </p:nvSpPr>
        <p:spPr bwMode="auto">
          <a:xfrm>
            <a:off x="7696892" y="1806925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85057" y="2573555"/>
            <a:ext cx="1197907" cy="1194766"/>
            <a:chOff x="276876" y="3963510"/>
            <a:chExt cx="1792285" cy="1787608"/>
          </a:xfrm>
        </p:grpSpPr>
        <p:sp>
          <p:nvSpPr>
            <p:cNvPr id="169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3" name="组合 10"/>
            <p:cNvGrpSpPr/>
            <p:nvPr/>
          </p:nvGrpSpPr>
          <p:grpSpPr>
            <a:xfrm>
              <a:off x="432216" y="4106487"/>
              <a:ext cx="1501654" cy="1501654"/>
              <a:chOff x="432216" y="4106487"/>
              <a:chExt cx="1501654" cy="150165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52256" y="4608884"/>
                <a:ext cx="1091979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2015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" name="组合 12"/>
          <p:cNvGrpSpPr/>
          <p:nvPr/>
        </p:nvGrpSpPr>
        <p:grpSpPr>
          <a:xfrm>
            <a:off x="2369782" y="3575494"/>
            <a:ext cx="1175084" cy="1217970"/>
            <a:chOff x="3545621" y="5462613"/>
            <a:chExt cx="1758137" cy="1822326"/>
          </a:xfrm>
        </p:grpSpPr>
        <p:sp>
          <p:nvSpPr>
            <p:cNvPr id="172" name="Oval Callout 85"/>
            <p:cNvSpPr/>
            <p:nvPr/>
          </p:nvSpPr>
          <p:spPr bwMode="auto">
            <a:xfrm rot="8037643">
              <a:off x="3513527" y="5494707"/>
              <a:ext cx="1822326" cy="1758137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82288" y="5619793"/>
              <a:ext cx="1504854" cy="1504854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903929" y="6161447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2016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13"/>
          <p:cNvGrpSpPr/>
          <p:nvPr/>
        </p:nvGrpSpPr>
        <p:grpSpPr>
          <a:xfrm>
            <a:off x="3136496" y="1146249"/>
            <a:ext cx="1197907" cy="1194766"/>
            <a:chOff x="4692763" y="1827977"/>
            <a:chExt cx="1792285" cy="1787608"/>
          </a:xfrm>
        </p:grpSpPr>
        <p:sp>
          <p:nvSpPr>
            <p:cNvPr id="205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84771" y="2449009"/>
              <a:ext cx="1084783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910915" y="2948451"/>
            <a:ext cx="1183053" cy="1209766"/>
            <a:chOff x="7347616" y="4524431"/>
            <a:chExt cx="1770060" cy="1810051"/>
          </a:xfrm>
        </p:grpSpPr>
        <p:sp>
          <p:nvSpPr>
            <p:cNvPr id="208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7" name="组合 14"/>
            <p:cNvGrpSpPr/>
            <p:nvPr/>
          </p:nvGrpSpPr>
          <p:grpSpPr>
            <a:xfrm>
              <a:off x="7504171" y="4700981"/>
              <a:ext cx="1490200" cy="1490200"/>
              <a:chOff x="7504171" y="4700981"/>
              <a:chExt cx="1490200" cy="1490200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711884" y="5193168"/>
                <a:ext cx="1091978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2018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8" name="组合 16"/>
          <p:cNvGrpSpPr/>
          <p:nvPr/>
        </p:nvGrpSpPr>
        <p:grpSpPr>
          <a:xfrm>
            <a:off x="6216428" y="827790"/>
            <a:ext cx="1197907" cy="1194766"/>
            <a:chOff x="9300895" y="1351498"/>
            <a:chExt cx="1792285" cy="1787608"/>
          </a:xfrm>
        </p:grpSpPr>
        <p:sp>
          <p:nvSpPr>
            <p:cNvPr id="209" name="Oval Callout 10"/>
            <p:cNvSpPr/>
            <p:nvPr/>
          </p:nvSpPr>
          <p:spPr bwMode="auto">
            <a:xfrm rot="20704326">
              <a:off x="9300895" y="1351498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457949" y="1496189"/>
              <a:ext cx="1498226" cy="1498226"/>
            </a:xfrm>
            <a:prstGeom prst="ellipse">
              <a:avLst/>
            </a:pr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676275" y="2024254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2019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7543032" y="3083844"/>
            <a:ext cx="1183053" cy="1209766"/>
            <a:chOff x="11285735" y="4727004"/>
            <a:chExt cx="1770060" cy="1810051"/>
          </a:xfrm>
        </p:grpSpPr>
        <p:sp>
          <p:nvSpPr>
            <p:cNvPr id="210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1665073" y="5359254"/>
              <a:ext cx="119510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2020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Plan For Next Year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  <p:bldP spid="173" grpId="0" animBg="1"/>
      <p:bldP spid="174" grpId="0" animBg="1"/>
      <p:bldP spid="175" grpId="0" animBg="1"/>
      <p:bldP spid="176" grpId="0"/>
      <p:bldP spid="177" grpId="0"/>
      <p:bldP spid="178" grpId="0"/>
      <p:bldP spid="206" grpId="0" animBg="1"/>
      <p:bldP spid="207" grpId="0" animBg="1"/>
      <p:bldP spid="211" grpId="0"/>
      <p:bldP spid="2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1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2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3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4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明年工作计划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工作完成情况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工作存在不足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年度工作概述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  <a:endParaRPr lang="en-US" altLang="zh-CN" sz="3000" dirty="0">
              <a:solidFill>
                <a:schemeClr val="bg1"/>
              </a:solidFill>
              <a:latin typeface="+mj-lt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0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8355" y="1071082"/>
            <a:ext cx="8433820" cy="4072421"/>
            <a:chOff x="338355" y="1071082"/>
            <a:chExt cx="843382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Group 18"/>
            <p:cNvGrpSpPr>
              <a:grpSpLocks noChangeAspect="1"/>
            </p:cNvGrpSpPr>
            <p:nvPr/>
          </p:nvGrpSpPr>
          <p:grpSpPr bwMode="auto">
            <a:xfrm>
              <a:off x="2385492" y="3348376"/>
              <a:ext cx="572896" cy="555534"/>
              <a:chOff x="1431" y="1291"/>
              <a:chExt cx="924" cy="896"/>
            </a:xfrm>
            <a:solidFill>
              <a:schemeClr val="accent1"/>
            </a:solidFill>
          </p:grpSpPr>
          <p:sp>
            <p:nvSpPr>
              <p:cNvPr id="82" name="Freeform 19"/>
              <p:cNvSpPr/>
              <p:nvPr/>
            </p:nvSpPr>
            <p:spPr bwMode="auto">
              <a:xfrm>
                <a:off x="1552" y="1665"/>
                <a:ext cx="377" cy="515"/>
              </a:xfrm>
              <a:custGeom>
                <a:avLst/>
                <a:gdLst>
                  <a:gd name="T0" fmla="*/ 106 w 158"/>
                  <a:gd name="T1" fmla="*/ 85 h 216"/>
                  <a:gd name="T2" fmla="*/ 106 w 158"/>
                  <a:gd name="T3" fmla="*/ 190 h 216"/>
                  <a:gd name="T4" fmla="*/ 80 w 158"/>
                  <a:gd name="T5" fmla="*/ 216 h 216"/>
                  <a:gd name="T6" fmla="*/ 80 w 158"/>
                  <a:gd name="T7" fmla="*/ 216 h 216"/>
                  <a:gd name="T8" fmla="*/ 54 w 158"/>
                  <a:gd name="T9" fmla="*/ 190 h 216"/>
                  <a:gd name="T10" fmla="*/ 54 w 158"/>
                  <a:gd name="T11" fmla="*/ 85 h 216"/>
                  <a:gd name="T12" fmla="*/ 18 w 158"/>
                  <a:gd name="T13" fmla="*/ 85 h 216"/>
                  <a:gd name="T14" fmla="*/ 11 w 158"/>
                  <a:gd name="T15" fmla="*/ 62 h 216"/>
                  <a:gd name="T16" fmla="*/ 61 w 158"/>
                  <a:gd name="T17" fmla="*/ 12 h 216"/>
                  <a:gd name="T18" fmla="*/ 98 w 158"/>
                  <a:gd name="T19" fmla="*/ 12 h 216"/>
                  <a:gd name="T20" fmla="*/ 149 w 158"/>
                  <a:gd name="T21" fmla="*/ 62 h 216"/>
                  <a:gd name="T22" fmla="*/ 139 w 158"/>
                  <a:gd name="T23" fmla="*/ 85 h 216"/>
                  <a:gd name="T24" fmla="*/ 106 w 158"/>
                  <a:gd name="T25" fmla="*/ 8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85"/>
                    </a:moveTo>
                    <a:cubicBezTo>
                      <a:pt x="106" y="190"/>
                      <a:pt x="106" y="190"/>
                      <a:pt x="106" y="190"/>
                    </a:cubicBezTo>
                    <a:cubicBezTo>
                      <a:pt x="106" y="204"/>
                      <a:pt x="94" y="216"/>
                      <a:pt x="80" y="216"/>
                    </a:cubicBezTo>
                    <a:cubicBezTo>
                      <a:pt x="80" y="216"/>
                      <a:pt x="80" y="216"/>
                      <a:pt x="80" y="216"/>
                    </a:cubicBezTo>
                    <a:cubicBezTo>
                      <a:pt x="65" y="216"/>
                      <a:pt x="54" y="204"/>
                      <a:pt x="54" y="190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3" y="85"/>
                      <a:pt x="0" y="72"/>
                      <a:pt x="11" y="6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73" y="0"/>
                      <a:pt x="85" y="0"/>
                      <a:pt x="98" y="12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58" y="71"/>
                      <a:pt x="157" y="85"/>
                      <a:pt x="139" y="85"/>
                    </a:cubicBezTo>
                    <a:lnTo>
                      <a:pt x="10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1431" y="1291"/>
                <a:ext cx="924" cy="648"/>
              </a:xfrm>
              <a:custGeom>
                <a:avLst/>
                <a:gdLst>
                  <a:gd name="T0" fmla="*/ 308 w 388"/>
                  <a:gd name="T1" fmla="*/ 99 h 272"/>
                  <a:gd name="T2" fmla="*/ 388 w 388"/>
                  <a:gd name="T3" fmla="*/ 184 h 272"/>
                  <a:gd name="T4" fmla="*/ 388 w 388"/>
                  <a:gd name="T5" fmla="*/ 184 h 272"/>
                  <a:gd name="T6" fmla="*/ 304 w 388"/>
                  <a:gd name="T7" fmla="*/ 270 h 272"/>
                  <a:gd name="T8" fmla="*/ 304 w 388"/>
                  <a:gd name="T9" fmla="*/ 186 h 272"/>
                  <a:gd name="T10" fmla="*/ 293 w 388"/>
                  <a:gd name="T11" fmla="*/ 158 h 272"/>
                  <a:gd name="T12" fmla="*/ 266 w 388"/>
                  <a:gd name="T13" fmla="*/ 147 h 272"/>
                  <a:gd name="T14" fmla="*/ 238 w 388"/>
                  <a:gd name="T15" fmla="*/ 158 h 272"/>
                  <a:gd name="T16" fmla="*/ 227 w 388"/>
                  <a:gd name="T17" fmla="*/ 186 h 272"/>
                  <a:gd name="T18" fmla="*/ 227 w 388"/>
                  <a:gd name="T19" fmla="*/ 272 h 272"/>
                  <a:gd name="T20" fmla="*/ 170 w 388"/>
                  <a:gd name="T21" fmla="*/ 272 h 272"/>
                  <a:gd name="T22" fmla="*/ 170 w 388"/>
                  <a:gd name="T23" fmla="*/ 255 h 272"/>
                  <a:gd name="T24" fmla="*/ 190 w 388"/>
                  <a:gd name="T25" fmla="*/ 255 h 272"/>
                  <a:gd name="T26" fmla="*/ 206 w 388"/>
                  <a:gd name="T27" fmla="*/ 251 h 272"/>
                  <a:gd name="T28" fmla="*/ 217 w 388"/>
                  <a:gd name="T29" fmla="*/ 239 h 272"/>
                  <a:gd name="T30" fmla="*/ 217 w 388"/>
                  <a:gd name="T31" fmla="*/ 224 h 272"/>
                  <a:gd name="T32" fmla="*/ 209 w 388"/>
                  <a:gd name="T33" fmla="*/ 210 h 272"/>
                  <a:gd name="T34" fmla="*/ 158 w 388"/>
                  <a:gd name="T35" fmla="*/ 160 h 272"/>
                  <a:gd name="T36" fmla="*/ 131 w 388"/>
                  <a:gd name="T37" fmla="*/ 147 h 272"/>
                  <a:gd name="T38" fmla="*/ 103 w 388"/>
                  <a:gd name="T39" fmla="*/ 160 h 272"/>
                  <a:gd name="T40" fmla="*/ 53 w 388"/>
                  <a:gd name="T41" fmla="*/ 210 h 272"/>
                  <a:gd name="T42" fmla="*/ 44 w 388"/>
                  <a:gd name="T43" fmla="*/ 225 h 272"/>
                  <a:gd name="T44" fmla="*/ 44 w 388"/>
                  <a:gd name="T45" fmla="*/ 239 h 272"/>
                  <a:gd name="T46" fmla="*/ 54 w 388"/>
                  <a:gd name="T47" fmla="*/ 251 h 272"/>
                  <a:gd name="T48" fmla="*/ 69 w 388"/>
                  <a:gd name="T49" fmla="*/ 255 h 272"/>
                  <a:gd name="T50" fmla="*/ 92 w 388"/>
                  <a:gd name="T51" fmla="*/ 255 h 272"/>
                  <a:gd name="T52" fmla="*/ 92 w 388"/>
                  <a:gd name="T53" fmla="*/ 271 h 272"/>
                  <a:gd name="T54" fmla="*/ 0 w 388"/>
                  <a:gd name="T55" fmla="*/ 184 h 272"/>
                  <a:gd name="T56" fmla="*/ 0 w 388"/>
                  <a:gd name="T57" fmla="*/ 184 h 272"/>
                  <a:gd name="T58" fmla="*/ 80 w 388"/>
                  <a:gd name="T59" fmla="*/ 99 h 272"/>
                  <a:gd name="T60" fmla="*/ 80 w 388"/>
                  <a:gd name="T61" fmla="*/ 96 h 272"/>
                  <a:gd name="T62" fmla="*/ 194 w 388"/>
                  <a:gd name="T63" fmla="*/ 0 h 272"/>
                  <a:gd name="T64" fmla="*/ 308 w 388"/>
                  <a:gd name="T65" fmla="*/ 96 h 272"/>
                  <a:gd name="T66" fmla="*/ 308 w 388"/>
                  <a:gd name="T67" fmla="*/ 9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8" h="272">
                    <a:moveTo>
                      <a:pt x="308" y="99"/>
                    </a:moveTo>
                    <a:cubicBezTo>
                      <a:pt x="354" y="108"/>
                      <a:pt x="388" y="143"/>
                      <a:pt x="388" y="184"/>
                    </a:cubicBezTo>
                    <a:cubicBezTo>
                      <a:pt x="388" y="184"/>
                      <a:pt x="388" y="184"/>
                      <a:pt x="388" y="184"/>
                    </a:cubicBezTo>
                    <a:cubicBezTo>
                      <a:pt x="388" y="227"/>
                      <a:pt x="352" y="262"/>
                      <a:pt x="304" y="270"/>
                    </a:cubicBezTo>
                    <a:cubicBezTo>
                      <a:pt x="304" y="186"/>
                      <a:pt x="304" y="186"/>
                      <a:pt x="304" y="186"/>
                    </a:cubicBezTo>
                    <a:cubicBezTo>
                      <a:pt x="304" y="175"/>
                      <a:pt x="300" y="165"/>
                      <a:pt x="293" y="158"/>
                    </a:cubicBezTo>
                    <a:cubicBezTo>
                      <a:pt x="286" y="151"/>
                      <a:pt x="276" y="147"/>
                      <a:pt x="266" y="147"/>
                    </a:cubicBezTo>
                    <a:cubicBezTo>
                      <a:pt x="255" y="147"/>
                      <a:pt x="245" y="151"/>
                      <a:pt x="238" y="158"/>
                    </a:cubicBezTo>
                    <a:cubicBezTo>
                      <a:pt x="231" y="165"/>
                      <a:pt x="227" y="175"/>
                      <a:pt x="227" y="186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70" y="272"/>
                      <a:pt x="170" y="272"/>
                      <a:pt x="170" y="272"/>
                    </a:cubicBezTo>
                    <a:cubicBezTo>
                      <a:pt x="170" y="255"/>
                      <a:pt x="170" y="255"/>
                      <a:pt x="170" y="255"/>
                    </a:cubicBezTo>
                    <a:cubicBezTo>
                      <a:pt x="190" y="255"/>
                      <a:pt x="190" y="255"/>
                      <a:pt x="190" y="255"/>
                    </a:cubicBezTo>
                    <a:cubicBezTo>
                      <a:pt x="196" y="255"/>
                      <a:pt x="202" y="253"/>
                      <a:pt x="206" y="251"/>
                    </a:cubicBezTo>
                    <a:cubicBezTo>
                      <a:pt x="211" y="248"/>
                      <a:pt x="215" y="244"/>
                      <a:pt x="217" y="239"/>
                    </a:cubicBezTo>
                    <a:cubicBezTo>
                      <a:pt x="218" y="234"/>
                      <a:pt x="219" y="229"/>
                      <a:pt x="217" y="224"/>
                    </a:cubicBezTo>
                    <a:cubicBezTo>
                      <a:pt x="216" y="219"/>
                      <a:pt x="213" y="214"/>
                      <a:pt x="209" y="210"/>
                    </a:cubicBezTo>
                    <a:cubicBezTo>
                      <a:pt x="158" y="160"/>
                      <a:pt x="158" y="160"/>
                      <a:pt x="158" y="160"/>
                    </a:cubicBezTo>
                    <a:cubicBezTo>
                      <a:pt x="149" y="151"/>
                      <a:pt x="140" y="147"/>
                      <a:pt x="131" y="147"/>
                    </a:cubicBezTo>
                    <a:cubicBezTo>
                      <a:pt x="121" y="147"/>
                      <a:pt x="112" y="152"/>
                      <a:pt x="103" y="160"/>
                    </a:cubicBezTo>
                    <a:cubicBezTo>
                      <a:pt x="53" y="210"/>
                      <a:pt x="53" y="210"/>
                      <a:pt x="53" y="210"/>
                    </a:cubicBezTo>
                    <a:cubicBezTo>
                      <a:pt x="48" y="215"/>
                      <a:pt x="45" y="220"/>
                      <a:pt x="44" y="225"/>
                    </a:cubicBezTo>
                    <a:cubicBezTo>
                      <a:pt x="42" y="230"/>
                      <a:pt x="42" y="235"/>
                      <a:pt x="44" y="239"/>
                    </a:cubicBezTo>
                    <a:cubicBezTo>
                      <a:pt x="46" y="244"/>
                      <a:pt x="49" y="248"/>
                      <a:pt x="54" y="251"/>
                    </a:cubicBezTo>
                    <a:cubicBezTo>
                      <a:pt x="58" y="253"/>
                      <a:pt x="63" y="255"/>
                      <a:pt x="69" y="255"/>
                    </a:cubicBezTo>
                    <a:cubicBezTo>
                      <a:pt x="92" y="255"/>
                      <a:pt x="92" y="255"/>
                      <a:pt x="92" y="255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40" y="266"/>
                      <a:pt x="0" y="229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43"/>
                      <a:pt x="34" y="108"/>
                      <a:pt x="80" y="99"/>
                    </a:cubicBezTo>
                    <a:cubicBezTo>
                      <a:pt x="80" y="98"/>
                      <a:pt x="80" y="97"/>
                      <a:pt x="80" y="96"/>
                    </a:cubicBezTo>
                    <a:cubicBezTo>
                      <a:pt x="80" y="43"/>
                      <a:pt x="131" y="0"/>
                      <a:pt x="194" y="0"/>
                    </a:cubicBezTo>
                    <a:cubicBezTo>
                      <a:pt x="257" y="0"/>
                      <a:pt x="308" y="43"/>
                      <a:pt x="308" y="96"/>
                    </a:cubicBezTo>
                    <a:cubicBezTo>
                      <a:pt x="308" y="97"/>
                      <a:pt x="308" y="98"/>
                      <a:pt x="30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Freeform 21"/>
              <p:cNvSpPr/>
              <p:nvPr/>
            </p:nvSpPr>
            <p:spPr bwMode="auto">
              <a:xfrm>
                <a:off x="1874" y="1672"/>
                <a:ext cx="377" cy="515"/>
              </a:xfrm>
              <a:custGeom>
                <a:avLst/>
                <a:gdLst>
                  <a:gd name="T0" fmla="*/ 106 w 158"/>
                  <a:gd name="T1" fmla="*/ 131 h 216"/>
                  <a:gd name="T2" fmla="*/ 106 w 158"/>
                  <a:gd name="T3" fmla="*/ 26 h 216"/>
                  <a:gd name="T4" fmla="*/ 80 w 158"/>
                  <a:gd name="T5" fmla="*/ 0 h 216"/>
                  <a:gd name="T6" fmla="*/ 80 w 158"/>
                  <a:gd name="T7" fmla="*/ 0 h 216"/>
                  <a:gd name="T8" fmla="*/ 54 w 158"/>
                  <a:gd name="T9" fmla="*/ 26 h 216"/>
                  <a:gd name="T10" fmla="*/ 54 w 158"/>
                  <a:gd name="T11" fmla="*/ 131 h 216"/>
                  <a:gd name="T12" fmla="*/ 18 w 158"/>
                  <a:gd name="T13" fmla="*/ 131 h 216"/>
                  <a:gd name="T14" fmla="*/ 10 w 158"/>
                  <a:gd name="T15" fmla="*/ 153 h 216"/>
                  <a:gd name="T16" fmla="*/ 61 w 158"/>
                  <a:gd name="T17" fmla="*/ 203 h 216"/>
                  <a:gd name="T18" fmla="*/ 98 w 158"/>
                  <a:gd name="T19" fmla="*/ 203 h 216"/>
                  <a:gd name="T20" fmla="*/ 149 w 158"/>
                  <a:gd name="T21" fmla="*/ 153 h 216"/>
                  <a:gd name="T22" fmla="*/ 138 w 158"/>
                  <a:gd name="T23" fmla="*/ 131 h 216"/>
                  <a:gd name="T24" fmla="*/ 106 w 158"/>
                  <a:gd name="T25" fmla="*/ 13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131"/>
                    </a:moveTo>
                    <a:cubicBezTo>
                      <a:pt x="106" y="26"/>
                      <a:pt x="106" y="26"/>
                      <a:pt x="106" y="26"/>
                    </a:cubicBezTo>
                    <a:cubicBezTo>
                      <a:pt x="106" y="12"/>
                      <a:pt x="94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5" y="0"/>
                      <a:pt x="54" y="12"/>
                      <a:pt x="54" y="26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3" y="131"/>
                      <a:pt x="0" y="143"/>
                      <a:pt x="10" y="153"/>
                    </a:cubicBezTo>
                    <a:cubicBezTo>
                      <a:pt x="61" y="203"/>
                      <a:pt x="61" y="203"/>
                      <a:pt x="61" y="203"/>
                    </a:cubicBezTo>
                    <a:cubicBezTo>
                      <a:pt x="73" y="216"/>
                      <a:pt x="85" y="216"/>
                      <a:pt x="98" y="203"/>
                    </a:cubicBezTo>
                    <a:cubicBezTo>
                      <a:pt x="149" y="153"/>
                      <a:pt x="149" y="153"/>
                      <a:pt x="149" y="153"/>
                    </a:cubicBezTo>
                    <a:cubicBezTo>
                      <a:pt x="158" y="144"/>
                      <a:pt x="156" y="131"/>
                      <a:pt x="138" y="131"/>
                    </a:cubicBezTo>
                    <a:lnTo>
                      <a:pt x="106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588040" y="1926310"/>
              <a:ext cx="574396" cy="485850"/>
              <a:chOff x="144" y="2696"/>
              <a:chExt cx="1174" cy="889"/>
            </a:xfrm>
          </p:grpSpPr>
          <p:sp>
            <p:nvSpPr>
              <p:cNvPr id="86" name="Freeform 31"/>
              <p:cNvSpPr/>
              <p:nvPr/>
            </p:nvSpPr>
            <p:spPr bwMode="auto">
              <a:xfrm>
                <a:off x="695" y="2696"/>
                <a:ext cx="623" cy="889"/>
              </a:xfrm>
              <a:custGeom>
                <a:avLst/>
                <a:gdLst>
                  <a:gd name="T0" fmla="*/ 208 w 262"/>
                  <a:gd name="T1" fmla="*/ 0 h 373"/>
                  <a:gd name="T2" fmla="*/ 54 w 262"/>
                  <a:gd name="T3" fmla="*/ 0 h 373"/>
                  <a:gd name="T4" fmla="*/ 0 w 262"/>
                  <a:gd name="T5" fmla="*/ 54 h 373"/>
                  <a:gd name="T6" fmla="*/ 0 w 262"/>
                  <a:gd name="T7" fmla="*/ 319 h 373"/>
                  <a:gd name="T8" fmla="*/ 54 w 262"/>
                  <a:gd name="T9" fmla="*/ 373 h 373"/>
                  <a:gd name="T10" fmla="*/ 208 w 262"/>
                  <a:gd name="T11" fmla="*/ 373 h 373"/>
                  <a:gd name="T12" fmla="*/ 262 w 262"/>
                  <a:gd name="T13" fmla="*/ 319 h 373"/>
                  <a:gd name="T14" fmla="*/ 262 w 262"/>
                  <a:gd name="T15" fmla="*/ 54 h 373"/>
                  <a:gd name="T16" fmla="*/ 208 w 262"/>
                  <a:gd name="T17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" h="373">
                    <a:moveTo>
                      <a:pt x="20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49"/>
                      <a:pt x="24" y="373"/>
                      <a:pt x="54" y="373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38" y="373"/>
                      <a:pt x="262" y="349"/>
                      <a:pt x="262" y="319"/>
                    </a:cubicBezTo>
                    <a:cubicBezTo>
                      <a:pt x="262" y="54"/>
                      <a:pt x="262" y="54"/>
                      <a:pt x="262" y="54"/>
                    </a:cubicBezTo>
                    <a:cubicBezTo>
                      <a:pt x="262" y="24"/>
                      <a:pt x="238" y="0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Freeform 32"/>
              <p:cNvSpPr/>
              <p:nvPr/>
            </p:nvSpPr>
            <p:spPr bwMode="auto">
              <a:xfrm>
                <a:off x="747" y="2770"/>
                <a:ext cx="518" cy="712"/>
              </a:xfrm>
              <a:custGeom>
                <a:avLst/>
                <a:gdLst>
                  <a:gd name="T0" fmla="*/ 217 w 218"/>
                  <a:gd name="T1" fmla="*/ 0 h 299"/>
                  <a:gd name="T2" fmla="*/ 1 w 218"/>
                  <a:gd name="T3" fmla="*/ 0 h 299"/>
                  <a:gd name="T4" fmla="*/ 0 w 218"/>
                  <a:gd name="T5" fmla="*/ 1 h 299"/>
                  <a:gd name="T6" fmla="*/ 0 w 218"/>
                  <a:gd name="T7" fmla="*/ 299 h 299"/>
                  <a:gd name="T8" fmla="*/ 1 w 218"/>
                  <a:gd name="T9" fmla="*/ 299 h 299"/>
                  <a:gd name="T10" fmla="*/ 217 w 218"/>
                  <a:gd name="T11" fmla="*/ 299 h 299"/>
                  <a:gd name="T12" fmla="*/ 218 w 218"/>
                  <a:gd name="T13" fmla="*/ 299 h 299"/>
                  <a:gd name="T14" fmla="*/ 218 w 218"/>
                  <a:gd name="T15" fmla="*/ 1 h 299"/>
                  <a:gd name="T16" fmla="*/ 217 w 218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99">
                    <a:moveTo>
                      <a:pt x="2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299"/>
                      <a:pt x="1" y="299"/>
                      <a:pt x="1" y="299"/>
                    </a:cubicBezTo>
                    <a:cubicBezTo>
                      <a:pt x="217" y="299"/>
                      <a:pt x="217" y="299"/>
                      <a:pt x="217" y="299"/>
                    </a:cubicBezTo>
                    <a:cubicBezTo>
                      <a:pt x="217" y="299"/>
                      <a:pt x="218" y="299"/>
                      <a:pt x="218" y="299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7" y="0"/>
                      <a:pt x="2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0" name="Freeform 35"/>
              <p:cNvSpPr/>
              <p:nvPr/>
            </p:nvSpPr>
            <p:spPr bwMode="auto">
              <a:xfrm>
                <a:off x="144" y="2830"/>
                <a:ext cx="706" cy="521"/>
              </a:xfrm>
              <a:custGeom>
                <a:avLst/>
                <a:gdLst>
                  <a:gd name="T0" fmla="*/ 149 w 297"/>
                  <a:gd name="T1" fmla="*/ 0 h 219"/>
                  <a:gd name="T2" fmla="*/ 297 w 297"/>
                  <a:gd name="T3" fmla="*/ 102 h 219"/>
                  <a:gd name="T4" fmla="*/ 241 w 297"/>
                  <a:gd name="T5" fmla="*/ 183 h 219"/>
                  <a:gd name="T6" fmla="*/ 285 w 297"/>
                  <a:gd name="T7" fmla="*/ 219 h 219"/>
                  <a:gd name="T8" fmla="*/ 284 w 297"/>
                  <a:gd name="T9" fmla="*/ 219 h 219"/>
                  <a:gd name="T10" fmla="*/ 213 w 297"/>
                  <a:gd name="T11" fmla="*/ 195 h 219"/>
                  <a:gd name="T12" fmla="*/ 149 w 297"/>
                  <a:gd name="T13" fmla="*/ 205 h 219"/>
                  <a:gd name="T14" fmla="*/ 0 w 297"/>
                  <a:gd name="T15" fmla="*/ 102 h 219"/>
                  <a:gd name="T16" fmla="*/ 149 w 297"/>
                  <a:gd name="T1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219">
                    <a:moveTo>
                      <a:pt x="149" y="0"/>
                    </a:moveTo>
                    <a:cubicBezTo>
                      <a:pt x="231" y="0"/>
                      <a:pt x="297" y="46"/>
                      <a:pt x="297" y="102"/>
                    </a:cubicBezTo>
                    <a:cubicBezTo>
                      <a:pt x="297" y="135"/>
                      <a:pt x="275" y="164"/>
                      <a:pt x="241" y="183"/>
                    </a:cubicBezTo>
                    <a:cubicBezTo>
                      <a:pt x="249" y="198"/>
                      <a:pt x="265" y="211"/>
                      <a:pt x="285" y="219"/>
                    </a:cubicBezTo>
                    <a:cubicBezTo>
                      <a:pt x="285" y="219"/>
                      <a:pt x="284" y="219"/>
                      <a:pt x="284" y="219"/>
                    </a:cubicBezTo>
                    <a:cubicBezTo>
                      <a:pt x="255" y="219"/>
                      <a:pt x="230" y="209"/>
                      <a:pt x="213" y="195"/>
                    </a:cubicBezTo>
                    <a:cubicBezTo>
                      <a:pt x="194" y="201"/>
                      <a:pt x="172" y="205"/>
                      <a:pt x="149" y="205"/>
                    </a:cubicBezTo>
                    <a:cubicBezTo>
                      <a:pt x="66" y="205"/>
                      <a:pt x="0" y="159"/>
                      <a:pt x="0" y="102"/>
                    </a:cubicBezTo>
                    <a:cubicBezTo>
                      <a:pt x="0" y="46"/>
                      <a:pt x="6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54096" y="1071082"/>
              <a:ext cx="1995377" cy="662190"/>
              <a:chOff x="7544138" y="2128279"/>
              <a:chExt cx="2765626" cy="88291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612981" y="2128279"/>
                <a:ext cx="153570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494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4981"/>
              <a:ext cx="1907594" cy="842538"/>
              <a:chOff x="519901" y="2281342"/>
              <a:chExt cx="2765624" cy="112338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671557" y="2281342"/>
                <a:ext cx="160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68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338355" y="3255065"/>
              <a:ext cx="1985746" cy="697258"/>
              <a:chOff x="140161" y="4068259"/>
              <a:chExt cx="2765626" cy="929671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323658" y="4068259"/>
                <a:ext cx="1543149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0161" y="4503480"/>
                <a:ext cx="2765626" cy="494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Plan For Next Year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年度工作概述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Annual Work Summary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7170902" y="1646034"/>
              <a:ext cx="974397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开发期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结合产品设计，对接客户需求，完成指定特做。修复常规版</a:t>
              </a: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BUG</a:t>
              </a:r>
              <a:r>
                <a:rPr lang="zh-CN" altLang="en-US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。参与智慧校园多级版</a:t>
              </a:r>
              <a:r>
                <a:rPr lang="zh-CN" altLang="en-US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开发</a:t>
              </a:r>
              <a:endParaRPr lang="zh-CN" altLang="en-US" sz="79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试炼期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了解教育云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4.0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项目结构，开发规范，设计思路。熟悉项目服务，打包安装。售后处理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4.0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客户问题，开发修改功能</a:t>
              </a:r>
              <a:endParaRPr lang="zh-CN" altLang="en-US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4" cy="3110986"/>
            <a:chOff x="2585793" y="1424941"/>
            <a:chExt cx="1915014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3056102" y="1646034"/>
              <a:ext cx="974397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维护期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处理教育云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3.0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售后问题，修复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3.0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部分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BUG,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帮助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客户修改或者新增一些功能</a:t>
              </a:r>
              <a:endParaRPr lang="zh-CN" altLang="en-US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4" cy="3110986"/>
            <a:chOff x="528393" y="1424941"/>
            <a:chExt cx="1915014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998702" y="1646034"/>
              <a:ext cx="974397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实习期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熟悉工作环境，了解教育云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3.0</a:t>
              </a:r>
              <a:r>
                <a:rPr lang="zh-CN" altLang="en-US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项目内容，搞清业务逻辑，学习开发知识，融入开发团队</a:t>
              </a:r>
              <a:endParaRPr lang="zh-CN" altLang="en-US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4879931" y="2654054"/>
            <a:ext cx="582003" cy="582003"/>
            <a:chOff x="6253939" y="2516220"/>
            <a:chExt cx="831273" cy="831273"/>
          </a:xfrm>
        </p:grpSpPr>
        <p:sp>
          <p:nvSpPr>
            <p:cNvPr id="27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8" name="AutoShape 117"/>
            <p:cNvSpPr/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879931" y="3333716"/>
            <a:ext cx="582003" cy="582003"/>
            <a:chOff x="5716910" y="3464598"/>
            <a:chExt cx="831273" cy="831273"/>
          </a:xfrm>
        </p:grpSpPr>
        <p:sp>
          <p:nvSpPr>
            <p:cNvPr id="30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  <p:sp>
            <p:nvSpPr>
              <p:cNvPr id="33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  <p:sp>
            <p:nvSpPr>
              <p:cNvPr id="34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5" name="Group 19"/>
          <p:cNvGrpSpPr/>
          <p:nvPr/>
        </p:nvGrpSpPr>
        <p:grpSpPr>
          <a:xfrm>
            <a:off x="4879931" y="1975463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5144" y="1945846"/>
            <a:ext cx="2713243" cy="649392"/>
            <a:chOff x="5413830" y="1945846"/>
            <a:chExt cx="2713243" cy="649392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321642" cy="251460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教育云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3.0</a:t>
              </a:r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43624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熟悉项目架构设计，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workman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服务原理，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socket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通讯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功能，直播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srs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原理，工具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ffmpeg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的使用。编写小型功能，模拟测试功能实现流程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01291" y="2628698"/>
            <a:ext cx="2713243" cy="497626"/>
            <a:chOff x="5413830" y="2628698"/>
            <a:chExt cx="2713243" cy="497626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28698"/>
              <a:ext cx="1321642" cy="236220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GB" sz="11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售后处理</a:t>
              </a:r>
              <a:endParaRPr lang="zh-CN" alt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813269"/>
              <a:ext cx="2713242" cy="31305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处理直播黑屏，视频播放异常，设备无法识别等问题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根据客户需求，修改或新增功能模块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85389" y="3282102"/>
            <a:ext cx="2713243" cy="526200"/>
            <a:chOff x="5413830" y="3282102"/>
            <a:chExt cx="2713243" cy="526200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251460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教育云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4.0</a:t>
              </a:r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31305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熟悉项目架构设计，基于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3.0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分析总结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4.0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的变化，学习版本升级优化思路。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99713" y="1952155"/>
            <a:ext cx="3242653" cy="200496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Annual Work Summary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4053582" y="2013316"/>
            <a:ext cx="1105214" cy="56593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220305" y="3149956"/>
            <a:ext cx="938492" cy="57619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3674365" y="2877410"/>
            <a:ext cx="148443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5415" y="1338580"/>
            <a:ext cx="166814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基于教育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4.0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对接第三方腾讯智慧校园。主要任务是完成腾讯校园组织架构的同步，实现企业微信小程序自动验证登录。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6465" y="2667000"/>
            <a:ext cx="1602740" cy="45910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5" rIns="91431" bIns="45715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智慧校园多级开发。主要负责网络教研，学科圈组，优课专辑等模块的开发</a:t>
            </a:r>
            <a:endParaRPr 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5315348" y="2380992"/>
            <a:ext cx="1047327" cy="1044555"/>
            <a:chOff x="5315348" y="2380990"/>
            <a:chExt cx="1047327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5314292" y="2382045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5808" y="2628518"/>
              <a:ext cx="1036867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教育云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4.0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智慧校园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特做开发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064914" y="1266632"/>
            <a:ext cx="1036867" cy="665742"/>
            <a:chOff x="3064912" y="1266632"/>
            <a:chExt cx="1036867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4912" y="1496358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上海有旺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2585061" y="2603954"/>
            <a:ext cx="1036867" cy="691758"/>
            <a:chOff x="2585059" y="2603954"/>
            <a:chExt cx="1036867" cy="691758"/>
          </a:xfrm>
        </p:grpSpPr>
        <p:sp>
          <p:nvSpPr>
            <p:cNvPr id="39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85059" y="2847677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衡阳师范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218528" y="3839142"/>
            <a:ext cx="1036867" cy="665742"/>
            <a:chOff x="3218526" y="3839142"/>
            <a:chExt cx="1036867" cy="665742"/>
          </a:xfrm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8526" y="4057787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澳门保安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99795" y="2704465"/>
            <a:ext cx="166814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基于智慧校园。根据产品设计，修改或新增部分接口，完成客户需求。主要任务定制项目导航，实现直播视频资源新增分类的功能。</a:t>
            </a:r>
            <a:endParaRPr lang="zh-CN" altLang="en-US" sz="10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51940" y="3862705"/>
            <a:ext cx="166814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基于智慧校园。主要任务是修改或新增部分接口</a:t>
            </a:r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，添加定时任务</a:t>
            </a:r>
            <a:r>
              <a:rPr 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，整理接口文档。实现提取独立直播页面，用于客户嵌入自己平台进行直播，并定时对直播录制视频进行审核和转码。</a:t>
            </a:r>
            <a:endParaRPr lang="zh-CN" sz="10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Annual Work Summary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10800000" flipH="1">
            <a:off x="6553200" y="2877185"/>
            <a:ext cx="653415" cy="63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工作完成情况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 rot="351052">
            <a:off x="975191" y="4109083"/>
            <a:ext cx="216582" cy="221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285728">
            <a:off x="1573552" y="3564702"/>
            <a:ext cx="216582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20925770">
            <a:off x="2365448" y="3053806"/>
            <a:ext cx="215391" cy="2214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rot="21146216">
            <a:off x="2966310" y="3636352"/>
            <a:ext cx="216582" cy="2214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 rot="372077">
            <a:off x="4402024" y="3265600"/>
            <a:ext cx="215391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444650">
            <a:off x="5091877" y="2833087"/>
            <a:ext cx="215391" cy="220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411978">
            <a:off x="5618992" y="2298638"/>
            <a:ext cx="216582" cy="2202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705091">
            <a:off x="6733054" y="1609863"/>
            <a:ext cx="216582" cy="2202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 rot="1654378">
            <a:off x="7580833" y="1164305"/>
            <a:ext cx="215391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1309947" y="4060060"/>
            <a:ext cx="93091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熟悉教育云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3.0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812575" y="3549873"/>
            <a:ext cx="389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入职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2165881" y="2731420"/>
            <a:ext cx="643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售后处理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2905086" y="3326818"/>
            <a:ext cx="93091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熟悉教育云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4.0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660601" y="3261865"/>
            <a:ext cx="1151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智慧校园多级开发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352766" y="2842758"/>
            <a:ext cx="1151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智慧校园多级</a:t>
            </a:r>
            <a:r>
              <a:rPr 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开发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931891" y="2285634"/>
            <a:ext cx="134493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pPr algn="l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+mn-ea"/>
              </a:rPr>
              <a:t>智慧校园多级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+mn-ea"/>
              </a:rPr>
              <a:t>bug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+mn-ea"/>
              </a:rPr>
              <a:t>修复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7048651" y="1602457"/>
            <a:ext cx="1532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衡阳师范及澳门保安特做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cxnSp>
        <p:nvCxnSpPr>
          <p:cNvPr id="48" name="直接连接符 47"/>
          <p:cNvCxnSpPr>
            <a:stCxn id="13" idx="7"/>
            <a:endCxn id="14" idx="3"/>
          </p:cNvCxnSpPr>
          <p:nvPr/>
        </p:nvCxnSpPr>
        <p:spPr>
          <a:xfrm flipV="1">
            <a:off x="1167635" y="3747051"/>
            <a:ext cx="431403" cy="40267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4" idx="7"/>
            <a:endCxn id="15" idx="2"/>
          </p:cNvCxnSpPr>
          <p:nvPr/>
        </p:nvCxnSpPr>
        <p:spPr>
          <a:xfrm flipV="1">
            <a:off x="1764652" y="3185500"/>
            <a:ext cx="602861" cy="41825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5"/>
            <a:endCxn id="25" idx="1"/>
          </p:cNvCxnSpPr>
          <p:nvPr/>
        </p:nvCxnSpPr>
        <p:spPr>
          <a:xfrm>
            <a:off x="2563086" y="3226443"/>
            <a:ext cx="425311" cy="4530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 bwMode="auto">
          <a:xfrm rot="827460">
            <a:off x="3593870" y="4013737"/>
            <a:ext cx="216582" cy="221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cxnSp>
        <p:nvCxnSpPr>
          <p:cNvPr id="52" name="直接连接符 51"/>
          <p:cNvCxnSpPr>
            <a:stCxn id="25" idx="5"/>
            <a:endCxn id="51" idx="2"/>
          </p:cNvCxnSpPr>
          <p:nvPr/>
        </p:nvCxnSpPr>
        <p:spPr>
          <a:xfrm>
            <a:off x="3160811" y="3814567"/>
            <a:ext cx="436183" cy="28404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1" idx="7"/>
            <a:endCxn id="26" idx="3"/>
          </p:cNvCxnSpPr>
          <p:nvPr/>
        </p:nvCxnSpPr>
        <p:spPr>
          <a:xfrm flipV="1">
            <a:off x="3795184" y="3445892"/>
            <a:ext cx="630377" cy="62078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7"/>
            <a:endCxn id="27" idx="3"/>
          </p:cNvCxnSpPr>
          <p:nvPr/>
        </p:nvCxnSpPr>
        <p:spPr>
          <a:xfrm flipV="1">
            <a:off x="4593879" y="3010578"/>
            <a:ext cx="520136" cy="29613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7" idx="7"/>
            <a:endCxn id="28" idx="3"/>
          </p:cNvCxnSpPr>
          <p:nvPr/>
        </p:nvCxnSpPr>
        <p:spPr>
          <a:xfrm flipV="1">
            <a:off x="5285125" y="2476889"/>
            <a:ext cx="356828" cy="3989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8" idx="7"/>
            <a:endCxn id="29" idx="3"/>
          </p:cNvCxnSpPr>
          <p:nvPr/>
        </p:nvCxnSpPr>
        <p:spPr>
          <a:xfrm flipV="1">
            <a:off x="5812613" y="1780595"/>
            <a:ext cx="937912" cy="5600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7"/>
            <a:endCxn id="30" idx="3"/>
          </p:cNvCxnSpPr>
          <p:nvPr/>
        </p:nvCxnSpPr>
        <p:spPr>
          <a:xfrm flipV="1">
            <a:off x="6932168" y="1309136"/>
            <a:ext cx="652635" cy="35020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39"/>
          <p:cNvSpPr txBox="1">
            <a:spLocks noChangeArrowheads="1"/>
          </p:cNvSpPr>
          <p:nvPr/>
        </p:nvSpPr>
        <p:spPr bwMode="auto">
          <a:xfrm>
            <a:off x="3866505" y="4002921"/>
            <a:ext cx="897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上海有旺特做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2012" y="4597216"/>
            <a:ext cx="7164161" cy="223081"/>
            <a:chOff x="822012" y="4597216"/>
            <a:chExt cx="7164161" cy="223081"/>
          </a:xfrm>
        </p:grpSpPr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822012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>
              <a:spLocks noChangeArrowheads="1"/>
            </p:cNvSpPr>
            <p:nvPr/>
          </p:nvSpPr>
          <p:spPr bwMode="auto">
            <a:xfrm>
              <a:off x="1435036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>
              <a:spLocks noChangeArrowheads="1"/>
            </p:cNvSpPr>
            <p:nvPr/>
          </p:nvSpPr>
          <p:spPr bwMode="auto">
            <a:xfrm>
              <a:off x="2207178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>
              <a:spLocks noChangeArrowheads="1"/>
            </p:cNvSpPr>
            <p:nvPr/>
          </p:nvSpPr>
          <p:spPr bwMode="auto">
            <a:xfrm>
              <a:off x="2784330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4282547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5001992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>
              <a:spLocks noChangeArrowheads="1"/>
            </p:cNvSpPr>
            <p:nvPr/>
          </p:nvSpPr>
          <p:spPr bwMode="auto">
            <a:xfrm>
              <a:off x="5599543" y="4597216"/>
              <a:ext cx="51508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6623628" y="4597216"/>
              <a:ext cx="49424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>
              <a:spLocks noChangeArrowheads="1"/>
            </p:cNvSpPr>
            <p:nvPr/>
          </p:nvSpPr>
          <p:spPr bwMode="auto">
            <a:xfrm>
              <a:off x="7471084" y="4597216"/>
              <a:ext cx="51508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33"/>
            <p:cNvSpPr txBox="1">
              <a:spLocks noChangeArrowheads="1"/>
            </p:cNvSpPr>
            <p:nvPr/>
          </p:nvSpPr>
          <p:spPr bwMode="auto">
            <a:xfrm>
              <a:off x="3447617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46"/>
          <p:cNvSpPr txBox="1">
            <a:spLocks noChangeArrowheads="1"/>
          </p:cNvSpPr>
          <p:nvPr/>
        </p:nvSpPr>
        <p:spPr bwMode="auto">
          <a:xfrm>
            <a:off x="7155774" y="843960"/>
            <a:ext cx="1405890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黄埔卫生职业学院特做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2" name="组合 60"/>
          <p:cNvGrpSpPr/>
          <p:nvPr/>
        </p:nvGrpSpPr>
        <p:grpSpPr>
          <a:xfrm>
            <a:off x="408569" y="4463107"/>
            <a:ext cx="8053955" cy="76668"/>
            <a:chOff x="738746" y="5964849"/>
            <a:chExt cx="10744200" cy="102248"/>
          </a:xfrm>
        </p:grpSpPr>
        <p:cxnSp>
          <p:nvCxnSpPr>
            <p:cNvPr id="62" name="直接连接符 61"/>
            <p:cNvCxnSpPr/>
            <p:nvPr/>
          </p:nvCxnSpPr>
          <p:spPr bwMode="auto">
            <a:xfrm>
              <a:off x="738746" y="6052254"/>
              <a:ext cx="10744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639101" y="5971032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2456892" y="5967447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3510148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295309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5141731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6255551" y="5973993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7243964" y="5967447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951332" y="5973993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9320250" y="596484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524537" y="5985875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/>
        </p:nvSpPr>
        <p:spPr>
          <a:xfrm>
            <a:off x="976612" y="897954"/>
            <a:ext cx="3163567" cy="436245"/>
          </a:xfrm>
          <a:prstGeom prst="rect">
            <a:avLst/>
          </a:prstGeom>
        </p:spPr>
        <p:txBody>
          <a:bodyPr wrap="square" lIns="68522" tIns="34262" rIns="68522" bIns="34262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2020年主要工作内容时间节点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Completion Report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1" grpId="0" animBg="1"/>
      <p:bldP spid="58" grpId="0"/>
      <p:bldP spid="60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7445" y="986666"/>
            <a:ext cx="3480009" cy="1141613"/>
            <a:chOff x="4467445" y="986666"/>
            <a:chExt cx="3480009" cy="1141613"/>
          </a:xfrm>
        </p:grpSpPr>
        <p:sp>
          <p:nvSpPr>
            <p:cNvPr id="3" name="MH_Other_1"/>
            <p:cNvSpPr/>
            <p:nvPr/>
          </p:nvSpPr>
          <p:spPr>
            <a:xfrm rot="21600000">
              <a:off x="4467445" y="1432786"/>
              <a:ext cx="694149" cy="694149"/>
            </a:xfrm>
            <a:custGeom>
              <a:avLst/>
              <a:gdLst>
                <a:gd name="connsiteX0" fmla="*/ 465960 w 925532"/>
                <a:gd name="connsiteY0" fmla="*/ 182093 h 925532"/>
                <a:gd name="connsiteX1" fmla="*/ 830144 w 925532"/>
                <a:gd name="connsiteY1" fmla="*/ 182133 h 925532"/>
                <a:gd name="connsiteX2" fmla="*/ 875777 w 925532"/>
                <a:gd name="connsiteY2" fmla="*/ 253776 h 925532"/>
                <a:gd name="connsiteX3" fmla="*/ 869008 w 925532"/>
                <a:gd name="connsiteY3" fmla="*/ 684569 h 925532"/>
                <a:gd name="connsiteX4" fmla="*/ 839619 w 925532"/>
                <a:gd name="connsiteY4" fmla="*/ 727326 h 925532"/>
                <a:gd name="connsiteX5" fmla="*/ 465897 w 925532"/>
                <a:gd name="connsiteY5" fmla="*/ 727284 h 925532"/>
                <a:gd name="connsiteX6" fmla="*/ 273152 w 925532"/>
                <a:gd name="connsiteY6" fmla="*/ 647422 h 925532"/>
                <a:gd name="connsiteX7" fmla="*/ 193333 w 925532"/>
                <a:gd name="connsiteY7" fmla="*/ 454656 h 925532"/>
                <a:gd name="connsiteX8" fmla="*/ 465960 w 925532"/>
                <a:gd name="connsiteY8" fmla="*/ 182093 h 925532"/>
                <a:gd name="connsiteX9" fmla="*/ 424515 w 925532"/>
                <a:gd name="connsiteY9" fmla="*/ 1594 h 925532"/>
                <a:gd name="connsiteX10" fmla="*/ 761817 w 925532"/>
                <a:gd name="connsiteY10" fmla="*/ 109621 h 925532"/>
                <a:gd name="connsiteX11" fmla="*/ 813561 w 925532"/>
                <a:gd name="connsiteY11" fmla="*/ 163229 h 925532"/>
                <a:gd name="connsiteX12" fmla="*/ 461530 w 925532"/>
                <a:gd name="connsiteY12" fmla="*/ 163189 h 925532"/>
                <a:gd name="connsiteX13" fmla="*/ 170000 w 925532"/>
                <a:gd name="connsiteY13" fmla="*/ 454653 h 925532"/>
                <a:gd name="connsiteX14" fmla="*/ 169998 w 925532"/>
                <a:gd name="connsiteY14" fmla="*/ 454653 h 925532"/>
                <a:gd name="connsiteX15" fmla="*/ 461463 w 925532"/>
                <a:gd name="connsiteY15" fmla="*/ 746184 h 925532"/>
                <a:gd name="connsiteX16" fmla="*/ 826629 w 925532"/>
                <a:gd name="connsiteY16" fmla="*/ 746226 h 925532"/>
                <a:gd name="connsiteX17" fmla="*/ 815913 w 925532"/>
                <a:gd name="connsiteY17" fmla="*/ 761817 h 925532"/>
                <a:gd name="connsiteX18" fmla="*/ 163717 w 925532"/>
                <a:gd name="connsiteY18" fmla="*/ 815913 h 925532"/>
                <a:gd name="connsiteX19" fmla="*/ 109620 w 925532"/>
                <a:gd name="connsiteY19" fmla="*/ 163717 h 925532"/>
                <a:gd name="connsiteX20" fmla="*/ 424515 w 925532"/>
                <a:gd name="connsiteY20" fmla="*/ 1594 h 9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5532" h="925532">
                  <a:moveTo>
                    <a:pt x="465960" y="182093"/>
                  </a:moveTo>
                  <a:lnTo>
                    <a:pt x="830144" y="182133"/>
                  </a:lnTo>
                  <a:lnTo>
                    <a:pt x="875777" y="253776"/>
                  </a:lnTo>
                  <a:cubicBezTo>
                    <a:pt x="943569" y="387894"/>
                    <a:pt x="942824" y="549707"/>
                    <a:pt x="869008" y="684569"/>
                  </a:cubicBezTo>
                  <a:lnTo>
                    <a:pt x="839619" y="727326"/>
                  </a:lnTo>
                  <a:lnTo>
                    <a:pt x="465897" y="727284"/>
                  </a:lnTo>
                  <a:cubicBezTo>
                    <a:pt x="390622" y="727276"/>
                    <a:pt x="322477" y="696757"/>
                    <a:pt x="273152" y="647422"/>
                  </a:cubicBezTo>
                  <a:cubicBezTo>
                    <a:pt x="223827" y="598085"/>
                    <a:pt x="193324" y="529933"/>
                    <a:pt x="193333" y="454656"/>
                  </a:cubicBezTo>
                  <a:cubicBezTo>
                    <a:pt x="193349" y="304105"/>
                    <a:pt x="315409" y="182074"/>
                    <a:pt x="465960" y="182093"/>
                  </a:cubicBezTo>
                  <a:close/>
                  <a:moveTo>
                    <a:pt x="424515" y="1594"/>
                  </a:moveTo>
                  <a:cubicBezTo>
                    <a:pt x="542539" y="-8195"/>
                    <a:pt x="664298" y="27040"/>
                    <a:pt x="761817" y="109621"/>
                  </a:cubicBezTo>
                  <a:lnTo>
                    <a:pt x="813561" y="163229"/>
                  </a:lnTo>
                  <a:lnTo>
                    <a:pt x="461530" y="163189"/>
                  </a:lnTo>
                  <a:cubicBezTo>
                    <a:pt x="300541" y="163170"/>
                    <a:pt x="170017" y="293663"/>
                    <a:pt x="170000" y="454653"/>
                  </a:cubicBezTo>
                  <a:lnTo>
                    <a:pt x="169998" y="454653"/>
                  </a:lnTo>
                  <a:cubicBezTo>
                    <a:pt x="169980" y="615642"/>
                    <a:pt x="300473" y="746166"/>
                    <a:pt x="461463" y="746184"/>
                  </a:cubicBezTo>
                  <a:lnTo>
                    <a:pt x="826629" y="746226"/>
                  </a:lnTo>
                  <a:lnTo>
                    <a:pt x="815913" y="761817"/>
                  </a:lnTo>
                  <a:cubicBezTo>
                    <a:pt x="650752" y="956855"/>
                    <a:pt x="358754" y="981074"/>
                    <a:pt x="163717" y="815913"/>
                  </a:cubicBezTo>
                  <a:cubicBezTo>
                    <a:pt x="-31321" y="650751"/>
                    <a:pt x="-55542" y="358754"/>
                    <a:pt x="109620" y="163717"/>
                  </a:cubicBezTo>
                  <a:cubicBezTo>
                    <a:pt x="192199" y="66197"/>
                    <a:pt x="306491" y="11383"/>
                    <a:pt x="424515" y="15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MH_SubTitle_1"/>
            <p:cNvSpPr/>
            <p:nvPr/>
          </p:nvSpPr>
          <p:spPr>
            <a:xfrm rot="21600000">
              <a:off x="5077711" y="986666"/>
              <a:ext cx="1488842" cy="586139"/>
            </a:xfrm>
            <a:custGeom>
              <a:avLst/>
              <a:gdLst>
                <a:gd name="connsiteX0" fmla="*/ 1595507 w 1985123"/>
                <a:gd name="connsiteY0" fmla="*/ 2 h 781519"/>
                <a:gd name="connsiteX1" fmla="*/ 1977044 w 1985123"/>
                <a:gd name="connsiteY1" fmla="*/ 309683 h 781519"/>
                <a:gd name="connsiteX2" fmla="*/ 1985123 w 1985123"/>
                <a:gd name="connsiteY2" fmla="*/ 388052 h 781519"/>
                <a:gd name="connsiteX3" fmla="*/ 1977407 w 1985123"/>
                <a:gd name="connsiteY3" fmla="*/ 466453 h 781519"/>
                <a:gd name="connsiteX4" fmla="*/ 1597281 w 1985123"/>
                <a:gd name="connsiteY4" fmla="*/ 777875 h 781519"/>
                <a:gd name="connsiteX5" fmla="*/ 1475 w 1985123"/>
                <a:gd name="connsiteY5" fmla="*/ 781519 h 781519"/>
                <a:gd name="connsiteX6" fmla="*/ 0 w 1985123"/>
                <a:gd name="connsiteY6" fmla="*/ 756307 h 781519"/>
                <a:gd name="connsiteX7" fmla="*/ 1591310 w 1985123"/>
                <a:gd name="connsiteY7" fmla="*/ 752673 h 781519"/>
                <a:gd name="connsiteX8" fmla="*/ 1954009 w 1985123"/>
                <a:gd name="connsiteY8" fmla="*/ 388121 h 781519"/>
                <a:gd name="connsiteX9" fmla="*/ 1589653 w 1985123"/>
                <a:gd name="connsiteY9" fmla="*/ 25233 h 781519"/>
                <a:gd name="connsiteX10" fmla="*/ 436077 w 1985123"/>
                <a:gd name="connsiteY10" fmla="*/ 27871 h 781519"/>
                <a:gd name="connsiteX11" fmla="*/ 419937 w 1985123"/>
                <a:gd name="connsiteY11" fmla="*/ 2688 h 78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5123" h="781519">
                  <a:moveTo>
                    <a:pt x="1595507" y="2"/>
                  </a:moveTo>
                  <a:cubicBezTo>
                    <a:pt x="1783358" y="-425"/>
                    <a:pt x="1940394" y="132536"/>
                    <a:pt x="1977044" y="309683"/>
                  </a:cubicBezTo>
                  <a:lnTo>
                    <a:pt x="1985123" y="388052"/>
                  </a:lnTo>
                  <a:lnTo>
                    <a:pt x="1977407" y="466453"/>
                  </a:lnTo>
                  <a:cubicBezTo>
                    <a:pt x="1941567" y="643770"/>
                    <a:pt x="1785137" y="777446"/>
                    <a:pt x="1597281" y="777875"/>
                  </a:cubicBezTo>
                  <a:lnTo>
                    <a:pt x="1475" y="781519"/>
                  </a:lnTo>
                  <a:lnTo>
                    <a:pt x="0" y="756307"/>
                  </a:lnTo>
                  <a:lnTo>
                    <a:pt x="1591310" y="752673"/>
                  </a:lnTo>
                  <a:cubicBezTo>
                    <a:pt x="1792084" y="752214"/>
                    <a:pt x="1954466" y="588998"/>
                    <a:pt x="1954009" y="388121"/>
                  </a:cubicBezTo>
                  <a:cubicBezTo>
                    <a:pt x="1953549" y="187245"/>
                    <a:pt x="1790419" y="24779"/>
                    <a:pt x="1589653" y="25233"/>
                  </a:cubicBezTo>
                  <a:lnTo>
                    <a:pt x="436077" y="27871"/>
                  </a:lnTo>
                  <a:lnTo>
                    <a:pt x="419937" y="268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初识教育云</a:t>
              </a:r>
              <a:endParaRPr 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60611" y="1622819"/>
              <a:ext cx="2486843" cy="50546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实习期间内主要的工作内容，熟悉教育云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3.0/4.0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项目内容及涉及到的开发知识。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周期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4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月初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-6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月初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67453" y="2494001"/>
            <a:ext cx="3480001" cy="1140266"/>
            <a:chOff x="4467453" y="2494001"/>
            <a:chExt cx="3480001" cy="1140266"/>
          </a:xfrm>
        </p:grpSpPr>
        <p:sp>
          <p:nvSpPr>
            <p:cNvPr id="8" name="MH_Other_1"/>
            <p:cNvSpPr/>
            <p:nvPr/>
          </p:nvSpPr>
          <p:spPr>
            <a:xfrm rot="21600000">
              <a:off x="4467453" y="2940116"/>
              <a:ext cx="694148" cy="694151"/>
            </a:xfrm>
            <a:custGeom>
              <a:avLst/>
              <a:gdLst>
                <a:gd name="connsiteX0" fmla="*/ 465963 w 925531"/>
                <a:gd name="connsiteY0" fmla="*/ 182094 h 925534"/>
                <a:gd name="connsiteX1" fmla="*/ 830139 w 925531"/>
                <a:gd name="connsiteY1" fmla="*/ 182133 h 925534"/>
                <a:gd name="connsiteX2" fmla="*/ 875778 w 925531"/>
                <a:gd name="connsiteY2" fmla="*/ 253776 h 925534"/>
                <a:gd name="connsiteX3" fmla="*/ 869005 w 925531"/>
                <a:gd name="connsiteY3" fmla="*/ 684570 h 925534"/>
                <a:gd name="connsiteX4" fmla="*/ 839616 w 925531"/>
                <a:gd name="connsiteY4" fmla="*/ 727327 h 925534"/>
                <a:gd name="connsiteX5" fmla="*/ 465895 w 925531"/>
                <a:gd name="connsiteY5" fmla="*/ 727286 h 925534"/>
                <a:gd name="connsiteX6" fmla="*/ 273154 w 925531"/>
                <a:gd name="connsiteY6" fmla="*/ 647424 h 925534"/>
                <a:gd name="connsiteX7" fmla="*/ 193337 w 925531"/>
                <a:gd name="connsiteY7" fmla="*/ 454658 h 925534"/>
                <a:gd name="connsiteX8" fmla="*/ 465963 w 925531"/>
                <a:gd name="connsiteY8" fmla="*/ 182094 h 925534"/>
                <a:gd name="connsiteX9" fmla="*/ 424518 w 925531"/>
                <a:gd name="connsiteY9" fmla="*/ 1594 h 925534"/>
                <a:gd name="connsiteX10" fmla="*/ 761817 w 925531"/>
                <a:gd name="connsiteY10" fmla="*/ 109623 h 925534"/>
                <a:gd name="connsiteX11" fmla="*/ 813559 w 925531"/>
                <a:gd name="connsiteY11" fmla="*/ 163236 h 925534"/>
                <a:gd name="connsiteX12" fmla="*/ 461529 w 925531"/>
                <a:gd name="connsiteY12" fmla="*/ 163190 h 925534"/>
                <a:gd name="connsiteX13" fmla="*/ 175930 w 925531"/>
                <a:gd name="connsiteY13" fmla="*/ 395908 h 925534"/>
                <a:gd name="connsiteX14" fmla="*/ 169999 w 925531"/>
                <a:gd name="connsiteY14" fmla="*/ 454657 h 925534"/>
                <a:gd name="connsiteX15" fmla="*/ 175915 w 925531"/>
                <a:gd name="connsiteY15" fmla="*/ 513405 h 925534"/>
                <a:gd name="connsiteX16" fmla="*/ 461462 w 925531"/>
                <a:gd name="connsiteY16" fmla="*/ 746186 h 925534"/>
                <a:gd name="connsiteX17" fmla="*/ 826631 w 925531"/>
                <a:gd name="connsiteY17" fmla="*/ 746228 h 925534"/>
                <a:gd name="connsiteX18" fmla="*/ 815914 w 925531"/>
                <a:gd name="connsiteY18" fmla="*/ 761820 h 925534"/>
                <a:gd name="connsiteX19" fmla="*/ 163716 w 925531"/>
                <a:gd name="connsiteY19" fmla="*/ 815914 h 925534"/>
                <a:gd name="connsiteX20" fmla="*/ 109622 w 925531"/>
                <a:gd name="connsiteY20" fmla="*/ 163718 h 925534"/>
                <a:gd name="connsiteX21" fmla="*/ 424518 w 925531"/>
                <a:gd name="connsiteY21" fmla="*/ 1594 h 9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5531" h="925534">
                  <a:moveTo>
                    <a:pt x="465963" y="182094"/>
                  </a:moveTo>
                  <a:lnTo>
                    <a:pt x="830139" y="182133"/>
                  </a:lnTo>
                  <a:lnTo>
                    <a:pt x="875778" y="253776"/>
                  </a:lnTo>
                  <a:cubicBezTo>
                    <a:pt x="943567" y="387894"/>
                    <a:pt x="942824" y="549710"/>
                    <a:pt x="869005" y="684570"/>
                  </a:cubicBezTo>
                  <a:lnTo>
                    <a:pt x="839616" y="727327"/>
                  </a:lnTo>
                  <a:lnTo>
                    <a:pt x="465895" y="727286"/>
                  </a:lnTo>
                  <a:cubicBezTo>
                    <a:pt x="390625" y="727274"/>
                    <a:pt x="322477" y="696761"/>
                    <a:pt x="273154" y="647424"/>
                  </a:cubicBezTo>
                  <a:cubicBezTo>
                    <a:pt x="223826" y="598089"/>
                    <a:pt x="193330" y="529935"/>
                    <a:pt x="193337" y="454658"/>
                  </a:cubicBezTo>
                  <a:cubicBezTo>
                    <a:pt x="193351" y="304107"/>
                    <a:pt x="315408" y="182074"/>
                    <a:pt x="465963" y="182094"/>
                  </a:cubicBezTo>
                  <a:close/>
                  <a:moveTo>
                    <a:pt x="424518" y="1594"/>
                  </a:moveTo>
                  <a:cubicBezTo>
                    <a:pt x="542537" y="-8195"/>
                    <a:pt x="664302" y="27044"/>
                    <a:pt x="761817" y="109623"/>
                  </a:cubicBezTo>
                  <a:lnTo>
                    <a:pt x="813559" y="163236"/>
                  </a:lnTo>
                  <a:lnTo>
                    <a:pt x="461529" y="163190"/>
                  </a:lnTo>
                  <a:cubicBezTo>
                    <a:pt x="320663" y="163174"/>
                    <a:pt x="203120" y="263079"/>
                    <a:pt x="175930" y="395908"/>
                  </a:cubicBezTo>
                  <a:lnTo>
                    <a:pt x="169999" y="454657"/>
                  </a:lnTo>
                  <a:lnTo>
                    <a:pt x="175915" y="513405"/>
                  </a:lnTo>
                  <a:cubicBezTo>
                    <a:pt x="203079" y="646238"/>
                    <a:pt x="320594" y="746169"/>
                    <a:pt x="461462" y="746186"/>
                  </a:cubicBezTo>
                  <a:lnTo>
                    <a:pt x="826631" y="746228"/>
                  </a:lnTo>
                  <a:lnTo>
                    <a:pt x="815914" y="761820"/>
                  </a:lnTo>
                  <a:cubicBezTo>
                    <a:pt x="650754" y="956858"/>
                    <a:pt x="358752" y="981075"/>
                    <a:pt x="163716" y="815914"/>
                  </a:cubicBezTo>
                  <a:cubicBezTo>
                    <a:pt x="-31321" y="650753"/>
                    <a:pt x="-55541" y="358757"/>
                    <a:pt x="109622" y="163718"/>
                  </a:cubicBezTo>
                  <a:cubicBezTo>
                    <a:pt x="192200" y="66201"/>
                    <a:pt x="306492" y="11384"/>
                    <a:pt x="424518" y="15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MH_SubTitle_1"/>
            <p:cNvSpPr/>
            <p:nvPr/>
          </p:nvSpPr>
          <p:spPr>
            <a:xfrm rot="21600000">
              <a:off x="5077716" y="2494001"/>
              <a:ext cx="1488842" cy="586143"/>
            </a:xfrm>
            <a:custGeom>
              <a:avLst/>
              <a:gdLst>
                <a:gd name="connsiteX0" fmla="*/ 1595504 w 1985123"/>
                <a:gd name="connsiteY0" fmla="*/ 2 h 781524"/>
                <a:gd name="connsiteX1" fmla="*/ 1977046 w 1985123"/>
                <a:gd name="connsiteY1" fmla="*/ 309685 h 781524"/>
                <a:gd name="connsiteX2" fmla="*/ 1985123 w 1985123"/>
                <a:gd name="connsiteY2" fmla="*/ 388052 h 781524"/>
                <a:gd name="connsiteX3" fmla="*/ 1977406 w 1985123"/>
                <a:gd name="connsiteY3" fmla="*/ 466450 h 781524"/>
                <a:gd name="connsiteX4" fmla="*/ 1597279 w 1985123"/>
                <a:gd name="connsiteY4" fmla="*/ 777880 h 781524"/>
                <a:gd name="connsiteX5" fmla="*/ 1472 w 1985123"/>
                <a:gd name="connsiteY5" fmla="*/ 781524 h 781524"/>
                <a:gd name="connsiteX6" fmla="*/ 0 w 1985123"/>
                <a:gd name="connsiteY6" fmla="*/ 756303 h 781524"/>
                <a:gd name="connsiteX7" fmla="*/ 1591309 w 1985123"/>
                <a:gd name="connsiteY7" fmla="*/ 752675 h 781524"/>
                <a:gd name="connsiteX8" fmla="*/ 1954004 w 1985123"/>
                <a:gd name="connsiteY8" fmla="*/ 388124 h 781524"/>
                <a:gd name="connsiteX9" fmla="*/ 1589647 w 1985123"/>
                <a:gd name="connsiteY9" fmla="*/ 25236 h 781524"/>
                <a:gd name="connsiteX10" fmla="*/ 436072 w 1985123"/>
                <a:gd name="connsiteY10" fmla="*/ 27875 h 781524"/>
                <a:gd name="connsiteX11" fmla="*/ 419935 w 1985123"/>
                <a:gd name="connsiteY11" fmla="*/ 2689 h 78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5123" h="781524">
                  <a:moveTo>
                    <a:pt x="1595504" y="2"/>
                  </a:moveTo>
                  <a:cubicBezTo>
                    <a:pt x="1783354" y="-425"/>
                    <a:pt x="1940392" y="132538"/>
                    <a:pt x="1977046" y="309685"/>
                  </a:cubicBezTo>
                  <a:lnTo>
                    <a:pt x="1985123" y="388052"/>
                  </a:lnTo>
                  <a:lnTo>
                    <a:pt x="1977406" y="466450"/>
                  </a:lnTo>
                  <a:cubicBezTo>
                    <a:pt x="1941563" y="643769"/>
                    <a:pt x="1785133" y="777446"/>
                    <a:pt x="1597279" y="777880"/>
                  </a:cubicBezTo>
                  <a:lnTo>
                    <a:pt x="1472" y="781524"/>
                  </a:lnTo>
                  <a:lnTo>
                    <a:pt x="0" y="756303"/>
                  </a:lnTo>
                  <a:lnTo>
                    <a:pt x="1591309" y="752675"/>
                  </a:lnTo>
                  <a:cubicBezTo>
                    <a:pt x="1792080" y="752212"/>
                    <a:pt x="1954467" y="589003"/>
                    <a:pt x="1954004" y="388124"/>
                  </a:cubicBezTo>
                  <a:cubicBezTo>
                    <a:pt x="1953543" y="187250"/>
                    <a:pt x="1790421" y="24778"/>
                    <a:pt x="1589647" y="25236"/>
                  </a:cubicBezTo>
                  <a:lnTo>
                    <a:pt x="436072" y="27875"/>
                  </a:lnTo>
                  <a:lnTo>
                    <a:pt x="419935" y="26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教育云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/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智慧校园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60611" y="3124202"/>
              <a:ext cx="2486843" cy="22860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主要任务特做开发，周期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7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-12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月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9602" y="1730470"/>
            <a:ext cx="3344274" cy="1151011"/>
            <a:chOff x="1339602" y="1730470"/>
            <a:chExt cx="3344274" cy="1151011"/>
          </a:xfrm>
        </p:grpSpPr>
        <p:sp>
          <p:nvSpPr>
            <p:cNvPr id="6" name="MH_Other_2"/>
            <p:cNvSpPr/>
            <p:nvPr/>
          </p:nvSpPr>
          <p:spPr>
            <a:xfrm rot="21600000">
              <a:off x="3979258" y="2177072"/>
              <a:ext cx="704618" cy="704409"/>
            </a:xfrm>
            <a:custGeom>
              <a:avLst/>
              <a:gdLst>
                <a:gd name="connsiteX0" fmla="*/ 465381 w 939490"/>
                <a:gd name="connsiteY0" fmla="*/ 184805 h 939212"/>
                <a:gd name="connsiteX1" fmla="*/ 743208 w 939490"/>
                <a:gd name="connsiteY1" fmla="*/ 459787 h 939212"/>
                <a:gd name="connsiteX2" fmla="*/ 662956 w 939490"/>
                <a:gd name="connsiteY2" fmla="*/ 655865 h 939212"/>
                <a:gd name="connsiteX3" fmla="*/ 467626 w 939490"/>
                <a:gd name="connsiteY3" fmla="*/ 738049 h 939212"/>
                <a:gd name="connsiteX4" fmla="*/ 88269 w 939490"/>
                <a:gd name="connsiteY4" fmla="*/ 740294 h 939212"/>
                <a:gd name="connsiteX5" fmla="*/ 58269 w 939490"/>
                <a:gd name="connsiteY5" fmla="*/ 697082 h 939212"/>
                <a:gd name="connsiteX6" fmla="*/ 49670 w 939490"/>
                <a:gd name="connsiteY6" fmla="*/ 259967 h 939212"/>
                <a:gd name="connsiteX7" fmla="*/ 95706 w 939490"/>
                <a:gd name="connsiteY7" fmla="*/ 186994 h 939212"/>
                <a:gd name="connsiteX8" fmla="*/ 506729 w 939490"/>
                <a:gd name="connsiteY8" fmla="*/ 1398 h 939212"/>
                <a:gd name="connsiteX9" fmla="*/ 827022 w 939490"/>
                <a:gd name="connsiteY9" fmla="*/ 164053 h 939212"/>
                <a:gd name="connsiteX10" fmla="*/ 774717 w 939490"/>
                <a:gd name="connsiteY10" fmla="*/ 826202 h 939212"/>
                <a:gd name="connsiteX11" fmla="*/ 112472 w 939490"/>
                <a:gd name="connsiteY11" fmla="*/ 775154 h 939212"/>
                <a:gd name="connsiteX12" fmla="*/ 101532 w 939490"/>
                <a:gd name="connsiteY12" fmla="*/ 759396 h 939212"/>
                <a:gd name="connsiteX13" fmla="*/ 472204 w 939490"/>
                <a:gd name="connsiteY13" fmla="*/ 757201 h 939212"/>
                <a:gd name="connsiteX14" fmla="*/ 766895 w 939490"/>
                <a:gd name="connsiteY14" fmla="*/ 459645 h 939212"/>
                <a:gd name="connsiteX15" fmla="*/ 766890 w 939490"/>
                <a:gd name="connsiteY15" fmla="*/ 459645 h 939212"/>
                <a:gd name="connsiteX16" fmla="*/ 469801 w 939490"/>
                <a:gd name="connsiteY16" fmla="*/ 165595 h 939212"/>
                <a:gd name="connsiteX17" fmla="*/ 112464 w 939490"/>
                <a:gd name="connsiteY17" fmla="*/ 167716 h 939212"/>
                <a:gd name="connsiteX18" fmla="*/ 164777 w 939490"/>
                <a:gd name="connsiteY18" fmla="*/ 113007 h 939212"/>
                <a:gd name="connsiteX19" fmla="*/ 506729 w 939490"/>
                <a:gd name="connsiteY19" fmla="*/ 1398 h 93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9490" h="939212">
                  <a:moveTo>
                    <a:pt x="465381" y="184805"/>
                  </a:moveTo>
                  <a:cubicBezTo>
                    <a:pt x="618201" y="183897"/>
                    <a:pt x="742589" y="307012"/>
                    <a:pt x="743208" y="459787"/>
                  </a:cubicBezTo>
                  <a:cubicBezTo>
                    <a:pt x="743517" y="536173"/>
                    <a:pt x="712828" y="605512"/>
                    <a:pt x="662956" y="655865"/>
                  </a:cubicBezTo>
                  <a:cubicBezTo>
                    <a:pt x="613089" y="706219"/>
                    <a:pt x="544034" y="737596"/>
                    <a:pt x="467626" y="738049"/>
                  </a:cubicBezTo>
                  <a:lnTo>
                    <a:pt x="88269" y="740294"/>
                  </a:lnTo>
                  <a:lnTo>
                    <a:pt x="58269" y="697082"/>
                  </a:lnTo>
                  <a:cubicBezTo>
                    <a:pt x="-17200" y="560663"/>
                    <a:pt x="-18605" y="396466"/>
                    <a:pt x="49670" y="259967"/>
                  </a:cubicBezTo>
                  <a:lnTo>
                    <a:pt x="95706" y="186994"/>
                  </a:lnTo>
                  <a:close/>
                  <a:moveTo>
                    <a:pt x="506729" y="1398"/>
                  </a:moveTo>
                  <a:cubicBezTo>
                    <a:pt x="626572" y="10630"/>
                    <a:pt x="742804" y="65583"/>
                    <a:pt x="827022" y="164053"/>
                  </a:cubicBezTo>
                  <a:cubicBezTo>
                    <a:pt x="995450" y="360996"/>
                    <a:pt x="972033" y="657448"/>
                    <a:pt x="774717" y="826202"/>
                  </a:cubicBezTo>
                  <a:cubicBezTo>
                    <a:pt x="577401" y="994954"/>
                    <a:pt x="280902" y="972100"/>
                    <a:pt x="112472" y="775154"/>
                  </a:cubicBezTo>
                  <a:lnTo>
                    <a:pt x="101532" y="759396"/>
                  </a:lnTo>
                  <a:lnTo>
                    <a:pt x="472204" y="757201"/>
                  </a:lnTo>
                  <a:cubicBezTo>
                    <a:pt x="635618" y="756233"/>
                    <a:pt x="767559" y="623010"/>
                    <a:pt x="766895" y="459645"/>
                  </a:cubicBezTo>
                  <a:lnTo>
                    <a:pt x="766890" y="459645"/>
                  </a:lnTo>
                  <a:cubicBezTo>
                    <a:pt x="766232" y="296278"/>
                    <a:pt x="633221" y="164629"/>
                    <a:pt x="469801" y="165595"/>
                  </a:cubicBezTo>
                  <a:lnTo>
                    <a:pt x="112464" y="167716"/>
                  </a:lnTo>
                  <a:lnTo>
                    <a:pt x="164777" y="113007"/>
                  </a:lnTo>
                  <a:cubicBezTo>
                    <a:pt x="263432" y="28632"/>
                    <a:pt x="386884" y="-7840"/>
                    <a:pt x="506729" y="13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MH_SubTitle_2"/>
            <p:cNvSpPr/>
            <p:nvPr/>
          </p:nvSpPr>
          <p:spPr>
            <a:xfrm rot="21600000">
              <a:off x="2550512" y="1730470"/>
              <a:ext cx="1513865" cy="593876"/>
            </a:xfrm>
            <a:custGeom>
              <a:avLst/>
              <a:gdLst>
                <a:gd name="connsiteX0" fmla="*/ 1588141 w 2018486"/>
                <a:gd name="connsiteY0" fmla="*/ 0 h 791835"/>
                <a:gd name="connsiteX1" fmla="*/ 1571877 w 2018486"/>
                <a:gd name="connsiteY1" fmla="*/ 25609 h 791835"/>
                <a:gd name="connsiteX2" fmla="*/ 399963 w 2018486"/>
                <a:gd name="connsiteY2" fmla="*/ 28650 h 791835"/>
                <a:gd name="connsiteX3" fmla="*/ 31615 w 2018486"/>
                <a:gd name="connsiteY3" fmla="*/ 398407 h 791835"/>
                <a:gd name="connsiteX4" fmla="*/ 401876 w 2018486"/>
                <a:gd name="connsiteY4" fmla="*/ 766249 h 791835"/>
                <a:gd name="connsiteX5" fmla="*/ 2018486 w 2018486"/>
                <a:gd name="connsiteY5" fmla="*/ 762051 h 791835"/>
                <a:gd name="connsiteX6" fmla="*/ 2017111 w 2018486"/>
                <a:gd name="connsiteY6" fmla="*/ 787629 h 791835"/>
                <a:gd name="connsiteX7" fmla="*/ 395935 w 2018486"/>
                <a:gd name="connsiteY7" fmla="*/ 791834 h 791835"/>
                <a:gd name="connsiteX8" fmla="*/ 2 w 2018486"/>
                <a:gd name="connsiteY8" fmla="*/ 398485 h 791835"/>
                <a:gd name="connsiteX9" fmla="*/ 393892 w 2018486"/>
                <a:gd name="connsiteY9" fmla="*/ 3093 h 79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8486" h="791835">
                  <a:moveTo>
                    <a:pt x="1588141" y="0"/>
                  </a:moveTo>
                  <a:lnTo>
                    <a:pt x="1571877" y="25609"/>
                  </a:lnTo>
                  <a:lnTo>
                    <a:pt x="399963" y="28650"/>
                  </a:lnTo>
                  <a:cubicBezTo>
                    <a:pt x="196003" y="29178"/>
                    <a:pt x="31089" y="194721"/>
                    <a:pt x="31615" y="398407"/>
                  </a:cubicBezTo>
                  <a:cubicBezTo>
                    <a:pt x="32144" y="602086"/>
                    <a:pt x="197915" y="766778"/>
                    <a:pt x="401876" y="766249"/>
                  </a:cubicBezTo>
                  <a:lnTo>
                    <a:pt x="2018486" y="762051"/>
                  </a:lnTo>
                  <a:lnTo>
                    <a:pt x="2017111" y="787629"/>
                  </a:lnTo>
                  <a:lnTo>
                    <a:pt x="395935" y="791834"/>
                  </a:lnTo>
                  <a:cubicBezTo>
                    <a:pt x="177835" y="792399"/>
                    <a:pt x="566" y="616292"/>
                    <a:pt x="2" y="398485"/>
                  </a:cubicBezTo>
                  <a:cubicBezTo>
                    <a:pt x="-563" y="180681"/>
                    <a:pt x="175787" y="3659"/>
                    <a:pt x="393892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售后问题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9602" y="2396732"/>
              <a:ext cx="2486843" cy="39433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实习期内：掌握经常出现的售后问题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转正期内：实践真实处理客户平台问题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9602" y="3237799"/>
            <a:ext cx="3344276" cy="1151013"/>
            <a:chOff x="1339602" y="3237799"/>
            <a:chExt cx="3344276" cy="1151013"/>
          </a:xfrm>
        </p:grpSpPr>
        <p:sp>
          <p:nvSpPr>
            <p:cNvPr id="10" name="MH_Other_2"/>
            <p:cNvSpPr/>
            <p:nvPr/>
          </p:nvSpPr>
          <p:spPr>
            <a:xfrm rot="21600000">
              <a:off x="3979256" y="3684401"/>
              <a:ext cx="704622" cy="704411"/>
            </a:xfrm>
            <a:custGeom>
              <a:avLst/>
              <a:gdLst>
                <a:gd name="connsiteX0" fmla="*/ 465386 w 939496"/>
                <a:gd name="connsiteY0" fmla="*/ 184807 h 939215"/>
                <a:gd name="connsiteX1" fmla="*/ 743210 w 939496"/>
                <a:gd name="connsiteY1" fmla="*/ 459788 h 939215"/>
                <a:gd name="connsiteX2" fmla="*/ 662960 w 939496"/>
                <a:gd name="connsiteY2" fmla="*/ 655870 h 939215"/>
                <a:gd name="connsiteX3" fmla="*/ 467630 w 939496"/>
                <a:gd name="connsiteY3" fmla="*/ 738051 h 939215"/>
                <a:gd name="connsiteX4" fmla="*/ 88271 w 939496"/>
                <a:gd name="connsiteY4" fmla="*/ 740296 h 939215"/>
                <a:gd name="connsiteX5" fmla="*/ 58270 w 939496"/>
                <a:gd name="connsiteY5" fmla="*/ 697083 h 939215"/>
                <a:gd name="connsiteX6" fmla="*/ 49675 w 939496"/>
                <a:gd name="connsiteY6" fmla="*/ 259967 h 939215"/>
                <a:gd name="connsiteX7" fmla="*/ 95713 w 939496"/>
                <a:gd name="connsiteY7" fmla="*/ 186998 h 939215"/>
                <a:gd name="connsiteX8" fmla="*/ 506736 w 939496"/>
                <a:gd name="connsiteY8" fmla="*/ 1398 h 939215"/>
                <a:gd name="connsiteX9" fmla="*/ 827024 w 939496"/>
                <a:gd name="connsiteY9" fmla="*/ 164059 h 939215"/>
                <a:gd name="connsiteX10" fmla="*/ 774722 w 939496"/>
                <a:gd name="connsiteY10" fmla="*/ 826205 h 939215"/>
                <a:gd name="connsiteX11" fmla="*/ 112475 w 939496"/>
                <a:gd name="connsiteY11" fmla="*/ 775156 h 939215"/>
                <a:gd name="connsiteX12" fmla="*/ 101534 w 939496"/>
                <a:gd name="connsiteY12" fmla="*/ 759400 h 939215"/>
                <a:gd name="connsiteX13" fmla="*/ 472208 w 939496"/>
                <a:gd name="connsiteY13" fmla="*/ 757206 h 939215"/>
                <a:gd name="connsiteX14" fmla="*/ 766903 w 939496"/>
                <a:gd name="connsiteY14" fmla="*/ 459644 h 939215"/>
                <a:gd name="connsiteX15" fmla="*/ 766898 w 939496"/>
                <a:gd name="connsiteY15" fmla="*/ 459643 h 939215"/>
                <a:gd name="connsiteX16" fmla="*/ 469810 w 939496"/>
                <a:gd name="connsiteY16" fmla="*/ 165598 h 939215"/>
                <a:gd name="connsiteX17" fmla="*/ 112471 w 939496"/>
                <a:gd name="connsiteY17" fmla="*/ 167717 h 939215"/>
                <a:gd name="connsiteX18" fmla="*/ 164780 w 939496"/>
                <a:gd name="connsiteY18" fmla="*/ 113010 h 939215"/>
                <a:gd name="connsiteX19" fmla="*/ 506736 w 939496"/>
                <a:gd name="connsiteY19" fmla="*/ 1398 h 93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9496" h="939215">
                  <a:moveTo>
                    <a:pt x="465386" y="184807"/>
                  </a:moveTo>
                  <a:cubicBezTo>
                    <a:pt x="618208" y="183901"/>
                    <a:pt x="742595" y="307012"/>
                    <a:pt x="743210" y="459788"/>
                  </a:cubicBezTo>
                  <a:cubicBezTo>
                    <a:pt x="743522" y="536171"/>
                    <a:pt x="712832" y="605514"/>
                    <a:pt x="662960" y="655870"/>
                  </a:cubicBezTo>
                  <a:cubicBezTo>
                    <a:pt x="613088" y="706223"/>
                    <a:pt x="544042" y="737600"/>
                    <a:pt x="467630" y="738051"/>
                  </a:cubicBezTo>
                  <a:lnTo>
                    <a:pt x="88271" y="740296"/>
                  </a:lnTo>
                  <a:lnTo>
                    <a:pt x="58270" y="697083"/>
                  </a:lnTo>
                  <a:cubicBezTo>
                    <a:pt x="-17201" y="560661"/>
                    <a:pt x="-18605" y="396466"/>
                    <a:pt x="49675" y="259967"/>
                  </a:cubicBezTo>
                  <a:lnTo>
                    <a:pt x="95713" y="186998"/>
                  </a:lnTo>
                  <a:close/>
                  <a:moveTo>
                    <a:pt x="506736" y="1398"/>
                  </a:moveTo>
                  <a:cubicBezTo>
                    <a:pt x="626576" y="10637"/>
                    <a:pt x="742808" y="65584"/>
                    <a:pt x="827024" y="164059"/>
                  </a:cubicBezTo>
                  <a:cubicBezTo>
                    <a:pt x="995457" y="361002"/>
                    <a:pt x="972038" y="657454"/>
                    <a:pt x="774722" y="826205"/>
                  </a:cubicBezTo>
                  <a:cubicBezTo>
                    <a:pt x="577405" y="994959"/>
                    <a:pt x="280906" y="972100"/>
                    <a:pt x="112475" y="775156"/>
                  </a:cubicBezTo>
                  <a:lnTo>
                    <a:pt x="101534" y="759400"/>
                  </a:lnTo>
                  <a:lnTo>
                    <a:pt x="472208" y="757206"/>
                  </a:lnTo>
                  <a:cubicBezTo>
                    <a:pt x="635622" y="756234"/>
                    <a:pt x="767563" y="623012"/>
                    <a:pt x="766903" y="459644"/>
                  </a:cubicBezTo>
                  <a:lnTo>
                    <a:pt x="766898" y="459643"/>
                  </a:lnTo>
                  <a:cubicBezTo>
                    <a:pt x="766232" y="296277"/>
                    <a:pt x="633225" y="164629"/>
                    <a:pt x="469810" y="165598"/>
                  </a:cubicBezTo>
                  <a:lnTo>
                    <a:pt x="112471" y="167717"/>
                  </a:lnTo>
                  <a:lnTo>
                    <a:pt x="164780" y="113010"/>
                  </a:lnTo>
                  <a:cubicBezTo>
                    <a:pt x="263436" y="28636"/>
                    <a:pt x="386888" y="-7838"/>
                    <a:pt x="506736" y="13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MH_SubTitle_2"/>
            <p:cNvSpPr/>
            <p:nvPr/>
          </p:nvSpPr>
          <p:spPr>
            <a:xfrm rot="21600000">
              <a:off x="2550516" y="3237799"/>
              <a:ext cx="1513862" cy="593882"/>
            </a:xfrm>
            <a:custGeom>
              <a:avLst/>
              <a:gdLst>
                <a:gd name="connsiteX0" fmla="*/ 1588140 w 2018482"/>
                <a:gd name="connsiteY0" fmla="*/ 0 h 791843"/>
                <a:gd name="connsiteX1" fmla="*/ 1571873 w 2018482"/>
                <a:gd name="connsiteY1" fmla="*/ 25617 h 791843"/>
                <a:gd name="connsiteX2" fmla="*/ 399959 w 2018482"/>
                <a:gd name="connsiteY2" fmla="*/ 28657 h 791843"/>
                <a:gd name="connsiteX3" fmla="*/ 31611 w 2018482"/>
                <a:gd name="connsiteY3" fmla="*/ 398411 h 791843"/>
                <a:gd name="connsiteX4" fmla="*/ 401875 w 2018482"/>
                <a:gd name="connsiteY4" fmla="*/ 766253 h 791843"/>
                <a:gd name="connsiteX5" fmla="*/ 2018482 w 2018482"/>
                <a:gd name="connsiteY5" fmla="*/ 762062 h 791843"/>
                <a:gd name="connsiteX6" fmla="*/ 2017109 w 2018482"/>
                <a:gd name="connsiteY6" fmla="*/ 787637 h 791843"/>
                <a:gd name="connsiteX7" fmla="*/ 395937 w 2018482"/>
                <a:gd name="connsiteY7" fmla="*/ 791842 h 791843"/>
                <a:gd name="connsiteX8" fmla="*/ 2 w 2018482"/>
                <a:gd name="connsiteY8" fmla="*/ 398492 h 791843"/>
                <a:gd name="connsiteX9" fmla="*/ 393889 w 2018482"/>
                <a:gd name="connsiteY9" fmla="*/ 3100 h 79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8482" h="791843">
                  <a:moveTo>
                    <a:pt x="1588140" y="0"/>
                  </a:moveTo>
                  <a:lnTo>
                    <a:pt x="1571873" y="25617"/>
                  </a:lnTo>
                  <a:lnTo>
                    <a:pt x="399959" y="28657"/>
                  </a:lnTo>
                  <a:cubicBezTo>
                    <a:pt x="196003" y="29186"/>
                    <a:pt x="31083" y="194729"/>
                    <a:pt x="31611" y="398411"/>
                  </a:cubicBezTo>
                  <a:cubicBezTo>
                    <a:pt x="32139" y="602091"/>
                    <a:pt x="197916" y="766783"/>
                    <a:pt x="401875" y="766253"/>
                  </a:cubicBezTo>
                  <a:lnTo>
                    <a:pt x="2018482" y="762062"/>
                  </a:lnTo>
                  <a:lnTo>
                    <a:pt x="2017109" y="787637"/>
                  </a:lnTo>
                  <a:lnTo>
                    <a:pt x="395937" y="791842"/>
                  </a:lnTo>
                  <a:cubicBezTo>
                    <a:pt x="177827" y="792404"/>
                    <a:pt x="563" y="616299"/>
                    <a:pt x="2" y="398492"/>
                  </a:cubicBezTo>
                  <a:cubicBezTo>
                    <a:pt x="-562" y="180691"/>
                    <a:pt x="175784" y="3666"/>
                    <a:pt x="393889" y="3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BUG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9602" y="3898115"/>
              <a:ext cx="2486843" cy="39433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实习期内：修复教育云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3.0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BUG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转正期内：修复教育云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4.0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及智慧校园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BUG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19436" y="675669"/>
            <a:ext cx="3076564" cy="212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Work Completion Report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7.xml><?xml version="1.0" encoding="utf-8"?>
<p:tagLst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6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演示</Application>
  <PresentationFormat>全屏显示(16:9)</PresentationFormat>
  <Paragraphs>402</Paragraphs>
  <Slides>21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微软雅黑 Light</vt:lpstr>
      <vt:lpstr>Calibri</vt:lpstr>
      <vt:lpstr>华文细黑</vt:lpstr>
      <vt:lpstr>微软雅黑</vt:lpstr>
      <vt:lpstr>Calibri</vt:lpstr>
      <vt:lpstr>Gill Sans</vt:lpstr>
      <vt:lpstr>华文黑体</vt:lpstr>
      <vt:lpstr>Arial Unicode MS</vt:lpstr>
      <vt:lpstr>等线</vt:lpstr>
      <vt:lpstr>Impact MT Std</vt:lpstr>
      <vt:lpstr>Arial Black</vt:lpstr>
      <vt:lpstr>黑体</vt:lpstr>
      <vt:lpstr>Arial</vt:lpstr>
      <vt:lpstr>Roboto condensed</vt:lpstr>
      <vt:lpstr>Segoe Print</vt:lpstr>
      <vt:lpstr>Lato Light</vt:lpstr>
      <vt:lpstr>office 主题</vt:lpstr>
      <vt:lpstr>1_Office 主题</vt:lpstr>
      <vt:lpstr>单机此次添加标题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aip</cp:lastModifiedBy>
  <cp:revision>127</cp:revision>
  <dcterms:created xsi:type="dcterms:W3CDTF">2017-05-02T06:39:00Z</dcterms:created>
  <dcterms:modified xsi:type="dcterms:W3CDTF">2020-12-28T08:06:10Z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