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7" r:id="rId4"/>
    <p:sldMasterId id="2147483678" r:id="rId5"/>
    <p:sldMasterId id="214748367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Source Sans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.fntdata"/><Relationship Id="rId11" Type="http://schemas.openxmlformats.org/officeDocument/2006/relationships/slide" Target="slides/slide4.xml"/><Relationship Id="rId22" Type="http://schemas.openxmlformats.org/officeDocument/2006/relationships/font" Target="fonts/SourceSansPro-boldItalic.fntdata"/><Relationship Id="rId10" Type="http://schemas.openxmlformats.org/officeDocument/2006/relationships/slide" Target="slides/slide3.xml"/><Relationship Id="rId21" Type="http://schemas.openxmlformats.org/officeDocument/2006/relationships/font" Target="fonts/SourceSansPro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font" Target="fonts/SourceSansPro-regular.fntdata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a54eaee94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5a54eaee94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a54eaee94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g5a54eaee94_2_1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843e01d3c_0_0:notes"/>
          <p:cNvSpPr txBox="1"/>
          <p:nvPr>
            <p:ph idx="1" type="body"/>
          </p:nvPr>
        </p:nvSpPr>
        <p:spPr>
          <a:xfrm>
            <a:off x="685802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before the prototype presentation, our goals in game is to enable significant movements and let the camera move with time passing.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After prototype presentation, we decided to handle key features in our game such as 2nd player, interacting between players, add items, and fixing bugs.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These features will be done before alpha test according to our scope.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For the last three weeks, we are going to prepare for the open play test and final presentation.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We will get feedbacks from open play test and this will improve our gameplay, and also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we will fix every memory leaks and errors before our final presentation.</a:t>
            </a:r>
            <a:endParaRPr/>
          </a:p>
        </p:txBody>
      </p:sp>
      <p:sp>
        <p:nvSpPr>
          <p:cNvPr id="264" name="Google Shape;264;g5843e01d3c_0_0:notes"/>
          <p:cNvSpPr/>
          <p:nvPr>
            <p:ph idx="2" type="sldImg"/>
          </p:nvPr>
        </p:nvSpPr>
        <p:spPr>
          <a:xfrm>
            <a:off x="91966" y="686422"/>
            <a:ext cx="6674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a54eaee94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g5a54eaee94_2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a54eaee94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g5a54eaee94_2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a54eaee94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g5a54eaee94_2_9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a54eaee94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g5a54eaee94_2_1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a54eaee94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발판 생성위치랑 캐릭터들 디자인 부분을 이번 알파에서 구현했다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g5a54eaee94_2_10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a54eaee94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g5a54eaee94_2_1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843e01d3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843e01d3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a54eaee94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g5a54eaee94_2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hangeul.naver.com/font" TargetMode="External"/><Relationship Id="rId3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hyperlink" Target="http://hangeul.naver.com/font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4" name="Google Shape;134;p2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표지">
  <p:cSld name="표지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28"/>
          <p:cNvCxnSpPr/>
          <p:nvPr/>
        </p:nvCxnSpPr>
        <p:spPr>
          <a:xfrm>
            <a:off x="364803" y="2576014"/>
            <a:ext cx="8406000" cy="0"/>
          </a:xfrm>
          <a:prstGeom prst="straightConnector1">
            <a:avLst/>
          </a:prstGeom>
          <a:noFill/>
          <a:ln cap="flat" cmpd="sng" w="12700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p28"/>
          <p:cNvSpPr txBox="1"/>
          <p:nvPr/>
        </p:nvSpPr>
        <p:spPr>
          <a:xfrm>
            <a:off x="264463" y="4790468"/>
            <a:ext cx="3204878" cy="342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이 문서는 나눔글꼴로 작성되었습니다. </a:t>
            </a:r>
            <a:r>
              <a:rPr b="0" i="0" lang="ko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설치하기</a:t>
            </a:r>
            <a:endParaRPr b="0" i="0" sz="800" u="sng" cap="none" strike="noStrike">
              <a:solidFill>
                <a:srgbClr val="4495D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28"/>
          <p:cNvCxnSpPr/>
          <p:nvPr/>
        </p:nvCxnSpPr>
        <p:spPr>
          <a:xfrm>
            <a:off x="364803" y="2991839"/>
            <a:ext cx="159258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28"/>
          <p:cNvCxnSpPr/>
          <p:nvPr/>
        </p:nvCxnSpPr>
        <p:spPr>
          <a:xfrm>
            <a:off x="364803" y="3224336"/>
            <a:ext cx="159258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p28"/>
          <p:cNvCxnSpPr/>
          <p:nvPr/>
        </p:nvCxnSpPr>
        <p:spPr>
          <a:xfrm>
            <a:off x="364803" y="3458798"/>
            <a:ext cx="159258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28"/>
          <p:cNvCxnSpPr/>
          <p:nvPr/>
        </p:nvCxnSpPr>
        <p:spPr>
          <a:xfrm>
            <a:off x="364803" y="3692638"/>
            <a:ext cx="159258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osmetic2.png" id="150" name="Google Shape;15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2671" y="4807745"/>
            <a:ext cx="878469" cy="132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내지">
  <p:cSld name="내지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155" name="Google Shape;155;p29"/>
          <p:cNvCxnSpPr/>
          <p:nvPr/>
        </p:nvCxnSpPr>
        <p:spPr>
          <a:xfrm>
            <a:off x="364803" y="410894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osmetic2.png" id="156" name="Google Shape;156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512" y="4825603"/>
            <a:ext cx="675000" cy="101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표지_텍스트">
  <p:cSld name="표지_텍스트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p30"/>
          <p:cNvCxnSpPr/>
          <p:nvPr/>
        </p:nvCxnSpPr>
        <p:spPr>
          <a:xfrm>
            <a:off x="364803" y="2576014"/>
            <a:ext cx="8406000" cy="0"/>
          </a:xfrm>
          <a:prstGeom prst="straightConnector1">
            <a:avLst/>
          </a:prstGeom>
          <a:noFill/>
          <a:ln cap="flat" cmpd="sng" w="12700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p30"/>
          <p:cNvCxnSpPr/>
          <p:nvPr/>
        </p:nvCxnSpPr>
        <p:spPr>
          <a:xfrm>
            <a:off x="364803" y="2991839"/>
            <a:ext cx="159258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30"/>
          <p:cNvCxnSpPr/>
          <p:nvPr/>
        </p:nvCxnSpPr>
        <p:spPr>
          <a:xfrm>
            <a:off x="364803" y="3224336"/>
            <a:ext cx="159258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30"/>
          <p:cNvCxnSpPr/>
          <p:nvPr/>
        </p:nvCxnSpPr>
        <p:spPr>
          <a:xfrm>
            <a:off x="364803" y="3458798"/>
            <a:ext cx="159258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30"/>
          <p:cNvCxnSpPr/>
          <p:nvPr/>
        </p:nvCxnSpPr>
        <p:spPr>
          <a:xfrm>
            <a:off x="364803" y="3692638"/>
            <a:ext cx="159258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osmetic2.png" id="163" name="Google Shape;16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72671" y="4807745"/>
            <a:ext cx="878469" cy="13215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2059" y="185057"/>
            <a:ext cx="8338457" cy="13886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5400"/>
              <a:buNone/>
              <a:defRPr b="1" sz="54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5" name="Google Shape;165;p30"/>
          <p:cNvSpPr txBox="1"/>
          <p:nvPr>
            <p:ph type="title"/>
          </p:nvPr>
        </p:nvSpPr>
        <p:spPr>
          <a:xfrm>
            <a:off x="268519" y="3003798"/>
            <a:ext cx="8418281" cy="228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None/>
              <a:def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0"/>
          <p:cNvSpPr txBox="1"/>
          <p:nvPr/>
        </p:nvSpPr>
        <p:spPr>
          <a:xfrm>
            <a:off x="264463" y="4790468"/>
            <a:ext cx="3204878" cy="342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이 문서는 나눔글꼴로 작성되었습니다. </a:t>
            </a:r>
            <a:r>
              <a:rPr b="0" i="0" lang="ko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설치하기</a:t>
            </a:r>
            <a:endParaRPr b="0" i="0" sz="800" u="sng" cap="none" strike="noStrike">
              <a:solidFill>
                <a:srgbClr val="4495D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내지_텍스트">
  <p:cSld name="내지_텍스트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171" name="Google Shape;171;p31"/>
          <p:cNvCxnSpPr/>
          <p:nvPr/>
        </p:nvCxnSpPr>
        <p:spPr>
          <a:xfrm>
            <a:off x="364803" y="410894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osmetic2.png" id="172" name="Google Shape;172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512" y="4825603"/>
            <a:ext cx="675000" cy="10154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1"/>
          <p:cNvSpPr txBox="1"/>
          <p:nvPr>
            <p:ph type="title"/>
          </p:nvPr>
        </p:nvSpPr>
        <p:spPr>
          <a:xfrm>
            <a:off x="368300" y="428625"/>
            <a:ext cx="8394700" cy="634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  <a:defRPr b="1" sz="40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68300" y="1181101"/>
            <a:ext cx="1905000" cy="238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D3C3E"/>
              </a:buClr>
              <a:buSzPts val="1200"/>
              <a:buFont typeface="Arial"/>
              <a:buNone/>
              <a:defRPr b="1" sz="1200">
                <a:solidFill>
                  <a:srgbClr val="3D3C3E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31"/>
          <p:cNvSpPr txBox="1"/>
          <p:nvPr>
            <p:ph idx="2" type="body"/>
          </p:nvPr>
        </p:nvSpPr>
        <p:spPr>
          <a:xfrm>
            <a:off x="2336800" y="1181101"/>
            <a:ext cx="6426200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D3C3E"/>
              </a:buClr>
              <a:buSzPts val="1200"/>
              <a:buNone/>
              <a:defRPr b="1" sz="12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화면">
  <p:cSld name="빈화면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  <a:defRPr b="0" i="0" sz="3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ctrTitle"/>
          </p:nvPr>
        </p:nvSpPr>
        <p:spPr>
          <a:xfrm>
            <a:off x="1143000" y="781047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</a:pPr>
            <a:r>
              <a:rPr lang="ko" sz="4800">
                <a:latin typeface="Arial"/>
                <a:ea typeface="Arial"/>
                <a:cs typeface="Arial"/>
                <a:sym typeface="Arial"/>
              </a:rPr>
              <a:t>APEX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3"/>
          <p:cNvSpPr txBox="1"/>
          <p:nvPr>
            <p:ph idx="1" type="subTitle"/>
          </p:nvPr>
        </p:nvSpPr>
        <p:spPr>
          <a:xfrm>
            <a:off x="1143000" y="27216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" sz="3000">
                <a:latin typeface="Arial"/>
                <a:ea typeface="Arial"/>
                <a:cs typeface="Arial"/>
                <a:sym typeface="Arial"/>
              </a:rPr>
              <a:t>Alpha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</a:pPr>
            <a:r>
              <a:rPr b="1" lang="ko" sz="2000">
                <a:latin typeface="Calibri"/>
                <a:ea typeface="Calibri"/>
                <a:cs typeface="Calibri"/>
                <a:sym typeface="Calibri"/>
              </a:rPr>
              <a:t>Win decision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4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349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•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1500">
                <a:latin typeface="Calibri"/>
                <a:ea typeface="Calibri"/>
                <a:cs typeface="Calibri"/>
                <a:sym typeface="Calibri"/>
              </a:rPr>
              <a:t>Reach the top, player wins.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725" y="2178050"/>
            <a:ext cx="3002300" cy="105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9450" y="2062050"/>
            <a:ext cx="4208874" cy="12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4775" y="3540600"/>
            <a:ext cx="3344026" cy="125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9925" y="3540600"/>
            <a:ext cx="3715425" cy="105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Google Shape;266;p43"/>
          <p:cNvCxnSpPr/>
          <p:nvPr/>
        </p:nvCxnSpPr>
        <p:spPr>
          <a:xfrm>
            <a:off x="364803" y="410894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7" name="Google Shape;267;p43"/>
          <p:cNvSpPr txBox="1"/>
          <p:nvPr>
            <p:ph type="title"/>
          </p:nvPr>
        </p:nvSpPr>
        <p:spPr>
          <a:xfrm>
            <a:off x="239418" y="503807"/>
            <a:ext cx="84867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D314E"/>
              </a:buClr>
              <a:buSzPts val="4000"/>
              <a:buFont typeface="Arial"/>
              <a:buNone/>
            </a:pPr>
            <a:r>
              <a:rPr b="1" lang="ko" sz="4000">
                <a:solidFill>
                  <a:srgbClr val="1D314E"/>
                </a:solidFill>
              </a:rPr>
              <a:t>Future Plan</a:t>
            </a:r>
            <a:endParaRPr b="1" sz="3000">
              <a:solidFill>
                <a:srgbClr val="1D314E"/>
              </a:solidFill>
            </a:endParaRPr>
          </a:p>
        </p:txBody>
      </p:sp>
      <p:sp>
        <p:nvSpPr>
          <p:cNvPr id="268" name="Google Shape;268;p43"/>
          <p:cNvSpPr txBox="1"/>
          <p:nvPr/>
        </p:nvSpPr>
        <p:spPr>
          <a:xfrm>
            <a:off x="550500" y="1116251"/>
            <a:ext cx="8220300" cy="3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ko" sz="1300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Apply each character’s stats and balancing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urce Sans Pro"/>
              <a:buChar char="●"/>
            </a:pPr>
            <a:r>
              <a:rPr lang="ko" sz="1300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Add ending scene of each character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urce Sans Pro"/>
              <a:buChar char="●"/>
            </a:pPr>
            <a:r>
              <a:rPr lang="ko" sz="1300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Add multi-round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urce Sans Pro"/>
              <a:buChar char="●"/>
            </a:pPr>
            <a:r>
              <a:rPr lang="ko" sz="1300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Apply sound effects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ko" sz="13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Add short scene about story before character choice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ko" sz="13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Additional polish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43"/>
          <p:cNvSpPr txBox="1"/>
          <p:nvPr/>
        </p:nvSpPr>
        <p:spPr>
          <a:xfrm>
            <a:off x="3104175" y="80367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</a:pPr>
            <a:r>
              <a:rPr b="1" lang="ko" sz="200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628650" y="1656892"/>
            <a:ext cx="7886700" cy="29758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ko" sz="1100">
                <a:latin typeface="Arial"/>
                <a:ea typeface="Arial"/>
                <a:cs typeface="Arial"/>
                <a:sym typeface="Arial"/>
              </a:rPr>
              <a:t>Wonju</a:t>
            </a:r>
            <a:r>
              <a:rPr lang="ko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" sz="1100">
                <a:latin typeface="Arial"/>
                <a:ea typeface="Arial"/>
                <a:cs typeface="Arial"/>
                <a:sym typeface="Arial"/>
              </a:rPr>
              <a:t>Jo</a:t>
            </a:r>
            <a:r>
              <a:rPr lang="ko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200">
                <a:latin typeface="Arial"/>
                <a:ea typeface="Arial"/>
                <a:cs typeface="Arial"/>
                <a:sym typeface="Arial"/>
              </a:rPr>
              <a:t>Lead Designer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ko" sz="1100">
                <a:latin typeface="Arial"/>
                <a:ea typeface="Arial"/>
                <a:cs typeface="Arial"/>
                <a:sym typeface="Arial"/>
              </a:rPr>
              <a:t>Haewon Shon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200">
                <a:latin typeface="Arial"/>
                <a:ea typeface="Arial"/>
                <a:cs typeface="Arial"/>
                <a:sym typeface="Arial"/>
              </a:rPr>
              <a:t>Test Manager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ko" sz="1100">
                <a:latin typeface="Arial"/>
                <a:ea typeface="Arial"/>
                <a:cs typeface="Arial"/>
                <a:sym typeface="Arial"/>
              </a:rPr>
              <a:t>Jookyung</a:t>
            </a:r>
            <a:r>
              <a:rPr lang="ko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" sz="1100">
                <a:latin typeface="Arial"/>
                <a:ea typeface="Arial"/>
                <a:cs typeface="Arial"/>
                <a:sym typeface="Arial"/>
              </a:rPr>
              <a:t>Lee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200">
                <a:latin typeface="Arial"/>
                <a:ea typeface="Arial"/>
                <a:cs typeface="Arial"/>
                <a:sym typeface="Arial"/>
              </a:rPr>
              <a:t>Technical Director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ko" sz="1100">
                <a:latin typeface="Arial"/>
                <a:ea typeface="Arial"/>
                <a:cs typeface="Arial"/>
                <a:sym typeface="Arial"/>
              </a:rPr>
              <a:t>Junseok</a:t>
            </a:r>
            <a:r>
              <a:rPr lang="ko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" sz="1100">
                <a:latin typeface="Arial"/>
                <a:ea typeface="Arial"/>
                <a:cs typeface="Arial"/>
                <a:sym typeface="Arial"/>
              </a:rPr>
              <a:t>Yang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200">
                <a:latin typeface="Arial"/>
                <a:ea typeface="Arial"/>
                <a:cs typeface="Arial"/>
                <a:sym typeface="Arial"/>
              </a:rPr>
              <a:t>Producer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491490" y="273844"/>
            <a:ext cx="3840085" cy="1269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</a:pPr>
            <a:r>
              <a:rPr b="1" lang="ko" sz="2000">
                <a:latin typeface="Calibri"/>
                <a:ea typeface="Calibri"/>
                <a:cs typeface="Calibri"/>
                <a:sym typeface="Calibri"/>
              </a:rPr>
              <a:t>High Concept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p35"/>
          <p:cNvCxnSpPr/>
          <p:nvPr/>
        </p:nvCxnSpPr>
        <p:spPr>
          <a:xfrm>
            <a:off x="491490" y="1737360"/>
            <a:ext cx="3429000" cy="0"/>
          </a:xfrm>
          <a:prstGeom prst="straightConnector1">
            <a:avLst/>
          </a:prstGeom>
          <a:noFill/>
          <a:ln cap="sq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491491" y="1931275"/>
            <a:ext cx="3840085" cy="2596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ko" sz="1400"/>
              <a:t>APEX is a 2D platformer action game to reach the top of the tower by Knocking-back an opponent player.</a:t>
            </a:r>
            <a:endParaRPr sz="1400"/>
          </a:p>
        </p:txBody>
      </p:sp>
      <p:pic>
        <p:nvPicPr>
          <p:cNvPr id="199" name="Google Shape;199;p35"/>
          <p:cNvPicPr preferRelativeResize="0"/>
          <p:nvPr/>
        </p:nvPicPr>
        <p:blipFill rotWithShape="1">
          <a:blip r:embed="rId3">
            <a:alphaModFix/>
          </a:blip>
          <a:srcRect b="3320" l="0" r="2" t="0"/>
          <a:stretch/>
        </p:blipFill>
        <p:spPr>
          <a:xfrm>
            <a:off x="4409137" y="8"/>
            <a:ext cx="4734862" cy="5143490"/>
          </a:xfrm>
          <a:custGeom>
            <a:rect b="b" l="l" r="r" t="t"/>
            <a:pathLst>
              <a:path extrusionOk="0" h="6857997" w="6313150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/>
          <p:nvPr/>
        </p:nvSpPr>
        <p:spPr>
          <a:xfrm>
            <a:off x="1" y="0"/>
            <a:ext cx="456158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36"/>
          <p:cNvSpPr/>
          <p:nvPr/>
        </p:nvSpPr>
        <p:spPr>
          <a:xfrm>
            <a:off x="1" y="0"/>
            <a:ext cx="9143998" cy="51435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6" name="Google Shape;20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6"/>
          <p:cNvSpPr txBox="1"/>
          <p:nvPr>
            <p:ph type="title"/>
          </p:nvPr>
        </p:nvSpPr>
        <p:spPr>
          <a:xfrm>
            <a:off x="480059" y="1540231"/>
            <a:ext cx="2751871" cy="2070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Malgun Gothic"/>
              <a:buNone/>
            </a:pPr>
            <a:r>
              <a:rPr lang="ko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Implemented Features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6"/>
          <p:cNvSpPr txBox="1"/>
          <p:nvPr>
            <p:ph idx="1" type="body"/>
          </p:nvPr>
        </p:nvSpPr>
        <p:spPr>
          <a:xfrm>
            <a:off x="4567930" y="601400"/>
            <a:ext cx="3979563" cy="392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279400" lvl="0" marL="342900" rtl="0" algn="l">
              <a:spcBef>
                <a:spcPts val="8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ko" sz="1800">
                <a:latin typeface="Calibri"/>
                <a:ea typeface="Calibri"/>
                <a:cs typeface="Calibri"/>
                <a:sym typeface="Calibri"/>
              </a:rPr>
              <a:t>Add main menu &amp; exit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rtl="0" algn="l">
              <a:spcBef>
                <a:spcPts val="8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ko" sz="1800">
                <a:latin typeface="Calibri"/>
                <a:ea typeface="Calibri"/>
                <a:cs typeface="Calibri"/>
                <a:sym typeface="Calibri"/>
              </a:rPr>
              <a:t>Character Selecting level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rtl="0" algn="l">
              <a:spcBef>
                <a:spcPts val="8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ko" sz="1800">
                <a:latin typeface="Calibri"/>
                <a:ea typeface="Calibri"/>
                <a:cs typeface="Calibri"/>
                <a:sym typeface="Calibri"/>
              </a:rPr>
              <a:t>Item random drop &amp; item design item ability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lang="ko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Attack action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lang="ko" sz="1800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ko" sz="1800">
                <a:latin typeface="Calibri"/>
                <a:ea typeface="Calibri"/>
                <a:cs typeface="Calibri"/>
                <a:sym typeface="Calibri"/>
              </a:rPr>
              <a:t>aking character's graphics and weapon (graphics) &amp; making map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ko" sz="1800">
                <a:latin typeface="Calibri"/>
                <a:ea typeface="Calibri"/>
                <a:cs typeface="Calibri"/>
                <a:sym typeface="Calibri"/>
              </a:rPr>
              <a:t>Pause &amp; Restart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ko" sz="1800">
                <a:latin typeface="Calibri"/>
                <a:ea typeface="Calibri"/>
                <a:cs typeface="Calibri"/>
                <a:sym typeface="Calibri"/>
              </a:rPr>
              <a:t>Win decision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</a:pPr>
            <a:r>
              <a:rPr b="1" lang="ko" sz="2000">
                <a:latin typeface="Calibri"/>
                <a:ea typeface="Calibri"/>
                <a:cs typeface="Calibri"/>
                <a:sym typeface="Calibri"/>
              </a:rPr>
              <a:t>Add main menu &amp; exit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603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•"/>
            </a:pPr>
            <a:r>
              <a:rPr lang="ko" sz="1500">
                <a:latin typeface="Calibri"/>
                <a:ea typeface="Calibri"/>
                <a:cs typeface="Calibri"/>
                <a:sym typeface="Calibri"/>
              </a:rPr>
              <a:t>Added main menu with several decisions that make users to easily access game details.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100" y="1763100"/>
            <a:ext cx="3770550" cy="286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1" lang="ko" sz="2000">
                <a:latin typeface="Calibri"/>
                <a:ea typeface="Calibri"/>
                <a:cs typeface="Calibri"/>
                <a:sym typeface="Calibri"/>
              </a:rPr>
              <a:t>aking character's graphics &amp; weapon &amp; attack action &amp; making map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603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•"/>
            </a:pPr>
            <a:r>
              <a:rPr lang="ko" sz="15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Give individual graphics to characters that will distinguish each characters.</a:t>
            </a:r>
            <a:endParaRPr sz="15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•"/>
            </a:pPr>
            <a:r>
              <a:rPr lang="ko" sz="1500">
                <a:latin typeface="Calibri"/>
                <a:ea typeface="Calibri"/>
                <a:cs typeface="Calibri"/>
                <a:sym typeface="Calibri"/>
              </a:rPr>
              <a:t>Express APEX members with their own weapons by graphics.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•"/>
            </a:pPr>
            <a:r>
              <a:rPr lang="ko" sz="1500">
                <a:latin typeface="Calibri"/>
                <a:ea typeface="Calibri"/>
                <a:cs typeface="Calibri"/>
                <a:sym typeface="Calibri"/>
              </a:rPr>
              <a:t>Making map that will be used in game.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725" y="2494913"/>
            <a:ext cx="4597053" cy="138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375" y="4056975"/>
            <a:ext cx="4379400" cy="11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8450" y="3681025"/>
            <a:ext cx="3583450" cy="12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3675" y="2462674"/>
            <a:ext cx="994175" cy="9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</a:pPr>
            <a:r>
              <a:rPr b="1" lang="ko" sz="2000">
                <a:latin typeface="Calibri"/>
                <a:ea typeface="Calibri"/>
                <a:cs typeface="Calibri"/>
                <a:sym typeface="Calibri"/>
              </a:rPr>
              <a:t>Item random drop &amp; item design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429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603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•"/>
            </a:pPr>
            <a:r>
              <a:rPr lang="ko" sz="15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Add fun factors that makes game more interesting and attractive.</a:t>
            </a:r>
            <a:endParaRPr sz="15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32" name="Google Shape;232;p39"/>
          <p:cNvSpPr/>
          <p:nvPr/>
        </p:nvSpPr>
        <p:spPr>
          <a:xfrm>
            <a:off x="2502550" y="2571750"/>
            <a:ext cx="1231800" cy="1198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200" y="26949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9"/>
          <p:cNvSpPr txBox="1"/>
          <p:nvPr/>
        </p:nvSpPr>
        <p:spPr>
          <a:xfrm>
            <a:off x="993800" y="3682075"/>
            <a:ext cx="9945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Calibri"/>
                <a:ea typeface="Calibri"/>
                <a:cs typeface="Calibri"/>
                <a:sym typeface="Calibri"/>
              </a:rPr>
              <a:t>speed up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9"/>
          <p:cNvSpPr txBox="1"/>
          <p:nvPr/>
        </p:nvSpPr>
        <p:spPr>
          <a:xfrm>
            <a:off x="2642200" y="3770550"/>
            <a:ext cx="1380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Calibri"/>
                <a:ea typeface="Calibri"/>
                <a:cs typeface="Calibri"/>
                <a:sym typeface="Calibri"/>
              </a:rPr>
              <a:t>slow down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488" y="2571750"/>
            <a:ext cx="1343125" cy="11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8600" y="2519425"/>
            <a:ext cx="3496750" cy="116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9"/>
          <p:cNvSpPr txBox="1"/>
          <p:nvPr/>
        </p:nvSpPr>
        <p:spPr>
          <a:xfrm>
            <a:off x="5605350" y="3799075"/>
            <a:ext cx="8769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Calibri"/>
                <a:ea typeface="Calibri"/>
                <a:cs typeface="Calibri"/>
                <a:sym typeface="Calibri"/>
              </a:rPr>
              <a:t>spring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latin typeface="Calibri"/>
                <a:ea typeface="Calibri"/>
                <a:cs typeface="Calibri"/>
                <a:sym typeface="Calibri"/>
              </a:rPr>
              <a:t>Character Selecting Level</a:t>
            </a:r>
            <a:endParaRPr/>
          </a:p>
        </p:txBody>
      </p:sp>
      <p:sp>
        <p:nvSpPr>
          <p:cNvPr id="244" name="Google Shape;244;p4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603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ko" sz="1500">
                <a:latin typeface="Calibri"/>
                <a:ea typeface="Calibri"/>
                <a:cs typeface="Calibri"/>
                <a:sym typeface="Calibri"/>
              </a:rPr>
              <a:t>Made a level that let players to select between 4 different characters.</a:t>
            </a:r>
            <a:endParaRPr/>
          </a:p>
        </p:txBody>
      </p:sp>
      <p:pic>
        <p:nvPicPr>
          <p:cNvPr id="245" name="Google Shape;2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125" y="1978437"/>
            <a:ext cx="5201475" cy="282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</a:pPr>
            <a:r>
              <a:rPr b="1" lang="ko" sz="2000">
                <a:latin typeface="Calibri"/>
                <a:ea typeface="Calibri"/>
                <a:cs typeface="Calibri"/>
                <a:sym typeface="Calibri"/>
              </a:rPr>
              <a:t>Pause &amp; Restart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603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•"/>
            </a:pPr>
            <a:r>
              <a:rPr lang="ko" sz="1500">
                <a:highlight>
                  <a:srgbClr val="FDFDFD"/>
                </a:highlight>
                <a:latin typeface="Calibri"/>
                <a:ea typeface="Calibri"/>
                <a:cs typeface="Calibri"/>
                <a:sym typeface="Calibri"/>
              </a:rPr>
              <a:t>Pause game.</a:t>
            </a:r>
            <a:endParaRPr sz="1500">
              <a:highlight>
                <a:srgbClr val="FDFDFD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•"/>
            </a:pPr>
            <a:r>
              <a:rPr lang="ko" sz="1500">
                <a:highlight>
                  <a:srgbClr val="FDFDFD"/>
                </a:highlight>
                <a:latin typeface="Calibri"/>
                <a:ea typeface="Calibri"/>
                <a:cs typeface="Calibri"/>
                <a:sym typeface="Calibri"/>
              </a:rPr>
              <a:t>Restart game.</a:t>
            </a:r>
            <a:endParaRPr sz="1500">
              <a:highlight>
                <a:srgbClr val="FDFDFD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사용자 지정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