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ermanent Mark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D21939-CDD4-4537-ADA3-1E2415CAF6A3}">
  <a:tblStyle styleId="{00D21939-CDD4-4537-ADA3-1E2415CAF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ermanentMark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ko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Pre-Production Milestone and game submission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10cff5b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510cff5b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have various characters and enemy.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attack, defence and special skill card. and potion for increasing health.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Needing background and map for reaching boss round.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67086ad1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67086ad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 don’t know wonyong has friends. I knew him no friends.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10cff5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10cff5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민호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the Risk, our first risk is time management.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And first mitigations for this is setting a flexible schedule.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Second mitigation is Creating a plan B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3e25c15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23e25c15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민호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Our second risk is different coding style.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first mitigation for this is using Clang tool to unify the coding style.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Also, second mitigation is Matching the coding style by discussion.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10cff5b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10cff5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준석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b67086ad1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b67086ad1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469c936eb8c75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469c936eb8c75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준석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510cff5b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510cff5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준석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510cff5b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510cff5b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준석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510cff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510cff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510cff5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510cff5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10cff5b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10cff5b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Using Opengl and SDL2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Also we completed Dividing state with state manager, Template-style math library, keyboard mouse input and FPS for slowing down the project loop speed.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Also we need to optimizing the engine afterall.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10cff5b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10cff5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준석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3e25c151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3e25c151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민호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used SDL mixer for audio of our engine.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 completed the play &amp; pause and volume control.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Also we need to optimizing the sound function after.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510cff5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510cff5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10cff5b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10cff5b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game concept of our game is a card game, turn_based, RPG, and roguelike.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Player can choose 3 card what they wants to 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and game is made up of turn-based battle in the same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Player can level up as RPG. at last the game genre is rougelike, so when player was dead their status was gone.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main genre of our game was a Rougelike, and we attach it with card game and turn-based RPG.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main mechanic of our game, Player can choose 3 cards what they wants to act to fight also enemy can choose 3 act in randomly. At last, as I said the game genre was roguelike, when the player was dead, they lost all progress on that game. however, the unlockable stuff can be saved (i.e, characters, items)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10cff5b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10cff5b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애니메이션 처리해서 스폐셜 게이지 채우면 쓸수있게된다고 말하면됨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2.png"/><Relationship Id="rId13" Type="http://schemas.openxmlformats.org/officeDocument/2006/relationships/image" Target="../media/image19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openxmlformats.org/officeDocument/2006/relationships/image" Target="../media/image13.png"/><Relationship Id="rId15" Type="http://schemas.openxmlformats.org/officeDocument/2006/relationships/image" Target="../media/image20.png"/><Relationship Id="rId1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7" Type="http://schemas.openxmlformats.org/officeDocument/2006/relationships/image" Target="../media/image15.png"/><Relationship Id="rId8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2.jpg"/><Relationship Id="rId5" Type="http://schemas.openxmlformats.org/officeDocument/2006/relationships/image" Target="../media/image10.jpg"/><Relationship Id="rId6" Type="http://schemas.openxmlformats.org/officeDocument/2006/relationships/image" Target="../media/image2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9C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ermanent Marker"/>
                <a:ea typeface="Permanent Marker"/>
                <a:cs typeface="Permanent Marker"/>
                <a:sym typeface="Permanent Marker"/>
              </a:rPr>
              <a:t>Lonely Mercenary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by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p</a:t>
            </a:r>
            <a:r>
              <a:rPr lang="ko">
                <a:solidFill>
                  <a:srgbClr val="FF9900"/>
                </a:solidFill>
              </a:rPr>
              <a:t>i</a:t>
            </a:r>
            <a:r>
              <a:rPr lang="ko">
                <a:solidFill>
                  <a:srgbClr val="00FF00"/>
                </a:solidFill>
              </a:rPr>
              <a:t>n</a:t>
            </a:r>
            <a:r>
              <a:rPr lang="ko">
                <a:solidFill>
                  <a:srgbClr val="00FFFF"/>
                </a:solidFill>
              </a:rPr>
              <a:t>a</a:t>
            </a:r>
            <a:r>
              <a:rPr lang="ko">
                <a:solidFill>
                  <a:srgbClr val="0000FF"/>
                </a:solidFill>
              </a:rPr>
              <a:t>t</a:t>
            </a:r>
            <a:r>
              <a:rPr lang="ko">
                <a:solidFill>
                  <a:srgbClr val="9900FF"/>
                </a:solidFill>
              </a:rPr>
              <a:t>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17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783F04"/>
                </a:solidFill>
              </a:rPr>
              <a:t>GAM 200</a:t>
            </a:r>
            <a:endParaRPr sz="2500">
              <a:solidFill>
                <a:srgbClr val="783F0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783F04"/>
                </a:solidFill>
              </a:rPr>
              <a:t>Pre-Production Milestone</a:t>
            </a:r>
            <a:endParaRPr sz="2500">
              <a:solidFill>
                <a:srgbClr val="783F0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783F04"/>
                </a:solidFill>
              </a:rPr>
              <a:t>and Game Submission Presentation</a:t>
            </a:r>
            <a:endParaRPr sz="2500">
              <a:solidFill>
                <a:srgbClr val="783F0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rgbClr val="783F04"/>
                </a:solidFill>
              </a:rPr>
              <a:t>2019.12.13</a:t>
            </a:r>
            <a:endParaRPr sz="2500">
              <a:solidFill>
                <a:srgbClr val="783F0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783F04"/>
                </a:solidFill>
              </a:rPr>
              <a:t>Custom Engine</a:t>
            </a:r>
            <a:endParaRPr sz="1500">
              <a:solidFill>
                <a:srgbClr val="783F04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350" y="13357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ARTS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6032875" y="1115950"/>
            <a:ext cx="27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Character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C</a:t>
            </a:r>
            <a:r>
              <a:rPr lang="ko" sz="1500"/>
              <a:t>haracters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Enemy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NPC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Objects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Act card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Potion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Coin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Background</a:t>
            </a:r>
            <a:endParaRPr sz="2500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Various backgrounds</a:t>
            </a:r>
            <a:endParaRPr sz="2500">
              <a:solidFill>
                <a:srgbClr val="B45F06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5948"/>
            <a:ext cx="5585526" cy="28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8925" y="2571750"/>
            <a:ext cx="2047824" cy="6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134625"/>
            <a:ext cx="2047829" cy="6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10800000">
            <a:off x="2627300" y="4390379"/>
            <a:ext cx="2799300" cy="349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925" y="3114642"/>
            <a:ext cx="610225" cy="81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10600" y="3153963"/>
            <a:ext cx="610225" cy="8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05275" y="3153954"/>
            <a:ext cx="610225" cy="81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1700" y="2259975"/>
            <a:ext cx="2440875" cy="8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75950" y="1244679"/>
            <a:ext cx="610225" cy="81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95050" y="139787"/>
            <a:ext cx="610225" cy="6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283475" y="139787"/>
            <a:ext cx="610225" cy="6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95237" y="1365975"/>
            <a:ext cx="2440950" cy="8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Concept Arts for the future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00" y="1172150"/>
            <a:ext cx="2069924" cy="275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1900" y="1211450"/>
            <a:ext cx="2069924" cy="275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0600" y="1172150"/>
            <a:ext cx="3679900" cy="275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33200" y="4146425"/>
            <a:ext cx="56574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Special Thanks for Wonyong friend.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RISK 1: </a:t>
            </a:r>
            <a:r>
              <a:rPr lang="ko" sz="3000">
                <a:solidFill>
                  <a:srgbClr val="783F04"/>
                </a:solidFill>
              </a:rPr>
              <a:t>Assignments</a:t>
            </a:r>
            <a:endParaRPr sz="3000">
              <a:solidFill>
                <a:srgbClr val="783F04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11700" y="1210625"/>
            <a:ext cx="85206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b="1" lang="ko" sz="2500">
                <a:solidFill>
                  <a:srgbClr val="B45F06"/>
                </a:solidFill>
              </a:rPr>
              <a:t>RISK 1:</a:t>
            </a:r>
            <a:r>
              <a:rPr lang="ko" sz="2500">
                <a:solidFill>
                  <a:srgbClr val="B45F06"/>
                </a:solidFill>
              </a:rPr>
              <a:t> Spend times to doing class assignments</a:t>
            </a:r>
            <a:endParaRPr sz="2400"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rgbClr val="FDFDFD"/>
                </a:highlight>
              </a:rPr>
              <a:t>Many class assignments is hard, so we need to spend times for them.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b="1" lang="ko" sz="2500">
                <a:solidFill>
                  <a:srgbClr val="B45F06"/>
                </a:solidFill>
              </a:rPr>
              <a:t>MITIGATIONS</a:t>
            </a:r>
            <a:endParaRPr b="1" sz="2500"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M</a:t>
            </a: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itigation 1: </a:t>
            </a:r>
            <a:r>
              <a:rPr lang="ko" sz="1800">
                <a:solidFill>
                  <a:schemeClr val="dk1"/>
                </a:solidFill>
                <a:highlight>
                  <a:srgbClr val="FDFDFD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DFDFD"/>
                </a:highlight>
              </a:rPr>
              <a:t>Start assignments early as much as possible.</a:t>
            </a:r>
            <a:endParaRPr sz="18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chemeClr val="lt1"/>
                </a:highlight>
              </a:rPr>
              <a:t>Mitigation 2:</a:t>
            </a:r>
            <a:endParaRPr sz="18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DFDFD"/>
                </a:highlight>
              </a:rPr>
              <a:t>Study more for improving programming skills, it can reduces time for spending on assignments.</a:t>
            </a:r>
            <a:endParaRPr sz="18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idx="4294967295" type="title"/>
          </p:nvPr>
        </p:nvSpPr>
        <p:spPr>
          <a:xfrm>
            <a:off x="311700" y="195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RISK 2: </a:t>
            </a:r>
            <a:r>
              <a:rPr lang="ko" sz="3000">
                <a:solidFill>
                  <a:srgbClr val="783F04"/>
                </a:solidFill>
              </a:rPr>
              <a:t>Vacation team meeting</a:t>
            </a:r>
            <a:endParaRPr sz="3000">
              <a:solidFill>
                <a:srgbClr val="783F04"/>
              </a:solidFill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311700" y="1243175"/>
            <a:ext cx="85206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b="1" lang="ko" sz="2500">
                <a:solidFill>
                  <a:srgbClr val="B45F06"/>
                </a:solidFill>
              </a:rPr>
              <a:t>RISK 2:</a:t>
            </a:r>
            <a:r>
              <a:rPr lang="ko" sz="2500">
                <a:solidFill>
                  <a:srgbClr val="B45F06"/>
                </a:solidFill>
              </a:rPr>
              <a:t> Vacation team meeting</a:t>
            </a:r>
            <a:endParaRPr sz="2500"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Time and place of our team members do not match during the winter vacation.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b="1" lang="ko" sz="2500">
                <a:solidFill>
                  <a:srgbClr val="B45F06"/>
                </a:solidFill>
              </a:rPr>
              <a:t>MITIGATIONS</a:t>
            </a:r>
            <a:endParaRPr b="1" sz="2500"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Mitigation 1: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rgbClr val="FFFFFF"/>
                </a:highlight>
              </a:rPr>
              <a:t>During the winter vacation, time finds the right time for the team members and makes and makes a team plan in advance.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" sz="1800">
                <a:solidFill>
                  <a:schemeClr val="dk1"/>
                </a:solidFill>
                <a:highlight>
                  <a:schemeClr val="lt1"/>
                </a:highlight>
              </a:rPr>
              <a:t>Mitigation 2: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highlight>
                  <a:schemeClr val="lt1"/>
                </a:highlight>
              </a:rPr>
              <a:t>During the winter vacation, we meet on a discord or online because, there is a long distance between the team members.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RUBRIC SELF-ASSESSMENT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311700" y="1059550"/>
            <a:ext cx="8421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k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Guide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Prototypes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gameplay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 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RUBRIC SELF-ASSESSMENT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311700" y="1059550"/>
            <a:ext cx="8421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k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Guide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 Features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Gameplay(in Engine)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 Usability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Procedural Content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 Pipeline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Pipeline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Tools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RUBRIC SELF-ASSESSMENT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311700" y="1059550"/>
            <a:ext cx="8421900" cy="3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b="1" lang="k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Environment/Backgrounds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 and Props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Menus and HUD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Asset List</a:t>
            </a: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Music Implementation</a:t>
            </a: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can be heard from engine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SFX Implementation - </a:t>
            </a:r>
            <a:r>
              <a:rPr b="1" lang="ko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idx="4294967295" type="title"/>
          </p:nvPr>
        </p:nvSpPr>
        <p:spPr>
          <a:xfrm>
            <a:off x="311700" y="1953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TEAM SCHEDULE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29"/>
          <p:cNvGraphicFramePr/>
          <p:nvPr/>
        </p:nvGraphicFramePr>
        <p:xfrm>
          <a:off x="115163" y="96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{00D21939-CDD4-4537-ADA3-1E2415CAF6A3}</a:tableStyleId>
              </a:tblPr>
              <a:tblGrid>
                <a:gridCol w="1831300"/>
                <a:gridCol w="1734050"/>
                <a:gridCol w="1782675"/>
                <a:gridCol w="1782675"/>
                <a:gridCol w="1782675"/>
              </a:tblGrid>
              <a:tr h="707375">
                <a:tc row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783F04"/>
                          </a:solidFill>
                        </a:rPr>
                        <a:t>Members</a:t>
                      </a:r>
                      <a:endParaRPr b="1">
                        <a:solidFill>
                          <a:srgbClr val="783F04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783F0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783F04"/>
                          </a:solidFill>
                        </a:rPr>
                        <a:t>Month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Minho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Chae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(BSGD)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Producer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Wonyong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Lee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(RTIS)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Architecture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Inyeong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Han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(RTIS)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Test Manager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Junseok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Yang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FFFFFF"/>
                          </a:solidFill>
                        </a:rPr>
                        <a:t>(RTIS)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FFFF"/>
                          </a:solidFill>
                        </a:rPr>
                        <a:t>Graphics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5F06"/>
                    </a:solidFill>
                  </a:tcPr>
                </a:tc>
              </a:tr>
              <a:tr h="156925">
                <a:tc vMerge="1"/>
                <a:tc vMerge="1"/>
                <a:tc vMerge="1"/>
                <a:tc vMerge="1"/>
                <a:tc vMerge="1"/>
              </a:tr>
              <a:tr h="66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DECEMBER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Modifying the </a:t>
                      </a:r>
                      <a:r>
                        <a:rPr b="1" lang="ko" sz="1100"/>
                        <a:t>animation</a:t>
                      </a:r>
                      <a:r>
                        <a:rPr b="1" lang="ko" sz="1100"/>
                        <a:t> </a:t>
                      </a:r>
                      <a:r>
                        <a:rPr b="1" lang="ko" sz="1100"/>
                        <a:t>method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Optimizing algorithms for reducing lag.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Adding Village and shops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Playtest/Adjust battle computation?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Active use of constructor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JANUARY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Adding playable characters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Adding playable characters and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enemies, achievements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Adding playable characters,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Designing artwork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Advanced Engine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Font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Practice English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71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FEBRUARY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Implementing Bosses and the game items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(Weapon, Potion, etc...)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Adding stages, apply game items.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Implementing Bosses and the game items 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(Weapon, Potion, etc...)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Sprite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 Particle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71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WHOLE VACATION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Improve game design more actualization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Improve game design more actualization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FIXING BUGS!!!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Improve game design more actualization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Practice English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Improve game design more actualization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Practice English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cxnSp>
        <p:nvCxnSpPr>
          <p:cNvPr id="220" name="Google Shape;220;p29"/>
          <p:cNvCxnSpPr/>
          <p:nvPr/>
        </p:nvCxnSpPr>
        <p:spPr>
          <a:xfrm>
            <a:off x="127725" y="979300"/>
            <a:ext cx="1830900" cy="9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9C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25" y="0"/>
            <a:ext cx="3675625" cy="36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337800" y="3819475"/>
            <a:ext cx="59958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/>
              <a:t>THANK YOU!!!!!</a:t>
            </a:r>
            <a:endParaRPr sz="5200"/>
          </a:p>
        </p:txBody>
      </p:sp>
      <p:sp>
        <p:nvSpPr>
          <p:cNvPr id="227" name="Google Shape;227;p30"/>
          <p:cNvSpPr txBox="1"/>
          <p:nvPr/>
        </p:nvSpPr>
        <p:spPr>
          <a:xfrm>
            <a:off x="5892525" y="3920875"/>
            <a:ext cx="24618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CONTACT</a:t>
            </a:r>
            <a:r>
              <a:rPr lang="ko" sz="1500">
                <a:solidFill>
                  <a:schemeClr val="dk1"/>
                </a:solidFill>
              </a:rPr>
              <a:t>: </a:t>
            </a:r>
            <a:r>
              <a:rPr lang="ko">
                <a:solidFill>
                  <a:schemeClr val="dk1"/>
                </a:solidFill>
              </a:rPr>
              <a:t>MINHO CHAE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adam912761@gmail.com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4294967295" type="ctrTitle"/>
          </p:nvPr>
        </p:nvSpPr>
        <p:spPr>
          <a:xfrm>
            <a:off x="4860250" y="2712575"/>
            <a:ext cx="3333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ermanent Marker"/>
                <a:ea typeface="Permanent Marker"/>
                <a:cs typeface="Permanent Marker"/>
                <a:sym typeface="Permanent Marker"/>
              </a:rPr>
              <a:t>Lonely Mercenary</a:t>
            </a:r>
            <a:endParaRPr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by </a:t>
            </a:r>
            <a:r>
              <a:rPr lang="ko">
                <a:solidFill>
                  <a:srgbClr val="FF0000"/>
                </a:solidFill>
              </a:rPr>
              <a:t>p</a:t>
            </a:r>
            <a:r>
              <a:rPr lang="ko">
                <a:solidFill>
                  <a:srgbClr val="FF9900"/>
                </a:solidFill>
              </a:rPr>
              <a:t>i</a:t>
            </a:r>
            <a:r>
              <a:rPr lang="ko">
                <a:solidFill>
                  <a:srgbClr val="00FF00"/>
                </a:solidFill>
              </a:rPr>
              <a:t>n</a:t>
            </a:r>
            <a:r>
              <a:rPr lang="ko">
                <a:solidFill>
                  <a:srgbClr val="00FFFF"/>
                </a:solidFill>
              </a:rPr>
              <a:t>a</a:t>
            </a:r>
            <a:r>
              <a:rPr lang="ko">
                <a:solidFill>
                  <a:srgbClr val="0000FF"/>
                </a:solidFill>
              </a:rPr>
              <a:t>t</a:t>
            </a:r>
            <a:r>
              <a:rPr lang="ko">
                <a:solidFill>
                  <a:srgbClr val="9900FF"/>
                </a:solidFill>
              </a:rPr>
              <a:t>a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TEAM PHOTO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48150" y="1042200"/>
            <a:ext cx="1661700" cy="1555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Wonyong Lee</a:t>
            </a:r>
            <a:endParaRPr sz="2000"/>
          </a:p>
        </p:txBody>
      </p:sp>
      <p:sp>
        <p:nvSpPr>
          <p:cNvPr id="65" name="Google Shape;65;p14"/>
          <p:cNvSpPr/>
          <p:nvPr/>
        </p:nvSpPr>
        <p:spPr>
          <a:xfrm>
            <a:off x="148150" y="3435300"/>
            <a:ext cx="1661700" cy="1555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Junseok Yang</a:t>
            </a:r>
            <a:endParaRPr sz="2000"/>
          </a:p>
        </p:txBody>
      </p:sp>
      <p:sp>
        <p:nvSpPr>
          <p:cNvPr id="66" name="Google Shape;66;p14"/>
          <p:cNvSpPr/>
          <p:nvPr/>
        </p:nvSpPr>
        <p:spPr>
          <a:xfrm>
            <a:off x="7333850" y="1042200"/>
            <a:ext cx="1661700" cy="1555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Minho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Chae</a:t>
            </a:r>
            <a:endParaRPr sz="2000"/>
          </a:p>
        </p:txBody>
      </p:sp>
      <p:sp>
        <p:nvSpPr>
          <p:cNvPr id="67" name="Google Shape;67;p14"/>
          <p:cNvSpPr/>
          <p:nvPr/>
        </p:nvSpPr>
        <p:spPr>
          <a:xfrm>
            <a:off x="7333850" y="3435300"/>
            <a:ext cx="1661700" cy="15558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Inyeong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Han</a:t>
            </a:r>
            <a:endParaRPr sz="20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250" y="1042200"/>
            <a:ext cx="5265199" cy="39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TEAM STRUCTURE</a:t>
            </a:r>
            <a:endParaRPr b="1" sz="3000">
              <a:solidFill>
                <a:srgbClr val="783F04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37963" y="1287775"/>
            <a:ext cx="3690900" cy="16278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Minho Chae(BSGD)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/>
              <a:t>Producer</a:t>
            </a:r>
            <a:endParaRPr b="1" sz="15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4815138" y="1287775"/>
            <a:ext cx="3690900" cy="16278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Wonyong Lee</a:t>
            </a:r>
            <a:r>
              <a:rPr b="1" lang="ko" sz="1500">
                <a:solidFill>
                  <a:schemeClr val="dk1"/>
                </a:solidFill>
              </a:rPr>
              <a:t>(RTIS)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Architecture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37963" y="3147500"/>
            <a:ext cx="3690900" cy="16278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Inyeong Han</a:t>
            </a:r>
            <a:r>
              <a:rPr b="1" lang="ko" sz="1500">
                <a:solidFill>
                  <a:schemeClr val="dk1"/>
                </a:solidFill>
              </a:rPr>
              <a:t>(RTIS)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Test Manager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Designer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842138" y="3191900"/>
            <a:ext cx="3636900" cy="15390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Junseok Yang</a:t>
            </a:r>
            <a:r>
              <a:rPr b="1" lang="ko" sz="1500">
                <a:solidFill>
                  <a:schemeClr val="dk1"/>
                </a:solidFill>
              </a:rPr>
              <a:t>(RTIS)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</a:rPr>
              <a:t>Graphics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6563" y="3264750"/>
            <a:ext cx="1466150" cy="14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6563" y="1368200"/>
            <a:ext cx="1466150" cy="14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688" y="3290413"/>
            <a:ext cx="1466150" cy="14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5026" y="1355364"/>
            <a:ext cx="1466150" cy="14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GAME ARCHITECTURE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11700" y="1016900"/>
            <a:ext cx="83391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General Approach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OpenGL, SDL2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Completed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State Manager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Object Manager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Math library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Keyboard &amp; Mouse Input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Data-driven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FPS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Main Algorithms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Next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/>
              <a:t>Adding characters(playable characters, enemies), items, and weapons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GRAPHICS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11700" y="963450"/>
            <a:ext cx="8339100" cy="4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General Approach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OpenGL, SDL2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Completed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Sprite  - </a:t>
            </a:r>
            <a:r>
              <a:rPr lang="ko" sz="1500">
                <a:solidFill>
                  <a:schemeClr val="dk1"/>
                </a:solidFill>
                <a:highlight>
                  <a:srgbClr val="FDFDFD"/>
                </a:highlight>
              </a:rPr>
              <a:t>Using the DRAW function and the ADDING SCREEN function is much simpler and shorter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  <a:highlight>
                  <a:srgbClr val="FDFDFD"/>
                </a:highlight>
              </a:rPr>
              <a:t>Texture - made TEXTURE_ARRAY to store and send textures more easily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Basic Font - </a:t>
            </a:r>
            <a:r>
              <a:rPr lang="ko" sz="1500">
                <a:solidFill>
                  <a:schemeClr val="dk1"/>
                </a:solidFill>
                <a:highlight>
                  <a:srgbClr val="FDFDFD"/>
                </a:highlight>
              </a:rPr>
              <a:t>made a very basic font based on Sprite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Next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  <a:highlight>
                  <a:srgbClr val="FDFDFD"/>
                </a:highlight>
              </a:rPr>
              <a:t>During the vacation, I will do the upgraded animation, font and particle. </a:t>
            </a:r>
            <a:endParaRPr sz="15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  <a:highlight>
                  <a:srgbClr val="FDFDFD"/>
                </a:highlight>
              </a:rPr>
              <a:t>Also makes advanced GL based graphics engine.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Audio Tech</a:t>
            </a:r>
            <a:endParaRPr b="1" sz="3000">
              <a:solidFill>
                <a:srgbClr val="783F04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87900" y="1016700"/>
            <a:ext cx="83391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General Approach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SDL2_mixer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Completed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Play &amp; Stop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Volume control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500"/>
              <a:buChar char="●"/>
            </a:pPr>
            <a:r>
              <a:rPr lang="ko" sz="2500">
                <a:solidFill>
                  <a:srgbClr val="B45F06"/>
                </a:solidFill>
              </a:rPr>
              <a:t>Next</a:t>
            </a:r>
            <a:endParaRPr sz="2500">
              <a:solidFill>
                <a:srgbClr val="B45F0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dk1"/>
                </a:solidFill>
              </a:rPr>
              <a:t>Sound Effect</a:t>
            </a:r>
            <a:endParaRPr sz="25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9CFF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589400" y="2104200"/>
            <a:ext cx="5965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783F04"/>
                </a:solidFill>
              </a:rPr>
              <a:t>GAME</a:t>
            </a:r>
            <a:r>
              <a:rPr lang="ko" sz="6000">
                <a:solidFill>
                  <a:srgbClr val="783F04"/>
                </a:solidFill>
              </a:rPr>
              <a:t> DEMO</a:t>
            </a:r>
            <a:endParaRPr sz="6000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THE GAME CONCEPT </a:t>
            </a:r>
            <a:r>
              <a:rPr lang="ko" sz="3000">
                <a:solidFill>
                  <a:srgbClr val="783F04"/>
                </a:solidFill>
              </a:rPr>
              <a:t>- Inspiration</a:t>
            </a:r>
            <a:endParaRPr sz="3000">
              <a:solidFill>
                <a:srgbClr val="783F04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-2525" y="1074750"/>
            <a:ext cx="2057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Char char="●"/>
            </a:pPr>
            <a:r>
              <a:rPr lang="ko" sz="2000">
                <a:solidFill>
                  <a:srgbClr val="B45F06"/>
                </a:solidFill>
              </a:rPr>
              <a:t>Turn-based</a:t>
            </a:r>
            <a:endParaRPr sz="2000">
              <a:solidFill>
                <a:srgbClr val="B45F06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123125" y="1074750"/>
            <a:ext cx="2057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Char char="●"/>
            </a:pPr>
            <a:r>
              <a:rPr lang="ko" sz="2000">
                <a:solidFill>
                  <a:srgbClr val="B45F06"/>
                </a:solidFill>
              </a:rPr>
              <a:t>RPG</a:t>
            </a:r>
            <a:endParaRPr sz="2000">
              <a:solidFill>
                <a:srgbClr val="B45F06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575" y="1074762"/>
            <a:ext cx="3068541" cy="17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2024" y="1074750"/>
            <a:ext cx="2453050" cy="173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4575" y="3217950"/>
            <a:ext cx="3068550" cy="17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-2525" y="3227000"/>
            <a:ext cx="2057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2000"/>
              <a:buChar char="●"/>
            </a:pPr>
            <a:r>
              <a:rPr lang="ko" sz="2000">
                <a:solidFill>
                  <a:srgbClr val="B45F06"/>
                </a:solidFill>
              </a:rPr>
              <a:t>Roguelike</a:t>
            </a:r>
            <a:endParaRPr sz="2000"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0" y="0"/>
            <a:ext cx="9143700" cy="889800"/>
          </a:xfrm>
          <a:prstGeom prst="rect">
            <a:avLst/>
          </a:prstGeom>
          <a:solidFill>
            <a:srgbClr val="9C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4294967295" type="title"/>
          </p:nvPr>
        </p:nvSpPr>
        <p:spPr>
          <a:xfrm>
            <a:off x="311700" y="1585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rgbClr val="783F04"/>
                </a:solidFill>
              </a:rPr>
              <a:t>THE GAME CONCEPT </a:t>
            </a:r>
            <a:r>
              <a:rPr lang="ko" sz="3000">
                <a:solidFill>
                  <a:srgbClr val="783F04"/>
                </a:solidFill>
              </a:rPr>
              <a:t>- Key Features</a:t>
            </a:r>
            <a:endParaRPr sz="3000">
              <a:solidFill>
                <a:srgbClr val="783F04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0" y="0"/>
            <a:ext cx="963450" cy="963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1"/>
          <p:cNvCxnSpPr/>
          <p:nvPr/>
        </p:nvCxnSpPr>
        <p:spPr>
          <a:xfrm flipH="1">
            <a:off x="1489650" y="4228175"/>
            <a:ext cx="677700" cy="385500"/>
          </a:xfrm>
          <a:prstGeom prst="bentConnector3">
            <a:avLst>
              <a:gd fmla="val 30102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6974100" y="4613675"/>
            <a:ext cx="350700" cy="245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 flipH="1" rot="10800000">
            <a:off x="6974100" y="3756925"/>
            <a:ext cx="516600" cy="471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1735475" y="1133525"/>
            <a:ext cx="461700" cy="321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 flipH="1" rot="10800000">
            <a:off x="1764700" y="1920200"/>
            <a:ext cx="1040100" cy="362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 flipH="1" rot="10800000">
            <a:off x="6561650" y="2130775"/>
            <a:ext cx="806100" cy="420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038" y="1006350"/>
            <a:ext cx="6553615" cy="396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199" y="1000806"/>
            <a:ext cx="6553600" cy="3978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