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312" r:id="rId4"/>
    <p:sldId id="306" r:id="rId5"/>
    <p:sldId id="307" r:id="rId6"/>
    <p:sldId id="281" r:id="rId7"/>
    <p:sldId id="270" r:id="rId8"/>
    <p:sldId id="314" r:id="rId9"/>
    <p:sldId id="27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1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4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5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4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4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3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1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A078-5333-41C3-AADC-FE965E13192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9347-8752-40CB-8508-A5EBC72C1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es.anu.edu.au/~nick/surftomo.html" TargetMode="External"/><Relationship Id="rId2" Type="http://schemas.openxmlformats.org/officeDocument/2006/relationships/hyperlink" Target="http://ciei.colorado.edu/Produ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ongjianFang/DSurfTomo" TargetMode="External"/><Relationship Id="rId5" Type="http://schemas.openxmlformats.org/officeDocument/2006/relationships/hyperlink" Target="http://yaolab.ustc.edu.cn/resources.php?i=28" TargetMode="External"/><Relationship Id="rId4" Type="http://schemas.openxmlformats.org/officeDocument/2006/relationships/hyperlink" Target="https://github.com/bgoutorbe/seismic-noise-tomograph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12505-794F-4774-919F-A9E56660F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917" y="2007580"/>
            <a:ext cx="7602167" cy="182511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背景噪声互相关和提取频散曲线并行程序讲解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50A9C7-6133-43CF-A972-F4C8AF8A3B50}"/>
              </a:ext>
            </a:extLst>
          </p:cNvPr>
          <p:cNvSpPr txBox="1"/>
          <p:nvPr/>
        </p:nvSpPr>
        <p:spPr>
          <a:xfrm>
            <a:off x="5189341" y="4717916"/>
            <a:ext cx="181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范兴利</a:t>
            </a:r>
            <a:endParaRPr lang="en-US" altLang="zh-CN" dirty="0"/>
          </a:p>
          <a:p>
            <a:pPr algn="ct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14738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E95BB9-BB6A-441B-A24F-FF58AFCABC92}"/>
              </a:ext>
            </a:extLst>
          </p:cNvPr>
          <p:cNvSpPr txBox="1"/>
          <p:nvPr/>
        </p:nvSpPr>
        <p:spPr>
          <a:xfrm>
            <a:off x="2552740" y="668079"/>
            <a:ext cx="689310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Publicly available code for ambient noise data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processing, including but not limited to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Fortran code by </a:t>
            </a:r>
            <a:r>
              <a:rPr lang="en-US" altLang="zh-CN" b="1" dirty="0" err="1"/>
              <a:t>Barmin</a:t>
            </a:r>
            <a:r>
              <a:rPr lang="en-US" altLang="zh-CN" b="1" dirty="0"/>
              <a:t> et al., 2001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http://ciei.colorado.edu/Products/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Fortran code by Rawlinson and </a:t>
            </a:r>
            <a:r>
              <a:rPr lang="en-US" altLang="zh-CN" b="1" dirty="0" err="1"/>
              <a:t>Sambridge</a:t>
            </a:r>
            <a:r>
              <a:rPr lang="en-US" altLang="zh-CN" b="1" dirty="0"/>
              <a:t> (2003)</a:t>
            </a:r>
          </a:p>
          <a:p>
            <a:pPr lvl="1"/>
            <a:r>
              <a:rPr lang="en-US" altLang="zh-CN" dirty="0">
                <a:hlinkClick r:id="rId3"/>
              </a:rPr>
              <a:t>http://rses.anu.edu.au/~nick/surftomo.html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Python code by </a:t>
            </a:r>
            <a:r>
              <a:rPr lang="en-US" altLang="zh-CN" dirty="0" err="1"/>
              <a:t>Goutorbe</a:t>
            </a:r>
            <a:r>
              <a:rPr lang="en-US" altLang="zh-CN" dirty="0"/>
              <a:t> et al. (2015)</a:t>
            </a:r>
          </a:p>
          <a:p>
            <a:pPr lvl="1"/>
            <a:r>
              <a:rPr lang="en-US" altLang="zh-CN" dirty="0">
                <a:hlinkClick r:id="rId4"/>
              </a:rPr>
              <a:t>https://github.com/bgoutorbe/seismic-noise-tomography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Matlab</a:t>
            </a:r>
            <a:r>
              <a:rPr lang="en-US" altLang="zh-CN" dirty="0"/>
              <a:t> code by Yao </a:t>
            </a:r>
            <a:r>
              <a:rPr lang="en-US" altLang="zh-CN" dirty="0" err="1"/>
              <a:t>Huajian</a:t>
            </a:r>
            <a:r>
              <a:rPr lang="en-US" altLang="zh-CN" dirty="0"/>
              <a:t> (require personal contact) </a:t>
            </a:r>
          </a:p>
          <a:p>
            <a:pPr lvl="1"/>
            <a:r>
              <a:rPr lang="en-US" altLang="zh-CN" dirty="0">
                <a:hlinkClick r:id="rId5"/>
              </a:rPr>
              <a:t>http://yaolab.ustc.edu.cn/resources.php?i=28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Fortran code by </a:t>
            </a:r>
            <a:r>
              <a:rPr lang="en-US" altLang="zh-CN" dirty="0" err="1"/>
              <a:t>Hongjian</a:t>
            </a:r>
            <a:r>
              <a:rPr lang="en-US" altLang="zh-CN" dirty="0"/>
              <a:t> Fan et al. 2015 (</a:t>
            </a:r>
            <a:r>
              <a:rPr lang="en-US" altLang="zh-CN" dirty="0">
                <a:solidFill>
                  <a:srgbClr val="FF0000"/>
                </a:solidFill>
              </a:rPr>
              <a:t>Inversion for 3-D S-wave velocity structure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hlinkClick r:id="rId6"/>
              </a:rPr>
              <a:t>https://github.com/HongjianFang/DSurfTomo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9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96D70A-DA2E-4EB8-AFEE-2476691B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27" y="3098190"/>
            <a:ext cx="5620534" cy="17433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6AB103-073E-4F80-9257-045CB2AA6A07}"/>
              </a:ext>
            </a:extLst>
          </p:cNvPr>
          <p:cNvSpPr txBox="1"/>
          <p:nvPr/>
        </p:nvSpPr>
        <p:spPr>
          <a:xfrm>
            <a:off x="554815" y="30648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发展简史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D8489-D1D9-491F-A267-AE728776A305}"/>
              </a:ext>
            </a:extLst>
          </p:cNvPr>
          <p:cNvSpPr txBox="1"/>
          <p:nvPr/>
        </p:nvSpPr>
        <p:spPr>
          <a:xfrm>
            <a:off x="1197232" y="1624619"/>
            <a:ext cx="349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Cross-correlation of coda waves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DD2126-5063-4610-AA6F-4BF1DF524C9F}"/>
              </a:ext>
            </a:extLst>
          </p:cNvPr>
          <p:cNvSpPr txBox="1"/>
          <p:nvPr/>
        </p:nvSpPr>
        <p:spPr>
          <a:xfrm>
            <a:off x="1127130" y="4606866"/>
            <a:ext cx="365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Cross-correlation of ground noise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9A1B73-2953-47D0-AFE7-76D5E3B57306}"/>
              </a:ext>
            </a:extLst>
          </p:cNvPr>
          <p:cNvSpPr/>
          <p:nvPr/>
        </p:nvSpPr>
        <p:spPr>
          <a:xfrm>
            <a:off x="5389789" y="4627913"/>
            <a:ext cx="849747" cy="217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67CB6-1727-4FCD-8599-88041B77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27" y="1047630"/>
            <a:ext cx="5487166" cy="157184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25C4627-2DDB-4380-A718-016AA24304D6}"/>
              </a:ext>
            </a:extLst>
          </p:cNvPr>
          <p:cNvSpPr/>
          <p:nvPr/>
        </p:nvSpPr>
        <p:spPr>
          <a:xfrm>
            <a:off x="5397172" y="2368611"/>
            <a:ext cx="849747" cy="217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0E2ECD-25A8-4590-BA97-26D6A70AA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027" y="4924278"/>
            <a:ext cx="5287113" cy="151468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E9EA1B0-6F8A-4C90-96D2-DA9566BFF297}"/>
              </a:ext>
            </a:extLst>
          </p:cNvPr>
          <p:cNvSpPr/>
          <p:nvPr/>
        </p:nvSpPr>
        <p:spPr>
          <a:xfrm>
            <a:off x="5389788" y="6220803"/>
            <a:ext cx="849747" cy="217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9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999404-D03F-478D-AB3C-25CD0DE7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45" y="3834904"/>
            <a:ext cx="5953956" cy="1238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E6CED-D700-4766-9AEB-D9536188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45" y="1398292"/>
            <a:ext cx="6011114" cy="12384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C23C93-324B-4B68-A4F5-E9452B0C97FD}"/>
              </a:ext>
            </a:extLst>
          </p:cNvPr>
          <p:cNvSpPr txBox="1"/>
          <p:nvPr/>
        </p:nvSpPr>
        <p:spPr>
          <a:xfrm>
            <a:off x="2331397" y="1710574"/>
            <a:ext cx="1873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Theoretical</a:t>
            </a:r>
            <a:r>
              <a:rPr lang="en-US" altLang="zh-CN" dirty="0"/>
              <a:t> basis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938949-6519-45F2-9838-2290EE9A8DD6}"/>
              </a:ext>
            </a:extLst>
          </p:cNvPr>
          <p:cNvSpPr/>
          <p:nvPr/>
        </p:nvSpPr>
        <p:spPr>
          <a:xfrm>
            <a:off x="4990113" y="4857979"/>
            <a:ext cx="849747" cy="217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89CAA0-FE83-4310-AA93-B4AECB282B1E}"/>
              </a:ext>
            </a:extLst>
          </p:cNvPr>
          <p:cNvSpPr txBox="1"/>
          <p:nvPr/>
        </p:nvSpPr>
        <p:spPr>
          <a:xfrm>
            <a:off x="1311183" y="4136748"/>
            <a:ext cx="2893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</a:t>
            </a:r>
            <a:r>
              <a:rPr lang="en-US" altLang="zh-CN" sz="2000" dirty="0"/>
              <a:t>processing</a:t>
            </a:r>
            <a:r>
              <a:rPr lang="en-US" altLang="zh-CN" dirty="0"/>
              <a:t> procedures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0D509D-AA14-4B2E-900B-87250F14C739}"/>
              </a:ext>
            </a:extLst>
          </p:cNvPr>
          <p:cNvSpPr/>
          <p:nvPr/>
        </p:nvSpPr>
        <p:spPr>
          <a:xfrm>
            <a:off x="4954599" y="2438893"/>
            <a:ext cx="849747" cy="217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B43C690E-31BB-42D4-B6C6-A7D01D7D5397}"/>
              </a:ext>
            </a:extLst>
          </p:cNvPr>
          <p:cNvSpPr txBox="1"/>
          <p:nvPr/>
        </p:nvSpPr>
        <p:spPr>
          <a:xfrm>
            <a:off x="554815" y="30648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发展简史</a:t>
            </a:r>
          </a:p>
        </p:txBody>
      </p:sp>
    </p:spTree>
    <p:extLst>
      <p:ext uri="{BB962C8B-B14F-4D97-AF65-F5344CB8AC3E}">
        <p14:creationId xmlns:p14="http://schemas.microsoft.com/office/powerpoint/2010/main" val="7076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864668" y="1253331"/>
            <a:ext cx="3295228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不受地震分布影响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692944" y="1282037"/>
            <a:ext cx="3886200" cy="4351338"/>
          </a:xfrm>
        </p:spPr>
        <p:txBody>
          <a:bodyPr/>
          <a:lstStyle/>
          <a:p>
            <a:r>
              <a:rPr lang="zh-CN" altLang="en-US" sz="2000" dirty="0"/>
              <a:t>获得短周期面波信号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114" y="1764063"/>
            <a:ext cx="2624336" cy="404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1221" y="2352010"/>
            <a:ext cx="2520280" cy="312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ant_disp1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67457" y="2238783"/>
            <a:ext cx="2703759" cy="31959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7389" y="2570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远震数据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95899" y="29397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噪声数据</a:t>
            </a:r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EFA76F38-63E1-4F65-976D-F2BE8D478DE1}"/>
              </a:ext>
            </a:extLst>
          </p:cNvPr>
          <p:cNvSpPr txBox="1"/>
          <p:nvPr/>
        </p:nvSpPr>
        <p:spPr>
          <a:xfrm>
            <a:off x="554815" y="3064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背景噪声成像方法优势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3B5FAD8-3264-4396-9E9D-257596B9CF8B}"/>
              </a:ext>
            </a:extLst>
          </p:cNvPr>
          <p:cNvSpPr txBox="1"/>
          <p:nvPr/>
        </p:nvSpPr>
        <p:spPr>
          <a:xfrm>
            <a:off x="3720837" y="1717096"/>
            <a:ext cx="5660524" cy="291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波形互相关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提取群速度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相速度频散曲线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二维群速度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相速度反演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7A47EC-68DE-4117-86C1-BC9CD49F676C}"/>
              </a:ext>
            </a:extLst>
          </p:cNvPr>
          <p:cNvSpPr txBox="1"/>
          <p:nvPr/>
        </p:nvSpPr>
        <p:spPr>
          <a:xfrm>
            <a:off x="554815" y="306480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背景噪声成像方法的关键三步</a:t>
            </a:r>
          </a:p>
        </p:txBody>
      </p:sp>
    </p:spTree>
    <p:extLst>
      <p:ext uri="{BB962C8B-B14F-4D97-AF65-F5344CB8AC3E}">
        <p14:creationId xmlns:p14="http://schemas.microsoft.com/office/powerpoint/2010/main" val="17340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C4E540-156E-4EC8-80B2-68AF6855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73" y="1779858"/>
            <a:ext cx="5754254" cy="4233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474BE7-3DF1-4A31-B380-D08EEBFE8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83"/>
          <a:stretch/>
        </p:blipFill>
        <p:spPr>
          <a:xfrm>
            <a:off x="1745673" y="138545"/>
            <a:ext cx="4889560" cy="37718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5C167D-C8B1-4E79-806F-69455886E915}"/>
              </a:ext>
            </a:extLst>
          </p:cNvPr>
          <p:cNvSpPr/>
          <p:nvPr/>
        </p:nvSpPr>
        <p:spPr>
          <a:xfrm>
            <a:off x="1745673" y="138544"/>
            <a:ext cx="4793672" cy="2752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8D6B88E-743A-47E8-A2B9-09B2FF629572}"/>
              </a:ext>
            </a:extLst>
          </p:cNvPr>
          <p:cNvSpPr/>
          <p:nvPr/>
        </p:nvSpPr>
        <p:spPr>
          <a:xfrm rot="1200000">
            <a:off x="5548756" y="3078916"/>
            <a:ext cx="1067581" cy="101163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7D5F5F-9E4A-48AE-9B26-097142C27A77}"/>
              </a:ext>
            </a:extLst>
          </p:cNvPr>
          <p:cNvSpPr/>
          <p:nvPr/>
        </p:nvSpPr>
        <p:spPr>
          <a:xfrm>
            <a:off x="6629025" y="3303332"/>
            <a:ext cx="184727" cy="184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7FDA18-69A7-47CA-AB90-9E9ACF17C28D}"/>
              </a:ext>
            </a:extLst>
          </p:cNvPr>
          <p:cNvSpPr/>
          <p:nvPr/>
        </p:nvSpPr>
        <p:spPr>
          <a:xfrm rot="1200000" flipV="1">
            <a:off x="3481790" y="4111728"/>
            <a:ext cx="3182935" cy="109421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895BEF-5C16-4AC7-883F-8CF1CA634C86}"/>
              </a:ext>
            </a:extLst>
          </p:cNvPr>
          <p:cNvSpPr/>
          <p:nvPr/>
        </p:nvSpPr>
        <p:spPr>
          <a:xfrm>
            <a:off x="6639415" y="4647711"/>
            <a:ext cx="184727" cy="184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85C0D8-AB03-420F-A2C7-93F436ACA5FD}"/>
              </a:ext>
            </a:extLst>
          </p:cNvPr>
          <p:cNvSpPr/>
          <p:nvPr/>
        </p:nvSpPr>
        <p:spPr>
          <a:xfrm>
            <a:off x="1741493" y="2935772"/>
            <a:ext cx="1760076" cy="89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AE9108-3F7C-437C-B236-76505FE65D60}"/>
              </a:ext>
            </a:extLst>
          </p:cNvPr>
          <p:cNvSpPr/>
          <p:nvPr/>
        </p:nvSpPr>
        <p:spPr>
          <a:xfrm>
            <a:off x="3848657" y="6250505"/>
            <a:ext cx="343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http://ciei.colorado.edu/Products/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8D9241-4AF3-41EB-AABD-56277E45CAC0}"/>
              </a:ext>
            </a:extLst>
          </p:cNvPr>
          <p:cNvSpPr/>
          <p:nvPr/>
        </p:nvSpPr>
        <p:spPr>
          <a:xfrm>
            <a:off x="6639414" y="3725692"/>
            <a:ext cx="184727" cy="184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50C36F-5B69-4E15-84DB-570998D718B8}"/>
              </a:ext>
            </a:extLst>
          </p:cNvPr>
          <p:cNvSpPr txBox="1"/>
          <p:nvPr/>
        </p:nvSpPr>
        <p:spPr>
          <a:xfrm>
            <a:off x="7458405" y="589869"/>
            <a:ext cx="175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Code availability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7C2B1C-4009-4AB5-9DBA-A828E59B733A}"/>
              </a:ext>
            </a:extLst>
          </p:cNvPr>
          <p:cNvSpPr txBox="1"/>
          <p:nvPr/>
        </p:nvSpPr>
        <p:spPr>
          <a:xfrm>
            <a:off x="2032923" y="5283437"/>
            <a:ext cx="2188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</a:t>
            </a:r>
            <a:r>
              <a:rPr lang="en-US" altLang="zh-CN" sz="1600" dirty="0" err="1"/>
              <a:t>Bensen</a:t>
            </a:r>
            <a:r>
              <a:rPr lang="en-US" altLang="zh-CN" sz="1600" dirty="0"/>
              <a:t> et al., GJI 2007)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921F10-5A98-45F8-8B9A-99BC2E67AE74}"/>
              </a:ext>
            </a:extLst>
          </p:cNvPr>
          <p:cNvSpPr txBox="1"/>
          <p:nvPr/>
        </p:nvSpPr>
        <p:spPr>
          <a:xfrm>
            <a:off x="6707426" y="912338"/>
            <a:ext cx="1723549" cy="73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波形互相关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8312D2-8344-48B7-9CDF-1FDEAAA49455}"/>
              </a:ext>
            </a:extLst>
          </p:cNvPr>
          <p:cNvSpPr txBox="1"/>
          <p:nvPr/>
        </p:nvSpPr>
        <p:spPr>
          <a:xfrm>
            <a:off x="3878700" y="3010871"/>
            <a:ext cx="2031325" cy="73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提取频散曲线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956680-BF32-4032-BC0C-ABF11EA04E96}"/>
              </a:ext>
            </a:extLst>
          </p:cNvPr>
          <p:cNvSpPr txBox="1"/>
          <p:nvPr/>
        </p:nvSpPr>
        <p:spPr>
          <a:xfrm>
            <a:off x="1697450" y="4215877"/>
            <a:ext cx="3416320" cy="73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二维群速度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相速度反演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5C667AF-AE1A-4854-BCFC-E5742C285A86}"/>
              </a:ext>
            </a:extLst>
          </p:cNvPr>
          <p:cNvSpPr/>
          <p:nvPr/>
        </p:nvSpPr>
        <p:spPr>
          <a:xfrm rot="20205245">
            <a:off x="4985012" y="4183567"/>
            <a:ext cx="1643003" cy="118289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/>
      <p:bldP spid="17" grpId="0"/>
      <p:bldP spid="18" grpId="0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ayleigh_phase2d.png">
            <a:extLst>
              <a:ext uri="{FF2B5EF4-FFF2-40B4-BE49-F238E27FC236}">
                <a16:creationId xmlns:a16="http://schemas.microsoft.com/office/drawing/2014/main" id="{41C3E645-8DCF-4D81-8080-BCE2BB6654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1032" y="1396330"/>
            <a:ext cx="80994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05049A8D-DFE3-481E-AC6A-B544A2080280}"/>
              </a:ext>
            </a:extLst>
          </p:cNvPr>
          <p:cNvSpPr txBox="1"/>
          <p:nvPr/>
        </p:nvSpPr>
        <p:spPr>
          <a:xfrm>
            <a:off x="554815" y="306480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相速度图</a:t>
            </a:r>
          </a:p>
        </p:txBody>
      </p:sp>
    </p:spTree>
    <p:extLst>
      <p:ext uri="{BB962C8B-B14F-4D97-AF65-F5344CB8AC3E}">
        <p14:creationId xmlns:p14="http://schemas.microsoft.com/office/powerpoint/2010/main" val="12348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C09A7DF-11BD-4B82-8F86-4BD50506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99" y="1564561"/>
            <a:ext cx="266811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a. Linux操作系统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b. gfortran编译器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c. </a:t>
            </a:r>
            <a:r>
              <a:rPr lang="en-US" altLang="zh-CN" dirty="0">
                <a:latin typeface="Arial" panose="020B0604020202020204" pitchFamily="34" charset="0"/>
              </a:rPr>
              <a:t>sac</a:t>
            </a:r>
            <a:endParaRPr lang="zh-CN" altLang="zh-CN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d. </a:t>
            </a:r>
            <a:r>
              <a:rPr lang="en-US" altLang="zh-CN" dirty="0">
                <a:latin typeface="Arial" panose="020B0604020202020204" pitchFamily="34" charset="0"/>
              </a:rPr>
              <a:t>p</a:t>
            </a:r>
            <a:r>
              <a:rPr lang="zh-CN" altLang="zh-CN" dirty="0">
                <a:latin typeface="Arial" panose="020B0604020202020204" pitchFamily="34" charset="0"/>
              </a:rPr>
              <a:t>ython3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e. </a:t>
            </a:r>
            <a:r>
              <a:rPr lang="en-US" altLang="zh-CN" dirty="0" err="1">
                <a:latin typeface="Arial" panose="020B0604020202020204" pitchFamily="34" charset="0"/>
              </a:rPr>
              <a:t>OpenMPI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57CBEAD-C8EA-4922-88D5-97F17435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145" y="951268"/>
            <a:ext cx="2987710" cy="289884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altLang="zh-CN" sz="21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which</a:t>
            </a:r>
            <a:r>
              <a:rPr lang="en-US" altLang="zh-CN" sz="21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100" dirty="0" err="1">
                <a:latin typeface="Calibri" panose="020F0502020204030204" pitchFamily="34" charset="0"/>
                <a:ea typeface="黑体" panose="02010609060101010101" pitchFamily="49" charset="-122"/>
              </a:rPr>
              <a:t>gfortran</a:t>
            </a:r>
            <a:endParaRPr lang="en-US" altLang="zh-CN" sz="21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900" i="1" dirty="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lang="en-US" altLang="zh-CN" sz="1900" i="1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900" i="1" dirty="0">
                <a:latin typeface="Calibri" panose="020F0502020204030204" pitchFamily="34" charset="0"/>
                <a:ea typeface="黑体" panose="02010609060101010101" pitchFamily="49" charset="-122"/>
              </a:rPr>
              <a:t>/bin/</a:t>
            </a:r>
            <a:r>
              <a:rPr lang="en-US" altLang="zh-CN" sz="1900" i="1" dirty="0" err="1">
                <a:latin typeface="Calibri" panose="020F0502020204030204" pitchFamily="34" charset="0"/>
                <a:ea typeface="黑体" panose="02010609060101010101" pitchFamily="49" charset="-122"/>
              </a:rPr>
              <a:t>gfortran</a:t>
            </a:r>
            <a:endParaRPr lang="en-US" altLang="zh-CN" sz="1900" i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1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which</a:t>
            </a:r>
            <a:r>
              <a:rPr lang="en-US" altLang="zh-CN" sz="2100" dirty="0">
                <a:latin typeface="Calibri" panose="020F0502020204030204" pitchFamily="34" charset="0"/>
                <a:ea typeface="黑体" panose="02010609060101010101" pitchFamily="49" charset="-122"/>
              </a:rPr>
              <a:t> sac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</a:p>
          <a:p>
            <a:pPr lvl="1">
              <a:buClr>
                <a:schemeClr val="tx1"/>
              </a:buClr>
            </a:pPr>
            <a:r>
              <a:rPr lang="en-US" altLang="zh-CN" sz="1900" i="1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900" i="1" dirty="0">
                <a:latin typeface="Calibri" panose="020F0502020204030204" pitchFamily="34" charset="0"/>
                <a:ea typeface="黑体" panose="02010609060101010101" pitchFamily="49" charset="-122"/>
              </a:rPr>
              <a:t>/local/sac/bin/sac	</a:t>
            </a:r>
            <a:endParaRPr lang="en-US" altLang="zh-CN" sz="19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1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which</a:t>
            </a:r>
            <a:r>
              <a:rPr lang="en-US" altLang="zh-CN" sz="2100" dirty="0">
                <a:latin typeface="Calibri" panose="020F0502020204030204" pitchFamily="34" charset="0"/>
                <a:ea typeface="黑体" panose="02010609060101010101" pitchFamily="49" charset="-122"/>
              </a:rPr>
              <a:t> python3</a:t>
            </a:r>
          </a:p>
          <a:p>
            <a:pPr lvl="1">
              <a:buClr>
                <a:schemeClr val="tx1"/>
              </a:buClr>
            </a:pPr>
            <a:r>
              <a:rPr lang="en-US" altLang="zh-CN" sz="1900" i="1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900" i="1" dirty="0">
                <a:latin typeface="Calibri" panose="020F0502020204030204" pitchFamily="34" charset="0"/>
                <a:ea typeface="黑体" panose="02010609060101010101" pitchFamily="49" charset="-122"/>
              </a:rPr>
              <a:t>/local/bin/python3</a:t>
            </a:r>
          </a:p>
          <a:p>
            <a:pPr>
              <a:buClr>
                <a:schemeClr val="tx1"/>
              </a:buClr>
            </a:pPr>
            <a:r>
              <a:rPr lang="en-US" altLang="zh-CN" sz="21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which</a:t>
            </a:r>
            <a:r>
              <a:rPr lang="en-US" altLang="zh-CN" sz="2100" i="1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100" dirty="0" err="1">
                <a:latin typeface="Calibri" panose="020F0502020204030204" pitchFamily="34" charset="0"/>
                <a:ea typeface="黑体" panose="02010609060101010101" pitchFamily="49" charset="-122"/>
              </a:rPr>
              <a:t>mpifort</a:t>
            </a:r>
            <a:endParaRPr lang="en-US" altLang="zh-CN" sz="21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900" i="1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900" i="1" dirty="0">
                <a:latin typeface="Calibri" panose="020F0502020204030204" pitchFamily="34" charset="0"/>
                <a:ea typeface="黑体" panose="02010609060101010101" pitchFamily="49" charset="-122"/>
              </a:rPr>
              <a:t>/local/bin/</a:t>
            </a:r>
            <a:r>
              <a:rPr lang="en-US" altLang="zh-CN" sz="1900" i="1" dirty="0" err="1">
                <a:latin typeface="Calibri" panose="020F0502020204030204" pitchFamily="34" charset="0"/>
                <a:ea typeface="黑体" panose="02010609060101010101" pitchFamily="49" charset="-122"/>
              </a:rPr>
              <a:t>mpifort</a:t>
            </a:r>
            <a:endParaRPr lang="en-US" altLang="zh-CN" sz="1900" i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1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which</a:t>
            </a:r>
            <a:r>
              <a:rPr lang="en-US" altLang="zh-CN" sz="21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100" dirty="0" err="1">
                <a:latin typeface="Calibri" panose="020F0502020204030204" pitchFamily="34" charset="0"/>
                <a:ea typeface="黑体" panose="02010609060101010101" pitchFamily="49" charset="-122"/>
              </a:rPr>
              <a:t>mpirun</a:t>
            </a:r>
            <a:endParaRPr lang="en-US" altLang="zh-CN" sz="21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900" i="1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900" i="1" dirty="0">
                <a:latin typeface="Calibri" panose="020F0502020204030204" pitchFamily="34" charset="0"/>
                <a:ea typeface="黑体" panose="02010609060101010101" pitchFamily="49" charset="-122"/>
              </a:rPr>
              <a:t>/local/bin/</a:t>
            </a:r>
            <a:r>
              <a:rPr lang="en-US" altLang="zh-CN" sz="1900" i="1" dirty="0" err="1">
                <a:latin typeface="Calibri" panose="020F0502020204030204" pitchFamily="34" charset="0"/>
                <a:ea typeface="黑体" panose="02010609060101010101" pitchFamily="49" charset="-122"/>
              </a:rPr>
              <a:t>mpirun</a:t>
            </a:r>
            <a:endParaRPr lang="en-US" altLang="zh-CN" sz="19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068B4C-BAE5-425B-AC83-25D9F7DC7A6D}"/>
              </a:ext>
            </a:extLst>
          </p:cNvPr>
          <p:cNvSpPr txBox="1"/>
          <p:nvPr/>
        </p:nvSpPr>
        <p:spPr>
          <a:xfrm>
            <a:off x="554815" y="30648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系统和软件配置要求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1B79F7E-BEA9-4708-86C0-9E855ECAA181}"/>
              </a:ext>
            </a:extLst>
          </p:cNvPr>
          <p:cNvSpPr txBox="1">
            <a:spLocks/>
          </p:cNvSpPr>
          <p:nvPr/>
        </p:nvSpPr>
        <p:spPr>
          <a:xfrm>
            <a:off x="1301529" y="4554964"/>
            <a:ext cx="7797328" cy="1890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grep ‘physical id’ /proc/</a:t>
            </a:r>
            <a:r>
              <a:rPr lang="en-US" altLang="zh-CN" sz="2000" dirty="0" err="1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cpuinfo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| sort –u | </a:t>
            </a:r>
            <a:r>
              <a:rPr lang="en-US" altLang="zh-CN" sz="2000" dirty="0" err="1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wc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–l		</a:t>
            </a:r>
            <a:r>
              <a:rPr lang="zh-CN" altLang="en-US" sz="1900" dirty="0">
                <a:latin typeface="Calibri" panose="020F0502020204030204" pitchFamily="34" charset="0"/>
                <a:ea typeface="黑体" panose="02010609060101010101" pitchFamily="49" charset="-122"/>
              </a:rPr>
              <a:t>查看物理</a:t>
            </a:r>
            <a:r>
              <a:rPr lang="en-US" altLang="zh-CN" sz="1900" dirty="0" err="1">
                <a:latin typeface="Calibri" panose="020F0502020204030204" pitchFamily="34" charset="0"/>
                <a:ea typeface="黑体" panose="02010609060101010101" pitchFamily="49" charset="-122"/>
              </a:rPr>
              <a:t>cpu</a:t>
            </a:r>
            <a:r>
              <a:rPr lang="zh-CN" altLang="en-US" sz="1900" dirty="0">
                <a:latin typeface="Calibri" panose="020F0502020204030204" pitchFamily="34" charset="0"/>
                <a:ea typeface="黑体" panose="02010609060101010101" pitchFamily="49" charset="-122"/>
              </a:rPr>
              <a:t>个数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800" i="1" dirty="0"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</a:p>
          <a:p>
            <a:pPr>
              <a:buClr>
                <a:schemeClr val="tx1"/>
              </a:buClr>
            </a:pP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grep ‘core id’ /proc/</a:t>
            </a:r>
            <a:r>
              <a:rPr lang="en-US" altLang="zh-CN" sz="2000" dirty="0" err="1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cpuinfo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| sort –u | </a:t>
            </a:r>
            <a:r>
              <a:rPr lang="en-US" altLang="zh-CN" sz="2000" dirty="0" err="1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wc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–l		</a:t>
            </a:r>
            <a:r>
              <a:rPr lang="zh-CN" altLang="en-US" sz="1900" dirty="0">
                <a:latin typeface="Calibri" panose="020F0502020204030204" pitchFamily="34" charset="0"/>
                <a:ea typeface="黑体" panose="02010609060101010101" pitchFamily="49" charset="-122"/>
              </a:rPr>
              <a:t>查看</a:t>
            </a:r>
            <a:r>
              <a:rPr lang="en-US" altLang="zh-CN" sz="1900" dirty="0" err="1">
                <a:latin typeface="Calibri" panose="020F0502020204030204" pitchFamily="34" charset="0"/>
                <a:ea typeface="黑体" panose="02010609060101010101" pitchFamily="49" charset="-122"/>
              </a:rPr>
              <a:t>cpu</a:t>
            </a:r>
            <a:r>
              <a:rPr lang="zh-CN" altLang="en-US" sz="1900" dirty="0">
                <a:latin typeface="Calibri" panose="020F0502020204030204" pitchFamily="34" charset="0"/>
                <a:ea typeface="黑体" panose="02010609060101010101" pitchFamily="49" charset="-122"/>
              </a:rPr>
              <a:t>核心的个数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800" i="1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</a:p>
          <a:p>
            <a:pPr>
              <a:buClr>
                <a:schemeClr val="tx1"/>
              </a:buClr>
            </a:pP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grep ‘processor’ /proc/</a:t>
            </a:r>
            <a:r>
              <a:rPr lang="en-US" altLang="zh-CN" sz="2000" dirty="0" err="1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cpuinfo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| sort –u | </a:t>
            </a:r>
            <a:r>
              <a:rPr lang="en-US" altLang="zh-CN" sz="2000" dirty="0" err="1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wc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–l		</a:t>
            </a:r>
            <a:r>
              <a:rPr lang="zh-CN" altLang="en-US" sz="1900" dirty="0">
                <a:latin typeface="Calibri" panose="020F0502020204030204" pitchFamily="34" charset="0"/>
                <a:ea typeface="黑体" panose="02010609060101010101" pitchFamily="49" charset="-122"/>
              </a:rPr>
              <a:t>查看</a:t>
            </a:r>
            <a:r>
              <a:rPr lang="en-US" altLang="zh-CN" sz="1900" dirty="0" err="1">
                <a:latin typeface="Calibri" panose="020F0502020204030204" pitchFamily="34" charset="0"/>
                <a:ea typeface="黑体" panose="02010609060101010101" pitchFamily="49" charset="-122"/>
              </a:rPr>
              <a:t>cpu</a:t>
            </a:r>
            <a:r>
              <a:rPr lang="zh-CN" altLang="en-US" sz="1900" dirty="0">
                <a:latin typeface="Calibri" panose="020F0502020204030204" pitchFamily="34" charset="0"/>
                <a:ea typeface="黑体" panose="02010609060101010101" pitchFamily="49" charset="-122"/>
              </a:rPr>
              <a:t>线程的个数</a:t>
            </a:r>
            <a:endParaRPr lang="en-US" altLang="zh-CN" sz="19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800" i="1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</a:p>
          <a:p>
            <a:pPr>
              <a:buClr>
                <a:schemeClr val="tx1"/>
              </a:buClr>
            </a:pPr>
            <a:endParaRPr lang="en-US" altLang="zh-CN" sz="2200" i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0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9D222-9E80-4704-A096-18DCAD8F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89" y="329235"/>
            <a:ext cx="7886700" cy="58266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zh-CN" sz="21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Compile.sh</a:t>
            </a:r>
          </a:p>
          <a:p>
            <a:pPr lvl="1">
              <a:buClr>
                <a:schemeClr val="tx1"/>
              </a:buClr>
            </a:pP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编译并安装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SRC/AFTAN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下的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AFTAN_PROG</a:t>
            </a:r>
          </a:p>
          <a:p>
            <a:pPr lvl="1">
              <a:buClr>
                <a:schemeClr val="tx1"/>
              </a:buClr>
            </a:pP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编译并安装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SRC/</a:t>
            </a:r>
            <a:r>
              <a:rPr lang="en-US" altLang="zh-CN" sz="1600" dirty="0" err="1">
                <a:latin typeface="Calibri" panose="020F0502020204030204" pitchFamily="34" charset="0"/>
                <a:ea typeface="黑体" panose="02010609060101010101" pitchFamily="49" charset="-122"/>
              </a:rPr>
              <a:t>AND_Driver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下的</a:t>
            </a:r>
            <a:r>
              <a:rPr lang="en-US" altLang="zh-CN" sz="1600" dirty="0" err="1">
                <a:latin typeface="Calibri" panose="020F0502020204030204" pitchFamily="34" charset="0"/>
                <a:ea typeface="黑体" panose="02010609060101010101" pitchFamily="49" charset="-122"/>
              </a:rPr>
              <a:t>AND_Driver</a:t>
            </a:r>
            <a:endParaRPr lang="en-US" altLang="zh-CN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编译并安装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SRC/TF_PWS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下的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TF_PWS</a:t>
            </a:r>
          </a:p>
          <a:p>
            <a:pPr lvl="1">
              <a:buClr>
                <a:schemeClr val="tx1"/>
              </a:buClr>
            </a:pP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安装路径默认为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lang="en-US" altLang="zh-CN" sz="1600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/local/bin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，非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root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用户会提示你输入</a:t>
            </a:r>
            <a:r>
              <a:rPr lang="en-US" altLang="zh-CN" sz="1600" dirty="0" err="1">
                <a:latin typeface="Calibri" panose="020F0502020204030204" pitchFamily="34" charset="0"/>
                <a:ea typeface="黑体" panose="02010609060101010101" pitchFamily="49" charset="-122"/>
              </a:rPr>
              <a:t>sudo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密码。可以在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Compile.sh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和相应的</a:t>
            </a:r>
            <a:r>
              <a:rPr lang="en-US" altLang="zh-CN" sz="1600" dirty="0" err="1">
                <a:latin typeface="Calibri" panose="020F0502020204030204" pitchFamily="34" charset="0"/>
                <a:ea typeface="黑体" panose="02010609060101010101" pitchFamily="49" charset="-122"/>
              </a:rPr>
              <a:t>Makefile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文件中修改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INST_DIR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变量来设置不同的安装路径</a:t>
            </a:r>
            <a:endParaRPr lang="en-US" altLang="zh-CN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which AFTAN_PROG</a:t>
            </a:r>
          </a:p>
          <a:p>
            <a:pPr lvl="2">
              <a:buClr>
                <a:schemeClr val="tx1"/>
              </a:buClr>
            </a:pPr>
            <a:r>
              <a:rPr lang="en-US" altLang="zh-CN" sz="1200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200" dirty="0">
                <a:latin typeface="Calibri" panose="020F0502020204030204" pitchFamily="34" charset="0"/>
                <a:ea typeface="黑体" panose="02010609060101010101" pitchFamily="49" charset="-122"/>
              </a:rPr>
              <a:t>/local/bin/AFTAN_PROG	</a:t>
            </a:r>
            <a:r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  <a:t>安装成功</a:t>
            </a:r>
            <a:endParaRPr lang="en-US" altLang="zh-CN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which </a:t>
            </a:r>
            <a:r>
              <a:rPr lang="en-US" altLang="zh-CN" sz="1600" dirty="0" err="1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AND_Driver</a:t>
            </a:r>
            <a:endParaRPr lang="en-US" altLang="zh-CN" sz="1600" dirty="0">
              <a:solidFill>
                <a:srgbClr val="00B05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2">
              <a:buClr>
                <a:schemeClr val="tx1"/>
              </a:buClr>
            </a:pPr>
            <a:r>
              <a:rPr lang="en-US" altLang="zh-CN" sz="1200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200" dirty="0">
                <a:latin typeface="Calibri" panose="020F0502020204030204" pitchFamily="34" charset="0"/>
                <a:ea typeface="黑体" panose="02010609060101010101" pitchFamily="49" charset="-122"/>
              </a:rPr>
              <a:t>/local/bin/</a:t>
            </a:r>
            <a:r>
              <a:rPr lang="en-US" altLang="zh-CN" sz="1200" dirty="0" err="1">
                <a:latin typeface="Calibri" panose="020F0502020204030204" pitchFamily="34" charset="0"/>
                <a:ea typeface="黑体" panose="02010609060101010101" pitchFamily="49" charset="-122"/>
              </a:rPr>
              <a:t>AND_Driver</a:t>
            </a:r>
            <a:r>
              <a:rPr lang="en-US" altLang="zh-CN" sz="1200" dirty="0">
                <a:latin typeface="Calibri" panose="020F050202020403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  <a:t>安装成功</a:t>
            </a:r>
            <a:endParaRPr lang="en-US" altLang="zh-CN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which TF_PWS</a:t>
            </a:r>
          </a:p>
          <a:p>
            <a:pPr lvl="2">
              <a:buClr>
                <a:schemeClr val="tx1"/>
              </a:buClr>
            </a:pPr>
            <a:r>
              <a:rPr lang="en-US" altLang="zh-CN" sz="1200" dirty="0" err="1">
                <a:latin typeface="Calibri" panose="020F0502020204030204" pitchFamily="34" charset="0"/>
                <a:ea typeface="黑体" panose="02010609060101010101" pitchFamily="49" charset="-122"/>
              </a:rPr>
              <a:t>usr</a:t>
            </a:r>
            <a:r>
              <a:rPr lang="en-US" altLang="zh-CN" sz="1200" dirty="0">
                <a:latin typeface="Calibri" panose="020F0502020204030204" pitchFamily="34" charset="0"/>
                <a:ea typeface="黑体" panose="02010609060101010101" pitchFamily="49" charset="-122"/>
              </a:rPr>
              <a:t>/local/bin/TF_PWS		</a:t>
            </a:r>
            <a:r>
              <a: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rPr>
              <a:t>安装成功</a:t>
            </a:r>
            <a:endParaRPr lang="en-US" altLang="zh-CN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buClr>
                <a:schemeClr val="tx1"/>
              </a:buClr>
            </a:pP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cd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/TEST-Your</a:t>
            </a:r>
          </a:p>
          <a:p>
            <a:pPr lvl="1">
              <a:buClr>
                <a:schemeClr val="tx1"/>
              </a:buClr>
            </a:pPr>
            <a:r>
              <a:rPr lang="en-US" altLang="zh-CN" sz="1600" i="1" dirty="0">
                <a:latin typeface="Calibri" panose="020F0502020204030204" pitchFamily="34" charset="0"/>
                <a:ea typeface="黑体" panose="02010609060101010101" pitchFamily="49" charset="-122"/>
              </a:rPr>
              <a:t>input.dat		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输入参数配置文件</a:t>
            </a:r>
            <a:endParaRPr lang="en-US" altLang="zh-CN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myTools.py		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自定义的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Python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函数库</a:t>
            </a:r>
            <a:endParaRPr lang="en-US" altLang="zh-CN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i="1" dirty="0">
                <a:latin typeface="Calibri" panose="020F0502020204030204" pitchFamily="34" charset="0"/>
                <a:ea typeface="黑体" panose="02010609060101010101" pitchFamily="49" charset="-122"/>
              </a:rPr>
              <a:t>ref1Dmod.dat	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一维相速度参考模型</a:t>
            </a:r>
            <a:endParaRPr lang="en-US" altLang="zh-CN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passbands.dat	</a:t>
            </a:r>
            <a:r>
              <a:rPr lang="en-US" altLang="zh-CN" sz="1600" dirty="0" err="1">
                <a:latin typeface="Calibri" panose="020F0502020204030204" pitchFamily="34" charset="0"/>
                <a:ea typeface="黑体" panose="02010609060101010101" pitchFamily="49" charset="-122"/>
              </a:rPr>
              <a:t>rmsr_ss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叠加方法所用频带参数</a:t>
            </a:r>
            <a:endParaRPr lang="en-US" altLang="zh-CN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i="1" dirty="0">
                <a:latin typeface="Calibri" panose="020F0502020204030204" pitchFamily="34" charset="0"/>
                <a:ea typeface="黑体" panose="02010609060101010101" pitchFamily="49" charset="-122"/>
              </a:rPr>
              <a:t>Run.py		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执行脚本</a:t>
            </a:r>
            <a:endParaRPr lang="en-US" altLang="zh-CN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i="1" dirty="0">
                <a:latin typeface="Calibri" panose="020F0502020204030204" pitchFamily="34" charset="0"/>
                <a:ea typeface="黑体" panose="02010609060101010101" pitchFamily="49" charset="-122"/>
              </a:rPr>
              <a:t>plot.sh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绘制频散曲线脚本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46741-84CD-4241-9961-6DCAAEF5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9" y="3909845"/>
            <a:ext cx="5711301" cy="22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578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华文楷体</vt:lpstr>
      <vt:lpstr>黑体</vt:lpstr>
      <vt:lpstr>Arial</vt:lpstr>
      <vt:lpstr>Calibri</vt:lpstr>
      <vt:lpstr>Calibri Light</vt:lpstr>
      <vt:lpstr>Wingdings</vt:lpstr>
      <vt:lpstr>Office 主题​​</vt:lpstr>
      <vt:lpstr>背景噪声互相关和提取频散曲线并行程序讲解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fanxl</dc:creator>
  <cp:lastModifiedBy>DELL</cp:lastModifiedBy>
  <cp:revision>85</cp:revision>
  <dcterms:created xsi:type="dcterms:W3CDTF">2019-02-20T02:24:20Z</dcterms:created>
  <dcterms:modified xsi:type="dcterms:W3CDTF">2020-10-11T08:20:09Z</dcterms:modified>
</cp:coreProperties>
</file>