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9467" autoAdjust="0"/>
    <p:restoredTop sz="94660"/>
  </p:normalViewPr>
  <p:slideViewPr>
    <p:cSldViewPr snapToGrid="0">
      <p:cViewPr>
        <p:scale>
          <a:sx n="60" d="100"/>
          <a:sy n="60" d="100"/>
        </p:scale>
        <p:origin x="356" y="2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30BE78C-06F5-455B-AC08-94EF9FC77CA8}" type="datetimeFigureOut">
              <a:rPr lang="en-GB" smtClean="0"/>
              <a:t>04/10/2023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80E789F-6940-4C1E-8DAB-35B0998F847C}" type="slidenum">
              <a:rPr lang="en-GB" smtClean="0"/>
              <a:t>‹#›</a:t>
            </a:fld>
            <a:endParaRPr lang="en-GB"/>
          </a:p>
        </p:txBody>
      </p:sp>
    </p:spTree>
    <p:extLst>
      <p:ext uri="{BB962C8B-B14F-4D97-AF65-F5344CB8AC3E}">
        <p14:creationId xmlns:p14="http://schemas.microsoft.com/office/powerpoint/2010/main" val="14058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0BE78C-06F5-455B-AC08-94EF9FC77CA8}" type="datetimeFigureOut">
              <a:rPr lang="en-GB" smtClean="0"/>
              <a:t>04/10/2023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80E789F-6940-4C1E-8DAB-35B0998F847C}" type="slidenum">
              <a:rPr lang="en-GB" smtClean="0"/>
              <a:t>‹#›</a:t>
            </a:fld>
            <a:endParaRPr lang="en-GB"/>
          </a:p>
        </p:txBody>
      </p:sp>
    </p:spTree>
    <p:extLst>
      <p:ext uri="{BB962C8B-B14F-4D97-AF65-F5344CB8AC3E}">
        <p14:creationId xmlns:p14="http://schemas.microsoft.com/office/powerpoint/2010/main" val="1840362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0BE78C-06F5-455B-AC08-94EF9FC77CA8}" type="datetimeFigureOut">
              <a:rPr lang="en-GB" smtClean="0"/>
              <a:t>04/10/2023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80E789F-6940-4C1E-8DAB-35B0998F847C}"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00139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0BE78C-06F5-455B-AC08-94EF9FC77CA8}" type="datetimeFigureOut">
              <a:rPr lang="en-GB" smtClean="0"/>
              <a:t>04/10/2023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80E789F-6940-4C1E-8DAB-35B0998F847C}" type="slidenum">
              <a:rPr lang="en-GB" smtClean="0"/>
              <a:t>‹#›</a:t>
            </a:fld>
            <a:endParaRPr lang="en-GB"/>
          </a:p>
        </p:txBody>
      </p:sp>
    </p:spTree>
    <p:extLst>
      <p:ext uri="{BB962C8B-B14F-4D97-AF65-F5344CB8AC3E}">
        <p14:creationId xmlns:p14="http://schemas.microsoft.com/office/powerpoint/2010/main" val="33832619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0BE78C-06F5-455B-AC08-94EF9FC77CA8}" type="datetimeFigureOut">
              <a:rPr lang="en-GB" smtClean="0"/>
              <a:t>04/10/2023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80E789F-6940-4C1E-8DAB-35B0998F847C}"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488190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0BE78C-06F5-455B-AC08-94EF9FC77CA8}" type="datetimeFigureOut">
              <a:rPr lang="en-GB" smtClean="0"/>
              <a:t>04/10/2023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80E789F-6940-4C1E-8DAB-35B0998F847C}" type="slidenum">
              <a:rPr lang="en-GB" smtClean="0"/>
              <a:t>‹#›</a:t>
            </a:fld>
            <a:endParaRPr lang="en-GB"/>
          </a:p>
        </p:txBody>
      </p:sp>
    </p:spTree>
    <p:extLst>
      <p:ext uri="{BB962C8B-B14F-4D97-AF65-F5344CB8AC3E}">
        <p14:creationId xmlns:p14="http://schemas.microsoft.com/office/powerpoint/2010/main" val="1602678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30BE78C-06F5-455B-AC08-94EF9FC77CA8}" type="datetimeFigureOut">
              <a:rPr lang="en-GB" smtClean="0"/>
              <a:t>04/10/2023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80E789F-6940-4C1E-8DAB-35B0998F847C}" type="slidenum">
              <a:rPr lang="en-GB" smtClean="0"/>
              <a:t>‹#›</a:t>
            </a:fld>
            <a:endParaRPr lang="en-GB"/>
          </a:p>
        </p:txBody>
      </p:sp>
    </p:spTree>
    <p:extLst>
      <p:ext uri="{BB962C8B-B14F-4D97-AF65-F5344CB8AC3E}">
        <p14:creationId xmlns:p14="http://schemas.microsoft.com/office/powerpoint/2010/main" val="11560399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30BE78C-06F5-455B-AC08-94EF9FC77CA8}" type="datetimeFigureOut">
              <a:rPr lang="en-GB" smtClean="0"/>
              <a:t>04/10/2023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80E789F-6940-4C1E-8DAB-35B0998F847C}" type="slidenum">
              <a:rPr lang="en-GB" smtClean="0"/>
              <a:t>‹#›</a:t>
            </a:fld>
            <a:endParaRPr lang="en-GB"/>
          </a:p>
        </p:txBody>
      </p:sp>
    </p:spTree>
    <p:extLst>
      <p:ext uri="{BB962C8B-B14F-4D97-AF65-F5344CB8AC3E}">
        <p14:creationId xmlns:p14="http://schemas.microsoft.com/office/powerpoint/2010/main" val="2936900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30BE78C-06F5-455B-AC08-94EF9FC77CA8}" type="datetimeFigureOut">
              <a:rPr lang="en-GB" smtClean="0"/>
              <a:t>04/10/2023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80E789F-6940-4C1E-8DAB-35B0998F847C}" type="slidenum">
              <a:rPr lang="en-GB" smtClean="0"/>
              <a:t>‹#›</a:t>
            </a:fld>
            <a:endParaRPr lang="en-GB"/>
          </a:p>
        </p:txBody>
      </p:sp>
    </p:spTree>
    <p:extLst>
      <p:ext uri="{BB962C8B-B14F-4D97-AF65-F5344CB8AC3E}">
        <p14:creationId xmlns:p14="http://schemas.microsoft.com/office/powerpoint/2010/main" val="408992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0BE78C-06F5-455B-AC08-94EF9FC77CA8}" type="datetimeFigureOut">
              <a:rPr lang="en-GB" smtClean="0"/>
              <a:t>04/10/2023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80E789F-6940-4C1E-8DAB-35B0998F847C}" type="slidenum">
              <a:rPr lang="en-GB" smtClean="0"/>
              <a:t>‹#›</a:t>
            </a:fld>
            <a:endParaRPr lang="en-GB"/>
          </a:p>
        </p:txBody>
      </p:sp>
    </p:spTree>
    <p:extLst>
      <p:ext uri="{BB962C8B-B14F-4D97-AF65-F5344CB8AC3E}">
        <p14:creationId xmlns:p14="http://schemas.microsoft.com/office/powerpoint/2010/main" val="3849659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30BE78C-06F5-455B-AC08-94EF9FC77CA8}" type="datetimeFigureOut">
              <a:rPr lang="en-GB" smtClean="0"/>
              <a:t>04/10/2023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80E789F-6940-4C1E-8DAB-35B0998F847C}" type="slidenum">
              <a:rPr lang="en-GB" smtClean="0"/>
              <a:t>‹#›</a:t>
            </a:fld>
            <a:endParaRPr lang="en-GB"/>
          </a:p>
        </p:txBody>
      </p:sp>
    </p:spTree>
    <p:extLst>
      <p:ext uri="{BB962C8B-B14F-4D97-AF65-F5344CB8AC3E}">
        <p14:creationId xmlns:p14="http://schemas.microsoft.com/office/powerpoint/2010/main" val="3386332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30BE78C-06F5-455B-AC08-94EF9FC77CA8}" type="datetimeFigureOut">
              <a:rPr lang="en-GB" smtClean="0"/>
              <a:t>04/10/2023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80E789F-6940-4C1E-8DAB-35B0998F847C}" type="slidenum">
              <a:rPr lang="en-GB" smtClean="0"/>
              <a:t>‹#›</a:t>
            </a:fld>
            <a:endParaRPr lang="en-GB"/>
          </a:p>
        </p:txBody>
      </p:sp>
    </p:spTree>
    <p:extLst>
      <p:ext uri="{BB962C8B-B14F-4D97-AF65-F5344CB8AC3E}">
        <p14:creationId xmlns:p14="http://schemas.microsoft.com/office/powerpoint/2010/main" val="2200780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30BE78C-06F5-455B-AC08-94EF9FC77CA8}" type="datetimeFigureOut">
              <a:rPr lang="en-GB" smtClean="0"/>
              <a:t>04/10/2023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80E789F-6940-4C1E-8DAB-35B0998F847C}" type="slidenum">
              <a:rPr lang="en-GB" smtClean="0"/>
              <a:t>‹#›</a:t>
            </a:fld>
            <a:endParaRPr lang="en-GB"/>
          </a:p>
        </p:txBody>
      </p:sp>
    </p:spTree>
    <p:extLst>
      <p:ext uri="{BB962C8B-B14F-4D97-AF65-F5344CB8AC3E}">
        <p14:creationId xmlns:p14="http://schemas.microsoft.com/office/powerpoint/2010/main" val="3000911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0BE78C-06F5-455B-AC08-94EF9FC77CA8}" type="datetimeFigureOut">
              <a:rPr lang="en-GB" smtClean="0"/>
              <a:t>04/10/2023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80E789F-6940-4C1E-8DAB-35B0998F847C}" type="slidenum">
              <a:rPr lang="en-GB" smtClean="0"/>
              <a:t>‹#›</a:t>
            </a:fld>
            <a:endParaRPr lang="en-GB"/>
          </a:p>
        </p:txBody>
      </p:sp>
    </p:spTree>
    <p:extLst>
      <p:ext uri="{BB962C8B-B14F-4D97-AF65-F5344CB8AC3E}">
        <p14:creationId xmlns:p14="http://schemas.microsoft.com/office/powerpoint/2010/main" val="2662056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30BE78C-06F5-455B-AC08-94EF9FC77CA8}" type="datetimeFigureOut">
              <a:rPr lang="en-GB" smtClean="0"/>
              <a:t>04/10/2023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80E789F-6940-4C1E-8DAB-35B0998F847C}" type="slidenum">
              <a:rPr lang="en-GB" smtClean="0"/>
              <a:t>‹#›</a:t>
            </a:fld>
            <a:endParaRPr lang="en-GB"/>
          </a:p>
        </p:txBody>
      </p:sp>
    </p:spTree>
    <p:extLst>
      <p:ext uri="{BB962C8B-B14F-4D97-AF65-F5344CB8AC3E}">
        <p14:creationId xmlns:p14="http://schemas.microsoft.com/office/powerpoint/2010/main" val="363318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30BE78C-06F5-455B-AC08-94EF9FC77CA8}" type="datetimeFigureOut">
              <a:rPr lang="en-GB" smtClean="0"/>
              <a:t>04/10/2023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80E789F-6940-4C1E-8DAB-35B0998F847C}" type="slidenum">
              <a:rPr lang="en-GB" smtClean="0"/>
              <a:t>‹#›</a:t>
            </a:fld>
            <a:endParaRPr lang="en-GB"/>
          </a:p>
        </p:txBody>
      </p:sp>
    </p:spTree>
    <p:extLst>
      <p:ext uri="{BB962C8B-B14F-4D97-AF65-F5344CB8AC3E}">
        <p14:creationId xmlns:p14="http://schemas.microsoft.com/office/powerpoint/2010/main" val="1080493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30BE78C-06F5-455B-AC08-94EF9FC77CA8}" type="datetimeFigureOut">
              <a:rPr lang="en-GB" smtClean="0"/>
              <a:t>04/10/2023</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80E789F-6940-4C1E-8DAB-35B0998F847C}" type="slidenum">
              <a:rPr lang="en-GB" smtClean="0"/>
              <a:t>‹#›</a:t>
            </a:fld>
            <a:endParaRPr lang="en-GB"/>
          </a:p>
        </p:txBody>
      </p:sp>
    </p:spTree>
    <p:extLst>
      <p:ext uri="{BB962C8B-B14F-4D97-AF65-F5344CB8AC3E}">
        <p14:creationId xmlns:p14="http://schemas.microsoft.com/office/powerpoint/2010/main" val="128119398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4"/>
          <p:cNvSpPr/>
          <p:nvPr/>
        </p:nvSpPr>
        <p:spPr>
          <a:xfrm>
            <a:off x="7469901" y="1121487"/>
            <a:ext cx="2241629" cy="1205177"/>
          </a:xfrm>
          <a:custGeom>
            <a:avLst/>
            <a:gdLst>
              <a:gd name="connsiteX0" fmla="*/ 0 w 2241629"/>
              <a:gd name="connsiteY0" fmla="*/ 0 h 1205177"/>
              <a:gd name="connsiteX1" fmla="*/ 2241629 w 2241629"/>
              <a:gd name="connsiteY1" fmla="*/ 0 h 1205177"/>
              <a:gd name="connsiteX2" fmla="*/ 2241629 w 2241629"/>
              <a:gd name="connsiteY2" fmla="*/ 1205177 h 1205177"/>
              <a:gd name="connsiteX3" fmla="*/ 0 w 2241629"/>
              <a:gd name="connsiteY3" fmla="*/ 1205177 h 1205177"/>
              <a:gd name="connsiteX4" fmla="*/ 0 w 2241629"/>
              <a:gd name="connsiteY4" fmla="*/ 0 h 1205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1629" h="1205177">
                <a:moveTo>
                  <a:pt x="0" y="0"/>
                </a:moveTo>
                <a:lnTo>
                  <a:pt x="2241629" y="0"/>
                </a:lnTo>
                <a:lnTo>
                  <a:pt x="2241629" y="1205177"/>
                </a:lnTo>
                <a:lnTo>
                  <a:pt x="0" y="120517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endParaRPr lang="en-US" sz="3600" kern="1200"/>
          </a:p>
        </p:txBody>
      </p:sp>
      <p:sp>
        <p:nvSpPr>
          <p:cNvPr id="8" name="Freeform 7"/>
          <p:cNvSpPr/>
          <p:nvPr/>
        </p:nvSpPr>
        <p:spPr>
          <a:xfrm>
            <a:off x="2480468" y="2826410"/>
            <a:ext cx="2169318" cy="1205177"/>
          </a:xfrm>
          <a:custGeom>
            <a:avLst/>
            <a:gdLst>
              <a:gd name="connsiteX0" fmla="*/ 0 w 2169318"/>
              <a:gd name="connsiteY0" fmla="*/ 0 h 1205177"/>
              <a:gd name="connsiteX1" fmla="*/ 2169318 w 2169318"/>
              <a:gd name="connsiteY1" fmla="*/ 0 h 1205177"/>
              <a:gd name="connsiteX2" fmla="*/ 2169318 w 2169318"/>
              <a:gd name="connsiteY2" fmla="*/ 1205177 h 1205177"/>
              <a:gd name="connsiteX3" fmla="*/ 0 w 2169318"/>
              <a:gd name="connsiteY3" fmla="*/ 1205177 h 1205177"/>
              <a:gd name="connsiteX4" fmla="*/ 0 w 2169318"/>
              <a:gd name="connsiteY4" fmla="*/ 0 h 1205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9318" h="1205177">
                <a:moveTo>
                  <a:pt x="0" y="0"/>
                </a:moveTo>
                <a:lnTo>
                  <a:pt x="2169318" y="0"/>
                </a:lnTo>
                <a:lnTo>
                  <a:pt x="2169318" y="1205177"/>
                </a:lnTo>
                <a:lnTo>
                  <a:pt x="0" y="120517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37160" tIns="137160" rIns="137160" bIns="137160" numCol="1" spcCol="1270" anchor="ctr" anchorCtr="0">
            <a:noAutofit/>
          </a:bodyPr>
          <a:lstStyle/>
          <a:p>
            <a:pPr lvl="0" algn="r" defTabSz="1600200">
              <a:lnSpc>
                <a:spcPct val="90000"/>
              </a:lnSpc>
              <a:spcBef>
                <a:spcPct val="0"/>
              </a:spcBef>
              <a:spcAft>
                <a:spcPct val="35000"/>
              </a:spcAft>
            </a:pPr>
            <a:endParaRPr lang="en-US" sz="3600" kern="1200"/>
          </a:p>
        </p:txBody>
      </p:sp>
      <p:sp>
        <p:nvSpPr>
          <p:cNvPr id="11" name="Freeform 10"/>
          <p:cNvSpPr/>
          <p:nvPr/>
        </p:nvSpPr>
        <p:spPr>
          <a:xfrm>
            <a:off x="7469901" y="4531334"/>
            <a:ext cx="2241629" cy="1205177"/>
          </a:xfrm>
          <a:custGeom>
            <a:avLst/>
            <a:gdLst>
              <a:gd name="connsiteX0" fmla="*/ 0 w 2241629"/>
              <a:gd name="connsiteY0" fmla="*/ 0 h 1205177"/>
              <a:gd name="connsiteX1" fmla="*/ 2241629 w 2241629"/>
              <a:gd name="connsiteY1" fmla="*/ 0 h 1205177"/>
              <a:gd name="connsiteX2" fmla="*/ 2241629 w 2241629"/>
              <a:gd name="connsiteY2" fmla="*/ 1205177 h 1205177"/>
              <a:gd name="connsiteX3" fmla="*/ 0 w 2241629"/>
              <a:gd name="connsiteY3" fmla="*/ 1205177 h 1205177"/>
              <a:gd name="connsiteX4" fmla="*/ 0 w 2241629"/>
              <a:gd name="connsiteY4" fmla="*/ 0 h 1205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1629" h="1205177">
                <a:moveTo>
                  <a:pt x="0" y="0"/>
                </a:moveTo>
                <a:lnTo>
                  <a:pt x="2241629" y="0"/>
                </a:lnTo>
                <a:lnTo>
                  <a:pt x="2241629" y="1205177"/>
                </a:lnTo>
                <a:lnTo>
                  <a:pt x="0" y="120517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endParaRPr lang="en-US" sz="3600" kern="1200"/>
          </a:p>
        </p:txBody>
      </p:sp>
      <p:grpSp>
        <p:nvGrpSpPr>
          <p:cNvPr id="14" name="Group 13"/>
          <p:cNvGrpSpPr/>
          <p:nvPr/>
        </p:nvGrpSpPr>
        <p:grpSpPr>
          <a:xfrm>
            <a:off x="7469901" y="503435"/>
            <a:ext cx="4596569" cy="5490964"/>
            <a:chOff x="3782060" y="719761"/>
            <a:chExt cx="4574851" cy="5418475"/>
          </a:xfrm>
          <a:blipFill dpi="0" rotWithShape="1">
            <a:blip r:embed="rId2" cstate="print">
              <a:extLst>
                <a:ext uri="{28A0092B-C50C-407E-A947-70E740481C1C}">
                  <a14:useLocalDpi xmlns:a14="http://schemas.microsoft.com/office/drawing/2010/main" val="0"/>
                </a:ext>
              </a:extLst>
            </a:blip>
            <a:srcRect/>
            <a:stretch>
              <a:fillRect/>
            </a:stretch>
          </a:blipFill>
        </p:grpSpPr>
        <p:sp>
          <p:nvSpPr>
            <p:cNvPr id="4" name="Freeform 3"/>
            <p:cNvSpPr/>
            <p:nvPr/>
          </p:nvSpPr>
          <p:spPr>
            <a:xfrm>
              <a:off x="5669367" y="719761"/>
              <a:ext cx="1747506" cy="200862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98050" tIns="438741" rIns="398050" bIns="438741" numCol="1" spcCol="1270" anchor="ctr" anchorCtr="0">
              <a:noAutofit/>
            </a:bodyPr>
            <a:lstStyle/>
            <a:p>
              <a:pPr lvl="0" algn="ctr" defTabSz="1466850">
                <a:lnSpc>
                  <a:spcPct val="90000"/>
                </a:lnSpc>
                <a:spcBef>
                  <a:spcPct val="0"/>
                </a:spcBef>
                <a:spcAft>
                  <a:spcPct val="35000"/>
                </a:spcAft>
              </a:pPr>
              <a:endParaRPr lang="en-US" sz="3300" kern="1200"/>
            </a:p>
          </p:txBody>
        </p:sp>
        <p:sp>
          <p:nvSpPr>
            <p:cNvPr id="6" name="Freeform 5"/>
            <p:cNvSpPr/>
            <p:nvPr/>
          </p:nvSpPr>
          <p:spPr>
            <a:xfrm>
              <a:off x="3782060" y="719761"/>
              <a:ext cx="1747506" cy="200862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2320" tIns="313011" rIns="272320" bIns="313011" numCol="1" spcCol="1270" anchor="ctr" anchorCtr="0">
              <a:noAutofit/>
            </a:bodyPr>
            <a:lstStyle/>
            <a:p>
              <a:pPr lvl="0" algn="ctr" defTabSz="1600200">
                <a:lnSpc>
                  <a:spcPct val="90000"/>
                </a:lnSpc>
                <a:spcBef>
                  <a:spcPct val="0"/>
                </a:spcBef>
                <a:spcAft>
                  <a:spcPct val="35000"/>
                </a:spcAft>
              </a:pPr>
              <a:endParaRPr lang="en-US" sz="3600" kern="1200"/>
            </a:p>
          </p:txBody>
        </p:sp>
        <p:sp>
          <p:nvSpPr>
            <p:cNvPr id="7" name="Freeform 6"/>
            <p:cNvSpPr/>
            <p:nvPr/>
          </p:nvSpPr>
          <p:spPr>
            <a:xfrm>
              <a:off x="4722098" y="2424685"/>
              <a:ext cx="1747506" cy="200862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98050" tIns="438741" rIns="398050" bIns="438741" numCol="1" spcCol="1270" anchor="ctr" anchorCtr="0">
              <a:noAutofit/>
            </a:bodyPr>
            <a:lstStyle/>
            <a:p>
              <a:pPr lvl="0" algn="ctr" defTabSz="1466850">
                <a:lnSpc>
                  <a:spcPct val="90000"/>
                </a:lnSpc>
                <a:spcBef>
                  <a:spcPct val="0"/>
                </a:spcBef>
                <a:spcAft>
                  <a:spcPct val="35000"/>
                </a:spcAft>
              </a:pPr>
              <a:endParaRPr lang="en-US" sz="3300" kern="1200" dirty="0"/>
            </a:p>
          </p:txBody>
        </p:sp>
        <p:sp>
          <p:nvSpPr>
            <p:cNvPr id="9" name="Freeform 8"/>
            <p:cNvSpPr/>
            <p:nvPr/>
          </p:nvSpPr>
          <p:spPr>
            <a:xfrm>
              <a:off x="6609405" y="2424685"/>
              <a:ext cx="1747506" cy="200862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2320" tIns="313011" rIns="272320" bIns="313011" numCol="1" spcCol="1270" anchor="ctr" anchorCtr="0">
              <a:noAutofit/>
            </a:bodyPr>
            <a:lstStyle/>
            <a:p>
              <a:pPr lvl="0" algn="ctr" defTabSz="1600200">
                <a:lnSpc>
                  <a:spcPct val="90000"/>
                </a:lnSpc>
                <a:spcBef>
                  <a:spcPct val="0"/>
                </a:spcBef>
                <a:spcAft>
                  <a:spcPct val="35000"/>
                </a:spcAft>
              </a:pPr>
              <a:endParaRPr lang="en-US" sz="3600" kern="1200"/>
            </a:p>
          </p:txBody>
        </p:sp>
        <p:sp>
          <p:nvSpPr>
            <p:cNvPr id="10" name="Freeform 9"/>
            <p:cNvSpPr/>
            <p:nvPr/>
          </p:nvSpPr>
          <p:spPr>
            <a:xfrm>
              <a:off x="5669367" y="4129608"/>
              <a:ext cx="1747506" cy="200862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98050" tIns="438741" rIns="398050" bIns="438741" numCol="1" spcCol="1270" anchor="ctr" anchorCtr="0">
              <a:noAutofit/>
            </a:bodyPr>
            <a:lstStyle/>
            <a:p>
              <a:pPr lvl="0" algn="ctr" defTabSz="1466850">
                <a:lnSpc>
                  <a:spcPct val="90000"/>
                </a:lnSpc>
                <a:spcBef>
                  <a:spcPct val="0"/>
                </a:spcBef>
                <a:spcAft>
                  <a:spcPct val="35000"/>
                </a:spcAft>
              </a:pPr>
              <a:endParaRPr lang="en-US" sz="3300" kern="1200"/>
            </a:p>
          </p:txBody>
        </p:sp>
        <p:sp>
          <p:nvSpPr>
            <p:cNvPr id="12" name="Freeform 11"/>
            <p:cNvSpPr/>
            <p:nvPr/>
          </p:nvSpPr>
          <p:spPr>
            <a:xfrm>
              <a:off x="3782060" y="4129608"/>
              <a:ext cx="1747506" cy="200862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2320" tIns="313011" rIns="272320" bIns="313011" numCol="1" spcCol="1270" anchor="ctr" anchorCtr="0">
              <a:noAutofit/>
            </a:bodyPr>
            <a:lstStyle/>
            <a:p>
              <a:pPr lvl="0" algn="ctr" defTabSz="1600200">
                <a:lnSpc>
                  <a:spcPct val="90000"/>
                </a:lnSpc>
                <a:spcBef>
                  <a:spcPct val="0"/>
                </a:spcBef>
                <a:spcAft>
                  <a:spcPct val="35000"/>
                </a:spcAft>
              </a:pPr>
              <a:endParaRPr lang="en-US" sz="3600" kern="1200"/>
            </a:p>
          </p:txBody>
        </p:sp>
      </p:grpSp>
      <p:sp>
        <p:nvSpPr>
          <p:cNvPr id="17" name="TextBox 16"/>
          <p:cNvSpPr txBox="1"/>
          <p:nvPr/>
        </p:nvSpPr>
        <p:spPr>
          <a:xfrm>
            <a:off x="400692" y="1273995"/>
            <a:ext cx="6610535" cy="3785652"/>
          </a:xfrm>
          <a:prstGeom prst="rect">
            <a:avLst/>
          </a:prstGeom>
          <a:noFill/>
        </p:spPr>
        <p:txBody>
          <a:bodyPr wrap="square" rtlCol="0">
            <a:spAutoFit/>
          </a:bodyPr>
          <a:lstStyle/>
          <a:p>
            <a:r>
              <a:rPr lang="en-GB" sz="8000" b="1" dirty="0" smtClean="0">
                <a:latin typeface="Algerian" panose="04020705040A02060702" pitchFamily="82" charset="0"/>
              </a:rPr>
              <a:t>FEATURE SALES PREDICTION </a:t>
            </a:r>
          </a:p>
        </p:txBody>
      </p:sp>
    </p:spTree>
    <p:extLst>
      <p:ext uri="{BB962C8B-B14F-4D97-AF65-F5344CB8AC3E}">
        <p14:creationId xmlns:p14="http://schemas.microsoft.com/office/powerpoint/2010/main" val="26288608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5100" y="152400"/>
            <a:ext cx="9169400" cy="1200329"/>
          </a:xfrm>
          <a:prstGeom prst="rect">
            <a:avLst/>
          </a:prstGeom>
          <a:noFill/>
        </p:spPr>
        <p:txBody>
          <a:bodyPr wrap="square" rtlCol="0">
            <a:spAutoFit/>
          </a:bodyPr>
          <a:lstStyle/>
          <a:p>
            <a:r>
              <a:rPr lang="en-GB" sz="3600" dirty="0" smtClean="0"/>
              <a:t>4.4</a:t>
            </a:r>
            <a:r>
              <a:rPr lang="en-GB" sz="3600" dirty="0" smtClean="0">
                <a:latin typeface="Algerian" panose="04020705040A02060702" pitchFamily="82" charset="0"/>
              </a:rPr>
              <a:t>   MEAN ENCODED  FEATURES AND  LAG FEATURE  GENERATION</a:t>
            </a:r>
            <a:endParaRPr lang="en-GB" sz="3600" dirty="0"/>
          </a:p>
        </p:txBody>
      </p:sp>
      <p:sp>
        <p:nvSpPr>
          <p:cNvPr id="3" name="TextBox 2"/>
          <p:cNvSpPr txBox="1"/>
          <p:nvPr/>
        </p:nvSpPr>
        <p:spPr>
          <a:xfrm>
            <a:off x="317500" y="1473200"/>
            <a:ext cx="11125200" cy="1446550"/>
          </a:xfrm>
          <a:prstGeom prst="rect">
            <a:avLst/>
          </a:prstGeom>
          <a:noFill/>
        </p:spPr>
        <p:txBody>
          <a:bodyPr wrap="square" rtlCol="0">
            <a:spAutoFit/>
          </a:bodyPr>
          <a:lstStyle/>
          <a:p>
            <a:pPr marL="457200" indent="-457200">
              <a:buFont typeface="Wingdings" panose="05000000000000000000" pitchFamily="2" charset="2"/>
              <a:buChar char="v"/>
            </a:pPr>
            <a:r>
              <a:rPr lang="en-GB" sz="2200" dirty="0"/>
              <a:t>For generating the training data, we first consider each valid shop id-item id pair for each month. This is done to make the training data similar to the testing data where predictions have to be done for each shop-item id pair. In the above shop id-item id based training data, we add average statistics for various combinations</a:t>
            </a:r>
          </a:p>
        </p:txBody>
      </p:sp>
      <p:sp>
        <p:nvSpPr>
          <p:cNvPr id="7" name="TextBox 6"/>
          <p:cNvSpPr txBox="1"/>
          <p:nvPr/>
        </p:nvSpPr>
        <p:spPr>
          <a:xfrm>
            <a:off x="317500" y="3149599"/>
            <a:ext cx="11125200" cy="2123658"/>
          </a:xfrm>
          <a:prstGeom prst="rect">
            <a:avLst/>
          </a:prstGeom>
          <a:noFill/>
        </p:spPr>
        <p:txBody>
          <a:bodyPr wrap="square" rtlCol="0">
            <a:spAutoFit/>
          </a:bodyPr>
          <a:lstStyle/>
          <a:p>
            <a:pPr marL="285750" indent="-285750">
              <a:buFont typeface="Wingdings" panose="05000000000000000000" pitchFamily="2" charset="2"/>
              <a:buChar char="v"/>
            </a:pPr>
            <a:r>
              <a:rPr lang="en-GB" sz="2200" dirty="0"/>
              <a:t>. For each month, we first extract the average item count as </a:t>
            </a:r>
            <a:r>
              <a:rPr lang="en-GB" sz="2200" i="1" dirty="0" err="1"/>
              <a:t>date_avg_item_cnt</a:t>
            </a:r>
            <a:r>
              <a:rPr lang="en-GB" sz="2200" dirty="0"/>
              <a:t>. We extract the average monthly item count features based on item id (</a:t>
            </a:r>
            <a:r>
              <a:rPr lang="en-GB" sz="2200" i="1" dirty="0" err="1"/>
              <a:t>date_item_avg_item_cnt</a:t>
            </a:r>
            <a:r>
              <a:rPr lang="en-GB" sz="2200" dirty="0"/>
              <a:t>), shop id (</a:t>
            </a:r>
            <a:r>
              <a:rPr lang="en-GB" sz="2200" i="1" dirty="0" err="1"/>
              <a:t>date_shop_avg_item_cnt</a:t>
            </a:r>
            <a:r>
              <a:rPr lang="en-GB" sz="2200" dirty="0"/>
              <a:t>), shop id and item id pair(</a:t>
            </a:r>
            <a:r>
              <a:rPr lang="en-GB" sz="2200" i="1" dirty="0" err="1"/>
              <a:t>date_shop_item_avg_item_cnt</a:t>
            </a:r>
            <a:r>
              <a:rPr lang="en-GB" sz="2200" dirty="0"/>
              <a:t>), shop id and subtype code (</a:t>
            </a:r>
            <a:r>
              <a:rPr lang="en-GB" sz="2200" i="1" dirty="0" err="1"/>
              <a:t>date_shop_subtype_avg_item_cnt</a:t>
            </a:r>
            <a:r>
              <a:rPr lang="en-GB" sz="2200" dirty="0"/>
              <a:t>), shop city(</a:t>
            </a:r>
            <a:r>
              <a:rPr lang="en-GB" sz="2200" i="1" dirty="0" err="1"/>
              <a:t>date_city_avg_item_cnt</a:t>
            </a:r>
            <a:r>
              <a:rPr lang="en-GB" sz="2200" dirty="0"/>
              <a:t>) and shop city and item id pair(</a:t>
            </a:r>
            <a:r>
              <a:rPr lang="en-GB" sz="2200" i="1" dirty="0" err="1"/>
              <a:t>date_item_city_avg_item_cnt</a:t>
            </a:r>
            <a:r>
              <a:rPr lang="en-GB" sz="2200" dirty="0"/>
              <a:t>). </a:t>
            </a:r>
          </a:p>
        </p:txBody>
      </p:sp>
      <p:sp>
        <p:nvSpPr>
          <p:cNvPr id="8" name="TextBox 7"/>
          <p:cNvSpPr txBox="1"/>
          <p:nvPr/>
        </p:nvSpPr>
        <p:spPr>
          <a:xfrm>
            <a:off x="317500" y="5273257"/>
            <a:ext cx="11125200" cy="769441"/>
          </a:xfrm>
          <a:prstGeom prst="rect">
            <a:avLst/>
          </a:prstGeom>
          <a:noFill/>
        </p:spPr>
        <p:txBody>
          <a:bodyPr wrap="square" rtlCol="0">
            <a:spAutoFit/>
          </a:bodyPr>
          <a:lstStyle/>
          <a:p>
            <a:pPr marL="285750" indent="-285750">
              <a:buFont typeface="Wingdings" panose="05000000000000000000" pitchFamily="2" charset="2"/>
              <a:buChar char="v"/>
            </a:pPr>
            <a:r>
              <a:rPr lang="en-GB" sz="2200" dirty="0"/>
              <a:t>The features from previous time steps are included as </a:t>
            </a:r>
            <a:r>
              <a:rPr lang="en-GB" sz="2200" i="1" dirty="0" err="1"/>
              <a:t>lag_i</a:t>
            </a:r>
            <a:r>
              <a:rPr lang="en-GB" sz="2200" dirty="0"/>
              <a:t>(feature from </a:t>
            </a:r>
            <a:r>
              <a:rPr lang="en-GB" sz="2200" dirty="0" err="1"/>
              <a:t>ith</a:t>
            </a:r>
            <a:r>
              <a:rPr lang="en-GB" sz="2200" dirty="0"/>
              <a:t> previous month, </a:t>
            </a:r>
            <a:r>
              <a:rPr lang="en-GB" sz="2200" dirty="0" err="1"/>
              <a:t>i</a:t>
            </a:r>
            <a:r>
              <a:rPr lang="en-GB" sz="2200" dirty="0"/>
              <a:t>=1,2,3).</a:t>
            </a:r>
          </a:p>
        </p:txBody>
      </p:sp>
    </p:spTree>
    <p:extLst>
      <p:ext uri="{BB962C8B-B14F-4D97-AF65-F5344CB8AC3E}">
        <p14:creationId xmlns:p14="http://schemas.microsoft.com/office/powerpoint/2010/main" val="970106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30549" y="276448"/>
            <a:ext cx="5794744" cy="646331"/>
          </a:xfrm>
          <a:prstGeom prst="rect">
            <a:avLst/>
          </a:prstGeom>
          <a:noFill/>
        </p:spPr>
        <p:txBody>
          <a:bodyPr wrap="square" rtlCol="0">
            <a:spAutoFit/>
          </a:bodyPr>
          <a:lstStyle/>
          <a:p>
            <a:r>
              <a:rPr lang="en-GB" sz="3600" dirty="0" smtClean="0">
                <a:latin typeface="Algerian" panose="04020705040A02060702" pitchFamily="82" charset="0"/>
              </a:rPr>
              <a:t>5. MODEL SELECTION</a:t>
            </a:r>
            <a:endParaRPr lang="en-GB" sz="3600" dirty="0">
              <a:latin typeface="Algerian" panose="04020705040A02060702" pitchFamily="82" charset="0"/>
            </a:endParaRPr>
          </a:p>
        </p:txBody>
      </p:sp>
      <p:sp>
        <p:nvSpPr>
          <p:cNvPr id="3" name="TextBox 2"/>
          <p:cNvSpPr txBox="1"/>
          <p:nvPr/>
        </p:nvSpPr>
        <p:spPr>
          <a:xfrm>
            <a:off x="733647" y="1116419"/>
            <a:ext cx="9611832" cy="923330"/>
          </a:xfrm>
          <a:prstGeom prst="rect">
            <a:avLst/>
          </a:prstGeom>
          <a:noFill/>
        </p:spPr>
        <p:txBody>
          <a:bodyPr wrap="square" rtlCol="0">
            <a:spAutoFit/>
          </a:bodyPr>
          <a:lstStyle/>
          <a:p>
            <a:pPr marL="285750" indent="-285750">
              <a:buFont typeface="Wingdings" panose="05000000000000000000" pitchFamily="2" charset="2"/>
              <a:buChar char="v"/>
            </a:pPr>
            <a:r>
              <a:rPr lang="en-GB"/>
              <a:t>This section describes the models which we have used for our future sales prediction. In particular, we have successfully used three decision tree based models namely, </a:t>
            </a:r>
            <a:r>
              <a:rPr lang="en-GB" i="1"/>
              <a:t>XGBoost</a:t>
            </a:r>
            <a:r>
              <a:rPr lang="en-GB"/>
              <a:t>, </a:t>
            </a:r>
            <a:r>
              <a:rPr lang="en-GB" i="1"/>
              <a:t>random forest</a:t>
            </a:r>
            <a:r>
              <a:rPr lang="en-GB"/>
              <a:t>, and </a:t>
            </a:r>
            <a:r>
              <a:rPr lang="en-GB" i="1"/>
              <a:t>light GBM </a:t>
            </a:r>
            <a:r>
              <a:rPr lang="en-GB"/>
              <a:t>to get competitive performance. </a:t>
            </a:r>
            <a:endParaRPr lang="en-GB" dirty="0"/>
          </a:p>
        </p:txBody>
      </p:sp>
      <p:sp>
        <p:nvSpPr>
          <p:cNvPr id="4" name="TextBox 3"/>
          <p:cNvSpPr txBox="1"/>
          <p:nvPr/>
        </p:nvSpPr>
        <p:spPr>
          <a:xfrm>
            <a:off x="818707" y="2409082"/>
            <a:ext cx="9526771" cy="646331"/>
          </a:xfrm>
          <a:prstGeom prst="rect">
            <a:avLst/>
          </a:prstGeom>
          <a:noFill/>
        </p:spPr>
        <p:txBody>
          <a:bodyPr wrap="square" rtlCol="0">
            <a:spAutoFit/>
          </a:bodyPr>
          <a:lstStyle/>
          <a:p>
            <a:pPr marL="285750" indent="-285750">
              <a:buFont typeface="Wingdings" panose="05000000000000000000" pitchFamily="2" charset="2"/>
              <a:buChar char="v"/>
            </a:pPr>
            <a:r>
              <a:rPr lang="en-GB" dirty="0" err="1"/>
              <a:t>XGBoost</a:t>
            </a:r>
            <a:r>
              <a:rPr lang="en-GB" dirty="0"/>
              <a:t> [1] stands for extreme Gradient Boosting. It is an open source library providing a </a:t>
            </a:r>
            <a:r>
              <a:rPr lang="en-GB" dirty="0" err="1"/>
              <a:t>highperformance</a:t>
            </a:r>
            <a:r>
              <a:rPr lang="en-GB" dirty="0"/>
              <a:t> implementation of gradient boosted decision trees (GBDT). </a:t>
            </a:r>
            <a:endParaRPr lang="en-GB" dirty="0"/>
          </a:p>
        </p:txBody>
      </p:sp>
      <p:sp>
        <p:nvSpPr>
          <p:cNvPr id="5" name="TextBox 4"/>
          <p:cNvSpPr txBox="1"/>
          <p:nvPr/>
        </p:nvSpPr>
        <p:spPr>
          <a:xfrm>
            <a:off x="467832" y="2039750"/>
            <a:ext cx="2232837" cy="369332"/>
          </a:xfrm>
          <a:prstGeom prst="rect">
            <a:avLst/>
          </a:prstGeom>
          <a:noFill/>
        </p:spPr>
        <p:txBody>
          <a:bodyPr wrap="square" rtlCol="0">
            <a:spAutoFit/>
          </a:bodyPr>
          <a:lstStyle/>
          <a:p>
            <a:r>
              <a:rPr lang="en-GB" dirty="0" smtClean="0">
                <a:latin typeface="Algerian" panose="04020705040A02060702" pitchFamily="82" charset="0"/>
              </a:rPr>
              <a:t>5.1 </a:t>
            </a:r>
            <a:r>
              <a:rPr lang="en-GB" dirty="0" err="1" smtClean="0">
                <a:latin typeface="Algerian" panose="04020705040A02060702" pitchFamily="82" charset="0"/>
              </a:rPr>
              <a:t>XGBoost</a:t>
            </a:r>
            <a:endParaRPr lang="en-GB" dirty="0">
              <a:latin typeface="Algerian" panose="04020705040A02060702" pitchFamily="82" charset="0"/>
            </a:endParaRPr>
          </a:p>
        </p:txBody>
      </p:sp>
      <p:sp>
        <p:nvSpPr>
          <p:cNvPr id="7" name="TextBox 6"/>
          <p:cNvSpPr txBox="1"/>
          <p:nvPr/>
        </p:nvSpPr>
        <p:spPr>
          <a:xfrm flipH="1">
            <a:off x="935665" y="3274827"/>
            <a:ext cx="9409813" cy="646331"/>
          </a:xfrm>
          <a:prstGeom prst="rect">
            <a:avLst/>
          </a:prstGeom>
          <a:noFill/>
        </p:spPr>
        <p:txBody>
          <a:bodyPr wrap="square" rtlCol="0">
            <a:spAutoFit/>
          </a:bodyPr>
          <a:lstStyle/>
          <a:p>
            <a:pPr marL="285750" indent="-285750">
              <a:buFont typeface="Wingdings" panose="05000000000000000000" pitchFamily="2" charset="2"/>
              <a:buChar char="v"/>
            </a:pPr>
            <a:r>
              <a:rPr lang="en-GB" dirty="0"/>
              <a:t>The implementation of the algorithm was engineered for efficiency of compute time and memory resources</a:t>
            </a:r>
            <a:endParaRPr lang="en-GB" dirty="0"/>
          </a:p>
        </p:txBody>
      </p:sp>
      <p:sp>
        <p:nvSpPr>
          <p:cNvPr id="8" name="TextBox 7"/>
          <p:cNvSpPr txBox="1"/>
          <p:nvPr/>
        </p:nvSpPr>
        <p:spPr>
          <a:xfrm>
            <a:off x="935665" y="4140573"/>
            <a:ext cx="9239693" cy="369332"/>
          </a:xfrm>
          <a:prstGeom prst="rect">
            <a:avLst/>
          </a:prstGeom>
          <a:noFill/>
        </p:spPr>
        <p:txBody>
          <a:bodyPr wrap="square" rtlCol="0">
            <a:spAutoFit/>
          </a:bodyPr>
          <a:lstStyle/>
          <a:p>
            <a:pPr marL="285750" indent="-285750">
              <a:buFont typeface="Wingdings" panose="05000000000000000000" pitchFamily="2" charset="2"/>
              <a:buChar char="v"/>
            </a:pPr>
            <a:r>
              <a:rPr lang="en-GB" dirty="0" smtClean="0"/>
              <a:t>(</a:t>
            </a:r>
            <a:r>
              <a:rPr lang="en-GB" dirty="0"/>
              <a:t>a) Sparsity Aware implementation with automatic handling of missing data values.</a:t>
            </a:r>
            <a:endParaRPr lang="en-GB" dirty="0"/>
          </a:p>
        </p:txBody>
      </p:sp>
      <p:sp>
        <p:nvSpPr>
          <p:cNvPr id="9" name="TextBox 8"/>
          <p:cNvSpPr txBox="1"/>
          <p:nvPr/>
        </p:nvSpPr>
        <p:spPr>
          <a:xfrm>
            <a:off x="956930" y="4869712"/>
            <a:ext cx="9388548" cy="646331"/>
          </a:xfrm>
          <a:prstGeom prst="rect">
            <a:avLst/>
          </a:prstGeom>
          <a:noFill/>
        </p:spPr>
        <p:txBody>
          <a:bodyPr wrap="square" rtlCol="0">
            <a:spAutoFit/>
          </a:bodyPr>
          <a:lstStyle/>
          <a:p>
            <a:pPr marL="285750" indent="-285750">
              <a:buFont typeface="Wingdings" panose="05000000000000000000" pitchFamily="2" charset="2"/>
              <a:buChar char="v"/>
            </a:pPr>
            <a:r>
              <a:rPr lang="en-GB" dirty="0"/>
              <a:t>(b) block Structure to support the parallelization of tree construction. To learn the set of functions used in the model, </a:t>
            </a:r>
            <a:r>
              <a:rPr lang="en-GB" dirty="0" err="1"/>
              <a:t>XGBoost</a:t>
            </a:r>
            <a:r>
              <a:rPr lang="en-GB" dirty="0"/>
              <a:t> minimizes the following regularized objective</a:t>
            </a:r>
            <a:endParaRPr lang="en-GB" dirty="0"/>
          </a:p>
        </p:txBody>
      </p:sp>
      <p:sp>
        <p:nvSpPr>
          <p:cNvPr id="10" name="TextBox 9"/>
          <p:cNvSpPr txBox="1"/>
          <p:nvPr/>
        </p:nvSpPr>
        <p:spPr>
          <a:xfrm>
            <a:off x="1913860" y="5624623"/>
            <a:ext cx="8144540" cy="946298"/>
          </a:xfrm>
          <a:prstGeom prst="rect">
            <a:avLst/>
          </a:prstGeom>
          <a:noFill/>
        </p:spPr>
        <p:txBody>
          <a:bodyPr wrap="square" rtlCol="0">
            <a:spAutoFit/>
          </a:bodyPr>
          <a:lstStyle/>
          <a:p>
            <a:endParaRPr lang="en-GB" dirty="0"/>
          </a:p>
        </p:txBody>
      </p:sp>
    </p:spTree>
    <p:extLst>
      <p:ext uri="{BB962C8B-B14F-4D97-AF65-F5344CB8AC3E}">
        <p14:creationId xmlns:p14="http://schemas.microsoft.com/office/powerpoint/2010/main" val="3103993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6567" y="616688"/>
            <a:ext cx="3689498" cy="461665"/>
          </a:xfrm>
          <a:prstGeom prst="rect">
            <a:avLst/>
          </a:prstGeom>
          <a:noFill/>
        </p:spPr>
        <p:txBody>
          <a:bodyPr wrap="square" rtlCol="0">
            <a:spAutoFit/>
          </a:bodyPr>
          <a:lstStyle/>
          <a:p>
            <a:r>
              <a:rPr lang="en-GB" sz="2400" dirty="0" smtClean="0">
                <a:latin typeface="Algerian" panose="04020705040A02060702" pitchFamily="82" charset="0"/>
              </a:rPr>
              <a:t>5.2  random forest</a:t>
            </a:r>
            <a:endParaRPr lang="en-GB" sz="2400" dirty="0">
              <a:latin typeface="Algerian" panose="04020705040A02060702" pitchFamily="82" charset="0"/>
            </a:endParaRPr>
          </a:p>
        </p:txBody>
      </p:sp>
      <p:sp>
        <p:nvSpPr>
          <p:cNvPr id="3" name="TextBox 2"/>
          <p:cNvSpPr txBox="1"/>
          <p:nvPr/>
        </p:nvSpPr>
        <p:spPr>
          <a:xfrm>
            <a:off x="850605" y="1360967"/>
            <a:ext cx="9250325" cy="923330"/>
          </a:xfrm>
          <a:prstGeom prst="rect">
            <a:avLst/>
          </a:prstGeom>
          <a:noFill/>
        </p:spPr>
        <p:txBody>
          <a:bodyPr wrap="square" rtlCol="0">
            <a:spAutoFit/>
          </a:bodyPr>
          <a:lstStyle/>
          <a:p>
            <a:pPr marL="285750" indent="-285750">
              <a:buFont typeface="Wingdings" panose="05000000000000000000" pitchFamily="2" charset="2"/>
              <a:buChar char="v"/>
            </a:pPr>
            <a:r>
              <a:rPr lang="en-GB" dirty="0"/>
              <a:t>The random forest is a model made up of many decision trees. Rather than just simply averaging the prediction of trees (which we could call a “forest”), this model uses two key concepts that gives it the name random, and are described next. </a:t>
            </a:r>
            <a:endParaRPr lang="en-GB" dirty="0"/>
          </a:p>
        </p:txBody>
      </p:sp>
      <p:sp>
        <p:nvSpPr>
          <p:cNvPr id="4" name="TextBox 3"/>
          <p:cNvSpPr txBox="1"/>
          <p:nvPr/>
        </p:nvSpPr>
        <p:spPr>
          <a:xfrm>
            <a:off x="850605" y="2566911"/>
            <a:ext cx="9250325" cy="646331"/>
          </a:xfrm>
          <a:prstGeom prst="rect">
            <a:avLst/>
          </a:prstGeom>
          <a:noFill/>
        </p:spPr>
        <p:txBody>
          <a:bodyPr wrap="square" rtlCol="0">
            <a:spAutoFit/>
          </a:bodyPr>
          <a:lstStyle/>
          <a:p>
            <a:pPr marL="285750" indent="-285750">
              <a:buFont typeface="Wingdings" panose="05000000000000000000" pitchFamily="2" charset="2"/>
              <a:buChar char="v"/>
            </a:pPr>
            <a:r>
              <a:rPr lang="en-GB" dirty="0" smtClean="0"/>
              <a:t> </a:t>
            </a:r>
            <a:r>
              <a:rPr lang="en-GB" dirty="0"/>
              <a:t>Random Sampling of Training Observations When training, each tree in a random forest learns from a random sample of the data points. </a:t>
            </a:r>
            <a:endParaRPr lang="en-GB" dirty="0"/>
          </a:p>
        </p:txBody>
      </p:sp>
      <p:sp>
        <p:nvSpPr>
          <p:cNvPr id="5" name="TextBox 4"/>
          <p:cNvSpPr txBox="1"/>
          <p:nvPr/>
        </p:nvSpPr>
        <p:spPr>
          <a:xfrm>
            <a:off x="850605" y="3495856"/>
            <a:ext cx="9058939" cy="646331"/>
          </a:xfrm>
          <a:prstGeom prst="rect">
            <a:avLst/>
          </a:prstGeom>
          <a:noFill/>
        </p:spPr>
        <p:txBody>
          <a:bodyPr wrap="square" rtlCol="0">
            <a:spAutoFit/>
          </a:bodyPr>
          <a:lstStyle/>
          <a:p>
            <a:pPr marL="285750" indent="-285750">
              <a:buFont typeface="Wingdings" panose="05000000000000000000" pitchFamily="2" charset="2"/>
              <a:buChar char="v"/>
            </a:pPr>
            <a:r>
              <a:rPr lang="en-GB"/>
              <a:t>The samples are drawn with replacement, known as bootstrapping, which means that some samples will be used multiple times in a single tree.</a:t>
            </a:r>
            <a:endParaRPr lang="en-GB" dirty="0"/>
          </a:p>
        </p:txBody>
      </p:sp>
      <p:sp>
        <p:nvSpPr>
          <p:cNvPr id="6" name="TextBox 5"/>
          <p:cNvSpPr txBox="1"/>
          <p:nvPr/>
        </p:nvSpPr>
        <p:spPr>
          <a:xfrm>
            <a:off x="1020726" y="4688958"/>
            <a:ext cx="8899451" cy="923330"/>
          </a:xfrm>
          <a:prstGeom prst="rect">
            <a:avLst/>
          </a:prstGeom>
          <a:noFill/>
        </p:spPr>
        <p:txBody>
          <a:bodyPr wrap="square" rtlCol="0">
            <a:spAutoFit/>
          </a:bodyPr>
          <a:lstStyle/>
          <a:p>
            <a:pPr marL="285750" indent="-285750">
              <a:buFont typeface="Wingdings" panose="05000000000000000000" pitchFamily="2" charset="2"/>
              <a:buChar char="v"/>
            </a:pPr>
            <a:r>
              <a:rPr lang="en-GB" dirty="0" smtClean="0"/>
              <a:t>Overall</a:t>
            </a:r>
            <a:r>
              <a:rPr lang="en-GB" dirty="0"/>
              <a:t>, the entire forest will have lower variance but not at the cost of increasing the </a:t>
            </a:r>
            <a:r>
              <a:rPr lang="en-GB" dirty="0" err="1"/>
              <a:t>bias.At</a:t>
            </a:r>
            <a:r>
              <a:rPr lang="en-GB" dirty="0"/>
              <a:t> test time, predictions are made by averaging the predictions of each decision tree.</a:t>
            </a:r>
            <a:endParaRPr lang="en-GB" dirty="0"/>
          </a:p>
        </p:txBody>
      </p:sp>
    </p:spTree>
    <p:extLst>
      <p:ext uri="{BB962C8B-B14F-4D97-AF65-F5344CB8AC3E}">
        <p14:creationId xmlns:p14="http://schemas.microsoft.com/office/powerpoint/2010/main" val="22982487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5423" y="414670"/>
            <a:ext cx="3009014" cy="584775"/>
          </a:xfrm>
          <a:prstGeom prst="rect">
            <a:avLst/>
          </a:prstGeom>
          <a:noFill/>
        </p:spPr>
        <p:txBody>
          <a:bodyPr wrap="square" rtlCol="0">
            <a:spAutoFit/>
          </a:bodyPr>
          <a:lstStyle/>
          <a:p>
            <a:r>
              <a:rPr lang="en-GB" sz="3200" dirty="0" smtClean="0"/>
              <a:t>5.3</a:t>
            </a:r>
            <a:r>
              <a:rPr lang="en-GB" sz="3200" dirty="0" smtClean="0">
                <a:latin typeface="Algerian" panose="04020705040A02060702" pitchFamily="82" charset="0"/>
              </a:rPr>
              <a:t> light </a:t>
            </a:r>
            <a:r>
              <a:rPr lang="en-GB" sz="3200" dirty="0" err="1" smtClean="0">
                <a:latin typeface="Algerian" panose="04020705040A02060702" pitchFamily="82" charset="0"/>
              </a:rPr>
              <a:t>gbd</a:t>
            </a:r>
            <a:endParaRPr lang="en-GB" sz="3200" dirty="0"/>
          </a:p>
        </p:txBody>
      </p:sp>
      <p:sp>
        <p:nvSpPr>
          <p:cNvPr id="3" name="TextBox 2"/>
          <p:cNvSpPr txBox="1"/>
          <p:nvPr/>
        </p:nvSpPr>
        <p:spPr>
          <a:xfrm>
            <a:off x="765544" y="1499192"/>
            <a:ext cx="9016409" cy="646331"/>
          </a:xfrm>
          <a:prstGeom prst="rect">
            <a:avLst/>
          </a:prstGeom>
          <a:noFill/>
        </p:spPr>
        <p:txBody>
          <a:bodyPr wrap="square" rtlCol="0">
            <a:spAutoFit/>
          </a:bodyPr>
          <a:lstStyle/>
          <a:p>
            <a:pPr marL="285750" indent="-285750" algn="ctr">
              <a:buFont typeface="Wingdings" panose="05000000000000000000" pitchFamily="2" charset="2"/>
              <a:buChar char="v"/>
            </a:pPr>
            <a:r>
              <a:rPr lang="en-GB" dirty="0"/>
              <a:t>E</a:t>
            </a:r>
            <a:r>
              <a:rPr lang="en-GB" dirty="0" smtClean="0"/>
              <a:t>very </a:t>
            </a:r>
            <a:r>
              <a:rPr lang="en-GB" dirty="0" err="1"/>
              <a:t>feature,conventional</a:t>
            </a:r>
            <a:r>
              <a:rPr lang="en-GB" dirty="0"/>
              <a:t> implementations of GBDT scan all the data </a:t>
            </a:r>
            <a:r>
              <a:rPr lang="en-GB" dirty="0" smtClean="0"/>
              <a:t>instance  to </a:t>
            </a:r>
            <a:r>
              <a:rPr lang="en-GB" dirty="0"/>
              <a:t>estimate the information gain of all the possible split points</a:t>
            </a:r>
            <a:endParaRPr lang="en-GB" dirty="0"/>
          </a:p>
        </p:txBody>
      </p:sp>
      <p:sp>
        <p:nvSpPr>
          <p:cNvPr id="4" name="TextBox 3"/>
          <p:cNvSpPr txBox="1"/>
          <p:nvPr/>
        </p:nvSpPr>
        <p:spPr>
          <a:xfrm>
            <a:off x="765544" y="2562447"/>
            <a:ext cx="9260957" cy="923330"/>
          </a:xfrm>
          <a:prstGeom prst="rect">
            <a:avLst/>
          </a:prstGeom>
          <a:noFill/>
        </p:spPr>
        <p:txBody>
          <a:bodyPr wrap="square" rtlCol="0">
            <a:spAutoFit/>
          </a:bodyPr>
          <a:lstStyle/>
          <a:p>
            <a:pPr marL="285750" indent="-285750">
              <a:buFont typeface="Wingdings" panose="05000000000000000000" pitchFamily="2" charset="2"/>
              <a:buChar char="v"/>
            </a:pPr>
            <a:r>
              <a:rPr lang="en-GB" dirty="0" smtClean="0"/>
              <a:t>Therefore</a:t>
            </a:r>
            <a:r>
              <a:rPr lang="en-GB" dirty="0"/>
              <a:t>, their computational complexities will be proportional to both the number of features and the number of instances. This makes these implementations very time consuming when handling big data. </a:t>
            </a:r>
            <a:endParaRPr lang="en-GB" dirty="0"/>
          </a:p>
        </p:txBody>
      </p:sp>
      <p:sp>
        <p:nvSpPr>
          <p:cNvPr id="5" name="TextBox 4"/>
          <p:cNvSpPr txBox="1"/>
          <p:nvPr/>
        </p:nvSpPr>
        <p:spPr>
          <a:xfrm>
            <a:off x="765544" y="3827721"/>
            <a:ext cx="9260957" cy="954107"/>
          </a:xfrm>
          <a:prstGeom prst="rect">
            <a:avLst/>
          </a:prstGeom>
          <a:noFill/>
        </p:spPr>
        <p:txBody>
          <a:bodyPr wrap="square" rtlCol="0">
            <a:spAutoFit/>
          </a:bodyPr>
          <a:lstStyle/>
          <a:p>
            <a:pPr marL="285750" indent="-285750">
              <a:buFont typeface="Wingdings" panose="05000000000000000000" pitchFamily="2" charset="2"/>
              <a:buChar char="v"/>
            </a:pPr>
            <a:r>
              <a:rPr lang="en-GB" dirty="0"/>
              <a:t>. To tackle this issue Light GBM (LGBM) [2] uses two novel techniques, namely </a:t>
            </a:r>
            <a:r>
              <a:rPr lang="en-GB" sz="2000" b="1" i="1" dirty="0"/>
              <a:t>Gradient-based One-Side Sampling</a:t>
            </a:r>
            <a:r>
              <a:rPr lang="en-GB" i="1" dirty="0"/>
              <a:t> </a:t>
            </a:r>
            <a:r>
              <a:rPr lang="en-GB" dirty="0"/>
              <a:t>(GOSS) and </a:t>
            </a:r>
            <a:r>
              <a:rPr lang="en-GB" sz="2000" b="1" i="1" dirty="0"/>
              <a:t>Exclusive Feature Bundling </a:t>
            </a:r>
            <a:r>
              <a:rPr lang="en-GB" dirty="0"/>
              <a:t>(EFB). </a:t>
            </a:r>
            <a:endParaRPr lang="en-GB" dirty="0"/>
          </a:p>
        </p:txBody>
      </p:sp>
    </p:spTree>
    <p:extLst>
      <p:ext uri="{BB962C8B-B14F-4D97-AF65-F5344CB8AC3E}">
        <p14:creationId xmlns:p14="http://schemas.microsoft.com/office/powerpoint/2010/main" val="3618046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7712" y="404037"/>
            <a:ext cx="3540641" cy="656965"/>
          </a:xfrm>
          <a:prstGeom prst="rect">
            <a:avLst/>
          </a:prstGeom>
          <a:noFill/>
        </p:spPr>
        <p:txBody>
          <a:bodyPr wrap="square" rtlCol="0">
            <a:spAutoFit/>
          </a:bodyPr>
          <a:lstStyle/>
          <a:p>
            <a:r>
              <a:rPr lang="en-GB" sz="3600" dirty="0" smtClean="0">
                <a:latin typeface="Algerian" panose="04020705040A02060702" pitchFamily="82" charset="0"/>
              </a:rPr>
              <a:t>conclusion</a:t>
            </a:r>
            <a:endParaRPr lang="en-GB" sz="3600" dirty="0">
              <a:latin typeface="Algerian" panose="04020705040A02060702" pitchFamily="82" charset="0"/>
            </a:endParaRPr>
          </a:p>
        </p:txBody>
      </p:sp>
      <p:sp>
        <p:nvSpPr>
          <p:cNvPr id="4" name="TextBox 3"/>
          <p:cNvSpPr txBox="1"/>
          <p:nvPr/>
        </p:nvSpPr>
        <p:spPr>
          <a:xfrm>
            <a:off x="914400" y="1467293"/>
            <a:ext cx="9696893" cy="2246769"/>
          </a:xfrm>
          <a:prstGeom prst="rect">
            <a:avLst/>
          </a:prstGeom>
          <a:noFill/>
        </p:spPr>
        <p:txBody>
          <a:bodyPr wrap="square" rtlCol="0">
            <a:spAutoFit/>
          </a:bodyPr>
          <a:lstStyle/>
          <a:p>
            <a:r>
              <a:rPr lang="en-GB" sz="2800" dirty="0" smtClean="0"/>
              <a:t>In </a:t>
            </a:r>
            <a:r>
              <a:rPr lang="en-GB" sz="2800" dirty="0"/>
              <a:t>this work we presented future sales prediction models based on decision tree structures. Our evaluation showed the best performing model can be achieved through </a:t>
            </a:r>
            <a:r>
              <a:rPr lang="en-GB" sz="2800" dirty="0" err="1"/>
              <a:t>ensembling</a:t>
            </a:r>
            <a:r>
              <a:rPr lang="en-GB" sz="2800" dirty="0"/>
              <a:t> of LGBM and random-forest giving equal weight to each</a:t>
            </a:r>
            <a:endParaRPr lang="en-GB" sz="2800" dirty="0"/>
          </a:p>
        </p:txBody>
      </p:sp>
    </p:spTree>
    <p:extLst>
      <p:ext uri="{BB962C8B-B14F-4D97-AF65-F5344CB8AC3E}">
        <p14:creationId xmlns:p14="http://schemas.microsoft.com/office/powerpoint/2010/main" val="20315567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39739" y="477546"/>
            <a:ext cx="2825394" cy="369332"/>
          </a:xfrm>
          <a:prstGeom prst="rect">
            <a:avLst/>
          </a:prstGeom>
          <a:noFill/>
        </p:spPr>
        <p:txBody>
          <a:bodyPr wrap="square" rtlCol="0">
            <a:spAutoFit/>
          </a:bodyPr>
          <a:lstStyle/>
          <a:p>
            <a:endParaRPr lang="en-GB" dirty="0"/>
          </a:p>
        </p:txBody>
      </p:sp>
      <p:sp>
        <p:nvSpPr>
          <p:cNvPr id="4" name="TextBox 3"/>
          <p:cNvSpPr txBox="1"/>
          <p:nvPr/>
        </p:nvSpPr>
        <p:spPr>
          <a:xfrm>
            <a:off x="811659" y="339047"/>
            <a:ext cx="6174768" cy="646331"/>
          </a:xfrm>
          <a:prstGeom prst="rect">
            <a:avLst/>
          </a:prstGeom>
          <a:noFill/>
        </p:spPr>
        <p:txBody>
          <a:bodyPr wrap="square" rtlCol="0">
            <a:spAutoFit/>
          </a:bodyPr>
          <a:lstStyle/>
          <a:p>
            <a:pPr marL="742950" indent="-742950">
              <a:buFont typeface="+mj-lt"/>
              <a:buAutoNum type="arabicPeriod"/>
            </a:pPr>
            <a:r>
              <a:rPr lang="en-GB" sz="3600" dirty="0" smtClean="0">
                <a:latin typeface="Algerian" panose="04020705040A02060702" pitchFamily="82" charset="0"/>
              </a:rPr>
              <a:t>INTRODUCTION:-</a:t>
            </a:r>
            <a:endParaRPr lang="en-GB" sz="3600" dirty="0">
              <a:latin typeface="Algerian" panose="04020705040A02060702" pitchFamily="82" charset="0"/>
            </a:endParaRPr>
          </a:p>
        </p:txBody>
      </p:sp>
      <p:sp>
        <p:nvSpPr>
          <p:cNvPr id="5" name="TextBox 4"/>
          <p:cNvSpPr txBox="1"/>
          <p:nvPr/>
        </p:nvSpPr>
        <p:spPr>
          <a:xfrm>
            <a:off x="883578" y="1202076"/>
            <a:ext cx="9154274" cy="4401205"/>
          </a:xfrm>
          <a:prstGeom prst="rect">
            <a:avLst/>
          </a:prstGeom>
          <a:noFill/>
        </p:spPr>
        <p:txBody>
          <a:bodyPr wrap="square" rtlCol="0">
            <a:spAutoFit/>
          </a:bodyPr>
          <a:lstStyle/>
          <a:p>
            <a:r>
              <a:rPr lang="en-GB" sz="2800" dirty="0" smtClean="0"/>
              <a:t>                                        In </a:t>
            </a:r>
            <a:r>
              <a:rPr lang="en-GB" sz="2800" dirty="0"/>
              <a:t>this paper we present detailed description and evaluation of the </a:t>
            </a:r>
            <a:r>
              <a:rPr lang="en-GB" sz="2800" dirty="0" err="1"/>
              <a:t>Kaggle</a:t>
            </a:r>
            <a:r>
              <a:rPr lang="en-GB" sz="2800" dirty="0"/>
              <a:t> future sales prediction challenge. The remaining of the paper is oriented as follows: In Section 2 and 3, we present details of data pre-processing. Section 4 elaborates about feature engineering to generate the trainable parameters. Section 5 describes the model description of the tree based models which were used. We present detailed results in Section 6 before concluding in Section 7</a:t>
            </a:r>
            <a:r>
              <a:rPr lang="en-GB" sz="2800" dirty="0" smtClean="0"/>
              <a:t>.  </a:t>
            </a:r>
            <a:endParaRPr lang="en-GB" sz="2800" dirty="0"/>
          </a:p>
        </p:txBody>
      </p:sp>
    </p:spTree>
    <p:extLst>
      <p:ext uri="{BB962C8B-B14F-4D97-AF65-F5344CB8AC3E}">
        <p14:creationId xmlns:p14="http://schemas.microsoft.com/office/powerpoint/2010/main" val="36937951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6452" y="0"/>
            <a:ext cx="4274048" cy="1200329"/>
          </a:xfrm>
          <a:prstGeom prst="rect">
            <a:avLst/>
          </a:prstGeom>
          <a:noFill/>
        </p:spPr>
        <p:txBody>
          <a:bodyPr wrap="square" rtlCol="0">
            <a:spAutoFit/>
          </a:bodyPr>
          <a:lstStyle/>
          <a:p>
            <a:r>
              <a:rPr lang="en-GB" sz="3600" dirty="0" smtClean="0">
                <a:latin typeface="Algerian" panose="04020705040A02060702" pitchFamily="82" charset="0"/>
              </a:rPr>
              <a:t>2.DATA                                  PRESENTATION:-</a:t>
            </a:r>
            <a:endParaRPr lang="en-GB" sz="3600" dirty="0">
              <a:latin typeface="Algerian" panose="04020705040A02060702" pitchFamily="82" charset="0"/>
            </a:endParaRPr>
          </a:p>
        </p:txBody>
      </p:sp>
      <p:sp>
        <p:nvSpPr>
          <p:cNvPr id="3" name="TextBox 2"/>
          <p:cNvSpPr txBox="1"/>
          <p:nvPr/>
        </p:nvSpPr>
        <p:spPr>
          <a:xfrm>
            <a:off x="544530" y="1200329"/>
            <a:ext cx="9493321" cy="5632311"/>
          </a:xfrm>
          <a:prstGeom prst="rect">
            <a:avLst/>
          </a:prstGeom>
          <a:noFill/>
        </p:spPr>
        <p:txBody>
          <a:bodyPr wrap="square" rtlCol="0">
            <a:spAutoFit/>
          </a:bodyPr>
          <a:lstStyle/>
          <a:p>
            <a:r>
              <a:rPr lang="en-GB" sz="2400" dirty="0" smtClean="0"/>
              <a:t>                                       Training </a:t>
            </a:r>
            <a:r>
              <a:rPr lang="en-GB" sz="2400" dirty="0"/>
              <a:t>data given in </a:t>
            </a:r>
            <a:r>
              <a:rPr lang="en-GB" sz="2400" i="1" dirty="0"/>
              <a:t>train.csv </a:t>
            </a:r>
            <a:r>
              <a:rPr lang="en-GB" sz="2400" dirty="0"/>
              <a:t>has 2935849 rows and has 6 columns: </a:t>
            </a:r>
            <a:r>
              <a:rPr lang="en-GB" sz="2400" i="1" dirty="0"/>
              <a:t>date</a:t>
            </a:r>
            <a:r>
              <a:rPr lang="en-GB" sz="2400" dirty="0"/>
              <a:t>, </a:t>
            </a:r>
            <a:r>
              <a:rPr lang="en-GB" sz="2400" i="1" dirty="0" err="1"/>
              <a:t>date_block_num</a:t>
            </a:r>
            <a:r>
              <a:rPr lang="en-GB" sz="2400" dirty="0"/>
              <a:t>, </a:t>
            </a:r>
            <a:r>
              <a:rPr lang="en-GB" sz="2400" i="1" dirty="0" err="1"/>
              <a:t>shop_id</a:t>
            </a:r>
            <a:r>
              <a:rPr lang="en-GB" sz="2400" dirty="0"/>
              <a:t>, </a:t>
            </a:r>
            <a:r>
              <a:rPr lang="en-GB" sz="2400" i="1" dirty="0" err="1"/>
              <a:t>item_id</a:t>
            </a:r>
            <a:r>
              <a:rPr lang="en-GB" sz="2400" dirty="0"/>
              <a:t>, </a:t>
            </a:r>
            <a:r>
              <a:rPr lang="en-GB" sz="2400" i="1" dirty="0" err="1"/>
              <a:t>item_price</a:t>
            </a:r>
            <a:r>
              <a:rPr lang="en-GB" sz="2400" dirty="0"/>
              <a:t>, </a:t>
            </a:r>
            <a:r>
              <a:rPr lang="en-GB" sz="2400" i="1" dirty="0" err="1"/>
              <a:t>item_cnt_day</a:t>
            </a:r>
            <a:r>
              <a:rPr lang="en-GB" sz="2400" dirty="0"/>
              <a:t>. The date range is from 1st January, 2013 to October 2015. The month number is listed from 0 to 33 in </a:t>
            </a:r>
            <a:r>
              <a:rPr lang="en-GB" sz="2400" dirty="0" err="1"/>
              <a:t>date_block_num</a:t>
            </a:r>
            <a:r>
              <a:rPr lang="en-GB" sz="2400" dirty="0"/>
              <a:t>. Each row is associated with a per day sale of a specific item along with its shop id. The per day sale of each item in a shop wise </a:t>
            </a:r>
            <a:r>
              <a:rPr lang="en-GB" sz="2400" dirty="0" err="1"/>
              <a:t>mannner</a:t>
            </a:r>
            <a:r>
              <a:rPr lang="en-GB" sz="2400" dirty="0"/>
              <a:t> (per shop id wise) is listed under </a:t>
            </a:r>
            <a:r>
              <a:rPr lang="en-GB" sz="2400" i="1" dirty="0" err="1"/>
              <a:t>item_cnt_day</a:t>
            </a:r>
            <a:r>
              <a:rPr lang="en-GB" sz="2400" dirty="0"/>
              <a:t>. Shop information is provided for 60 shops in the form of shop name and shop id in </a:t>
            </a:r>
            <a:r>
              <a:rPr lang="en-GB" sz="2400" i="1" dirty="0"/>
              <a:t>shops.csv</a:t>
            </a:r>
            <a:r>
              <a:rPr lang="en-GB" sz="2400" dirty="0"/>
              <a:t>. Details about items are provided in </a:t>
            </a:r>
            <a:r>
              <a:rPr lang="en-GB" sz="2400" i="1" dirty="0"/>
              <a:t>items.csv </a:t>
            </a:r>
            <a:r>
              <a:rPr lang="en-GB" sz="2400" dirty="0"/>
              <a:t>regarding </a:t>
            </a:r>
            <a:r>
              <a:rPr lang="en-GB" sz="2400" i="1" dirty="0" err="1"/>
              <a:t>item_id</a:t>
            </a:r>
            <a:r>
              <a:rPr lang="en-GB" sz="2400" dirty="0"/>
              <a:t>, </a:t>
            </a:r>
            <a:r>
              <a:rPr lang="en-GB" sz="2400" i="1" dirty="0" err="1"/>
              <a:t>item_name</a:t>
            </a:r>
            <a:r>
              <a:rPr lang="en-GB" sz="2400" i="1" dirty="0"/>
              <a:t> </a:t>
            </a:r>
            <a:r>
              <a:rPr lang="en-GB" sz="2400" dirty="0"/>
              <a:t>and </a:t>
            </a:r>
            <a:r>
              <a:rPr lang="en-GB" sz="2400" i="1" dirty="0" err="1"/>
              <a:t>item_category_id</a:t>
            </a:r>
            <a:r>
              <a:rPr lang="en-GB" sz="2400" dirty="0"/>
              <a:t>. There are total 22170 items. Further details about the item categories are provided in </a:t>
            </a:r>
            <a:r>
              <a:rPr lang="en-GB" sz="2400" i="1" dirty="0"/>
              <a:t>item_categories.csv </a:t>
            </a:r>
            <a:r>
              <a:rPr lang="en-GB" sz="2400" dirty="0"/>
              <a:t>in the form of </a:t>
            </a:r>
            <a:r>
              <a:rPr lang="en-GB" sz="2400" dirty="0" err="1"/>
              <a:t>item_category_name</a:t>
            </a:r>
            <a:r>
              <a:rPr lang="en-GB" sz="2400" dirty="0"/>
              <a:t> and </a:t>
            </a:r>
            <a:r>
              <a:rPr lang="en-GB" sz="2400" dirty="0" err="1"/>
              <a:t>item_category_id</a:t>
            </a:r>
            <a:r>
              <a:rPr lang="en-GB" sz="2400" dirty="0"/>
              <a:t>. The goal is to predict the monthly sales for each item-shop id pair in test set.</a:t>
            </a:r>
          </a:p>
          <a:p>
            <a:r>
              <a:rPr lang="en-GB" sz="2400" dirty="0" smtClean="0"/>
              <a:t>   </a:t>
            </a:r>
            <a:endParaRPr lang="en-GB" sz="2400" dirty="0"/>
          </a:p>
        </p:txBody>
      </p:sp>
    </p:spTree>
    <p:extLst>
      <p:ext uri="{BB962C8B-B14F-4D97-AF65-F5344CB8AC3E}">
        <p14:creationId xmlns:p14="http://schemas.microsoft.com/office/powerpoint/2010/main" val="15303193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6448" y="143838"/>
            <a:ext cx="3965825" cy="1200329"/>
          </a:xfrm>
          <a:prstGeom prst="rect">
            <a:avLst/>
          </a:prstGeom>
          <a:noFill/>
        </p:spPr>
        <p:txBody>
          <a:bodyPr wrap="square" rtlCol="0">
            <a:spAutoFit/>
          </a:bodyPr>
          <a:lstStyle/>
          <a:p>
            <a:r>
              <a:rPr lang="en-GB" sz="3600" dirty="0" smtClean="0">
                <a:latin typeface="Algerian" panose="04020705040A02060702" pitchFamily="82" charset="0"/>
              </a:rPr>
              <a:t>3.DATA-PREPROCESSING:-</a:t>
            </a:r>
            <a:endParaRPr lang="en-GB" sz="3600" dirty="0">
              <a:latin typeface="Algerian" panose="04020705040A02060702" pitchFamily="82" charset="0"/>
            </a:endParaRPr>
          </a:p>
        </p:txBody>
      </p:sp>
      <p:sp>
        <p:nvSpPr>
          <p:cNvPr id="3" name="TextBox 2"/>
          <p:cNvSpPr txBox="1"/>
          <p:nvPr/>
        </p:nvSpPr>
        <p:spPr>
          <a:xfrm>
            <a:off x="739740" y="1344168"/>
            <a:ext cx="9236468" cy="5401479"/>
          </a:xfrm>
          <a:prstGeom prst="rect">
            <a:avLst/>
          </a:prstGeom>
          <a:noFill/>
        </p:spPr>
        <p:txBody>
          <a:bodyPr wrap="square" rtlCol="0">
            <a:spAutoFit/>
          </a:bodyPr>
          <a:lstStyle/>
          <a:p>
            <a:r>
              <a:rPr lang="en-GB" sz="2300" dirty="0" smtClean="0"/>
              <a:t>                                           Training </a:t>
            </a:r>
            <a:r>
              <a:rPr lang="en-GB" sz="2300" dirty="0"/>
              <a:t>data given in </a:t>
            </a:r>
            <a:r>
              <a:rPr lang="en-GB" sz="2300" i="1" dirty="0"/>
              <a:t>train.csv </a:t>
            </a:r>
            <a:r>
              <a:rPr lang="en-GB" sz="2300" dirty="0"/>
              <a:t>has 2935849 rows and has 6 columns: </a:t>
            </a:r>
            <a:r>
              <a:rPr lang="en-GB" sz="2300" i="1" dirty="0"/>
              <a:t>date</a:t>
            </a:r>
            <a:r>
              <a:rPr lang="en-GB" sz="2300" dirty="0"/>
              <a:t>, </a:t>
            </a:r>
            <a:r>
              <a:rPr lang="en-GB" sz="2300" i="1" dirty="0" err="1"/>
              <a:t>date_block_num</a:t>
            </a:r>
            <a:r>
              <a:rPr lang="en-GB" sz="2300" dirty="0"/>
              <a:t>, </a:t>
            </a:r>
            <a:r>
              <a:rPr lang="en-GB" sz="2300" i="1" dirty="0" err="1"/>
              <a:t>shop_id</a:t>
            </a:r>
            <a:r>
              <a:rPr lang="en-GB" sz="2300" dirty="0"/>
              <a:t>, </a:t>
            </a:r>
            <a:r>
              <a:rPr lang="en-GB" sz="2300" i="1" dirty="0" err="1"/>
              <a:t>item_id</a:t>
            </a:r>
            <a:r>
              <a:rPr lang="en-GB" sz="2300" dirty="0"/>
              <a:t>, </a:t>
            </a:r>
            <a:r>
              <a:rPr lang="en-GB" sz="2300" i="1" dirty="0" err="1"/>
              <a:t>item_price</a:t>
            </a:r>
            <a:r>
              <a:rPr lang="en-GB" sz="2300" dirty="0"/>
              <a:t>, </a:t>
            </a:r>
            <a:r>
              <a:rPr lang="en-GB" sz="2300" i="1" dirty="0" err="1"/>
              <a:t>item_cnt_day</a:t>
            </a:r>
            <a:r>
              <a:rPr lang="en-GB" sz="2300" dirty="0"/>
              <a:t>. The date range is from 1st January, 2013 to October 2015. The month number is listed from 0 to 33 in </a:t>
            </a:r>
            <a:r>
              <a:rPr lang="en-GB" sz="2300" dirty="0" err="1"/>
              <a:t>date_block_num</a:t>
            </a:r>
            <a:r>
              <a:rPr lang="en-GB" sz="2300" dirty="0"/>
              <a:t>. </a:t>
            </a:r>
            <a:r>
              <a:rPr lang="en-GB" sz="2300" dirty="0" smtClean="0"/>
              <a:t>Eac23h </a:t>
            </a:r>
            <a:r>
              <a:rPr lang="en-GB" sz="2300" dirty="0"/>
              <a:t>row is associated with a per day sale of a specific item along with its shop id. The per day sale of each item in a shop wise </a:t>
            </a:r>
            <a:r>
              <a:rPr lang="en-GB" sz="2300" dirty="0" err="1"/>
              <a:t>mannner</a:t>
            </a:r>
            <a:r>
              <a:rPr lang="en-GB" sz="2300" dirty="0"/>
              <a:t> (per shop id wise) is listed under </a:t>
            </a:r>
            <a:r>
              <a:rPr lang="en-GB" sz="2300" i="1" dirty="0" err="1"/>
              <a:t>item_cnt_day</a:t>
            </a:r>
            <a:r>
              <a:rPr lang="en-GB" sz="2300" dirty="0"/>
              <a:t>. Shop information is provided for 60 shops in the form of shop name and shop id in </a:t>
            </a:r>
            <a:r>
              <a:rPr lang="en-GB" sz="2300" i="1" dirty="0"/>
              <a:t>shops.csv</a:t>
            </a:r>
            <a:r>
              <a:rPr lang="en-GB" sz="2300" dirty="0"/>
              <a:t>. Details about items are provided in </a:t>
            </a:r>
            <a:r>
              <a:rPr lang="en-GB" sz="2300" i="1" dirty="0"/>
              <a:t>items.csv </a:t>
            </a:r>
            <a:r>
              <a:rPr lang="en-GB" sz="2300" dirty="0"/>
              <a:t>regarding </a:t>
            </a:r>
            <a:r>
              <a:rPr lang="en-GB" sz="2300" i="1" dirty="0" err="1"/>
              <a:t>item_id</a:t>
            </a:r>
            <a:r>
              <a:rPr lang="en-GB" sz="2300" dirty="0"/>
              <a:t>, </a:t>
            </a:r>
            <a:r>
              <a:rPr lang="en-GB" sz="2300" i="1" dirty="0" err="1"/>
              <a:t>item_name</a:t>
            </a:r>
            <a:r>
              <a:rPr lang="en-GB" sz="2300" i="1" dirty="0"/>
              <a:t> </a:t>
            </a:r>
            <a:r>
              <a:rPr lang="en-GB" sz="2300" dirty="0"/>
              <a:t>and </a:t>
            </a:r>
            <a:r>
              <a:rPr lang="en-GB" sz="2300" i="1" dirty="0" err="1"/>
              <a:t>item_category_id</a:t>
            </a:r>
            <a:r>
              <a:rPr lang="en-GB" sz="2300" dirty="0"/>
              <a:t>. There are total 22170 items. Further details about the item categories are provided in </a:t>
            </a:r>
            <a:r>
              <a:rPr lang="en-GB" sz="2300" i="1" dirty="0"/>
              <a:t>item_categories.csv </a:t>
            </a:r>
            <a:r>
              <a:rPr lang="en-GB" sz="2300" dirty="0"/>
              <a:t>in the form of </a:t>
            </a:r>
            <a:r>
              <a:rPr lang="en-GB" sz="2300" dirty="0" err="1"/>
              <a:t>item_category_name</a:t>
            </a:r>
            <a:r>
              <a:rPr lang="en-GB" sz="2300" dirty="0"/>
              <a:t> and </a:t>
            </a:r>
            <a:r>
              <a:rPr lang="en-GB" sz="2300" dirty="0" err="1"/>
              <a:t>item_category_id</a:t>
            </a:r>
            <a:r>
              <a:rPr lang="en-GB" sz="2300" dirty="0"/>
              <a:t>. The goal is to predict the monthly sales for each item-shop id pair in test set.</a:t>
            </a:r>
          </a:p>
          <a:p>
            <a:endParaRPr lang="en-GB" sz="2300" dirty="0"/>
          </a:p>
        </p:txBody>
      </p:sp>
    </p:spTree>
    <p:extLst>
      <p:ext uri="{BB962C8B-B14F-4D97-AF65-F5344CB8AC3E}">
        <p14:creationId xmlns:p14="http://schemas.microsoft.com/office/powerpoint/2010/main" val="39293665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8225" y="164387"/>
            <a:ext cx="8959065" cy="923330"/>
          </a:xfrm>
          <a:prstGeom prst="rect">
            <a:avLst/>
          </a:prstGeom>
          <a:noFill/>
        </p:spPr>
        <p:txBody>
          <a:bodyPr wrap="square" rtlCol="0">
            <a:spAutoFit/>
          </a:bodyPr>
          <a:lstStyle/>
          <a:p>
            <a:r>
              <a:rPr lang="en-GB"/>
              <a:t>From the given shop data information in </a:t>
            </a:r>
            <a:r>
              <a:rPr lang="en-GB" i="1"/>
              <a:t>shops.csv</a:t>
            </a:r>
            <a:r>
              <a:rPr lang="en-GB"/>
              <a:t>, we have details of 60 shops with their shop names and ids. From the shop name information, we can see that there are multiple cases where shops with</a:t>
            </a:r>
          </a:p>
        </p:txBody>
      </p:sp>
      <p:grpSp>
        <p:nvGrpSpPr>
          <p:cNvPr id="4" name="Group 3"/>
          <p:cNvGrpSpPr/>
          <p:nvPr/>
        </p:nvGrpSpPr>
        <p:grpSpPr>
          <a:xfrm>
            <a:off x="3032567" y="380143"/>
            <a:ext cx="8981352" cy="5332417"/>
            <a:chOff x="0" y="0"/>
            <a:chExt cx="3951248" cy="743268"/>
          </a:xfrm>
        </p:grpSpPr>
        <p:pic>
          <p:nvPicPr>
            <p:cNvPr id="5" name="Picture 4"/>
            <p:cNvPicPr/>
            <p:nvPr/>
          </p:nvPicPr>
          <p:blipFill>
            <a:blip r:embed="rId2"/>
            <a:stretch>
              <a:fillRect/>
            </a:stretch>
          </p:blipFill>
          <p:spPr>
            <a:xfrm>
              <a:off x="0" y="86226"/>
              <a:ext cx="2231857" cy="657042"/>
            </a:xfrm>
            <a:prstGeom prst="rect">
              <a:avLst/>
            </a:prstGeom>
          </p:spPr>
        </p:pic>
        <p:pic>
          <p:nvPicPr>
            <p:cNvPr id="6" name="Picture 5"/>
            <p:cNvPicPr/>
            <p:nvPr/>
          </p:nvPicPr>
          <p:blipFill>
            <a:blip r:embed="rId3"/>
            <a:stretch>
              <a:fillRect/>
            </a:stretch>
          </p:blipFill>
          <p:spPr>
            <a:xfrm>
              <a:off x="2371636" y="78442"/>
              <a:ext cx="1079973" cy="664826"/>
            </a:xfrm>
            <a:prstGeom prst="rect">
              <a:avLst/>
            </a:prstGeom>
          </p:spPr>
        </p:pic>
        <p:pic>
          <p:nvPicPr>
            <p:cNvPr id="7" name="Picture 6"/>
            <p:cNvPicPr/>
            <p:nvPr/>
          </p:nvPicPr>
          <p:blipFill>
            <a:blip r:embed="rId4"/>
            <a:stretch>
              <a:fillRect/>
            </a:stretch>
          </p:blipFill>
          <p:spPr>
            <a:xfrm>
              <a:off x="3591268" y="0"/>
              <a:ext cx="359980" cy="743268"/>
            </a:xfrm>
            <a:prstGeom prst="rect">
              <a:avLst/>
            </a:prstGeom>
          </p:spPr>
        </p:pic>
      </p:grpSp>
      <p:sp>
        <p:nvSpPr>
          <p:cNvPr id="8" name="TextBox 7"/>
          <p:cNvSpPr txBox="1"/>
          <p:nvPr/>
        </p:nvSpPr>
        <p:spPr>
          <a:xfrm>
            <a:off x="544010" y="5848686"/>
            <a:ext cx="10104699" cy="646331"/>
          </a:xfrm>
          <a:prstGeom prst="rect">
            <a:avLst/>
          </a:prstGeom>
          <a:noFill/>
        </p:spPr>
        <p:txBody>
          <a:bodyPr wrap="square" rtlCol="0">
            <a:spAutoFit/>
          </a:bodyPr>
          <a:lstStyle/>
          <a:p>
            <a:r>
              <a:rPr lang="en-GB"/>
              <a:t>Figure 1: (a) Example of same shop names for different shop ids, (b) Distribution and (c) per element count of negative values of feature </a:t>
            </a:r>
            <a:r>
              <a:rPr lang="en-GB" i="1"/>
              <a:t>item_cnt_day</a:t>
            </a:r>
            <a:endParaRPr lang="en-GB"/>
          </a:p>
        </p:txBody>
      </p:sp>
    </p:spTree>
    <p:extLst>
      <p:ext uri="{BB962C8B-B14F-4D97-AF65-F5344CB8AC3E}">
        <p14:creationId xmlns:p14="http://schemas.microsoft.com/office/powerpoint/2010/main" val="11757440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4010" y="646596"/>
            <a:ext cx="6390190" cy="523220"/>
          </a:xfrm>
          <a:prstGeom prst="rect">
            <a:avLst/>
          </a:prstGeom>
          <a:noFill/>
        </p:spPr>
        <p:txBody>
          <a:bodyPr wrap="square" rtlCol="0">
            <a:spAutoFit/>
          </a:bodyPr>
          <a:lstStyle/>
          <a:p>
            <a:r>
              <a:rPr lang="en-GB" sz="2800" dirty="0" smtClean="0">
                <a:latin typeface="Algerian" panose="04020705040A02060702" pitchFamily="82" charset="0"/>
              </a:rPr>
              <a:t>4.1 DATA EXPLORATION</a:t>
            </a:r>
            <a:endParaRPr lang="en-GB" sz="2800" dirty="0">
              <a:latin typeface="Algerian" panose="04020705040A02060702" pitchFamily="82" charset="0"/>
            </a:endParaRPr>
          </a:p>
        </p:txBody>
      </p:sp>
      <p:sp>
        <p:nvSpPr>
          <p:cNvPr id="3" name="TextBox 2"/>
          <p:cNvSpPr txBox="1"/>
          <p:nvPr/>
        </p:nvSpPr>
        <p:spPr>
          <a:xfrm>
            <a:off x="889001" y="1292927"/>
            <a:ext cx="9642884" cy="1862048"/>
          </a:xfrm>
          <a:prstGeom prst="rect">
            <a:avLst/>
          </a:prstGeom>
          <a:noFill/>
        </p:spPr>
        <p:txBody>
          <a:bodyPr wrap="square" rtlCol="0">
            <a:spAutoFit/>
          </a:bodyPr>
          <a:lstStyle/>
          <a:p>
            <a:r>
              <a:rPr lang="en-GB" sz="2300" dirty="0"/>
              <a:t>In order to find the distribution of data across different shops and item categories, we plot the monthly item count with different item category ids (84 in total) and shop ids (60 in total). The monthly count distributions are shown in Fig 2(a) and Fig 2(b), respectively.</a:t>
            </a:r>
          </a:p>
          <a:p>
            <a:endParaRPr lang="en-GB" sz="2300" dirty="0"/>
          </a:p>
        </p:txBody>
      </p:sp>
      <p:grpSp>
        <p:nvGrpSpPr>
          <p:cNvPr id="5" name="Group 4"/>
          <p:cNvGrpSpPr/>
          <p:nvPr/>
        </p:nvGrpSpPr>
        <p:grpSpPr>
          <a:xfrm>
            <a:off x="544010" y="2899459"/>
            <a:ext cx="10660284" cy="3958541"/>
            <a:chOff x="0" y="0"/>
            <a:chExt cx="3811596" cy="897101"/>
          </a:xfrm>
        </p:grpSpPr>
        <p:pic>
          <p:nvPicPr>
            <p:cNvPr id="6" name="Picture 5"/>
            <p:cNvPicPr/>
            <p:nvPr/>
          </p:nvPicPr>
          <p:blipFill>
            <a:blip r:embed="rId2"/>
            <a:stretch>
              <a:fillRect/>
            </a:stretch>
          </p:blipFill>
          <p:spPr>
            <a:xfrm>
              <a:off x="0" y="0"/>
              <a:ext cx="1799880" cy="897101"/>
            </a:xfrm>
            <a:prstGeom prst="rect">
              <a:avLst/>
            </a:prstGeom>
          </p:spPr>
        </p:pic>
        <p:pic>
          <p:nvPicPr>
            <p:cNvPr id="7" name="Picture 6"/>
            <p:cNvPicPr/>
            <p:nvPr/>
          </p:nvPicPr>
          <p:blipFill>
            <a:blip r:embed="rId3"/>
            <a:stretch>
              <a:fillRect/>
            </a:stretch>
          </p:blipFill>
          <p:spPr>
            <a:xfrm>
              <a:off x="2011629" y="6453"/>
              <a:ext cx="1799967" cy="890648"/>
            </a:xfrm>
            <a:prstGeom prst="rect">
              <a:avLst/>
            </a:prstGeom>
          </p:spPr>
        </p:pic>
      </p:grpSp>
      <p:sp>
        <p:nvSpPr>
          <p:cNvPr id="8" name="TextBox 7"/>
          <p:cNvSpPr txBox="1"/>
          <p:nvPr/>
        </p:nvSpPr>
        <p:spPr>
          <a:xfrm>
            <a:off x="2387600" y="127000"/>
            <a:ext cx="7505700" cy="646331"/>
          </a:xfrm>
          <a:prstGeom prst="rect">
            <a:avLst/>
          </a:prstGeom>
          <a:noFill/>
        </p:spPr>
        <p:txBody>
          <a:bodyPr wrap="square" rtlCol="0">
            <a:spAutoFit/>
          </a:bodyPr>
          <a:lstStyle/>
          <a:p>
            <a:r>
              <a:rPr lang="en-GB" sz="3600" dirty="0" smtClean="0"/>
              <a:t>4 </a:t>
            </a:r>
            <a:r>
              <a:rPr lang="en-GB" sz="3600" dirty="0" smtClean="0">
                <a:latin typeface="Algerian" panose="04020705040A02060702" pitchFamily="82" charset="0"/>
              </a:rPr>
              <a:t>.FEATURE ENGINEERING</a:t>
            </a:r>
            <a:endParaRPr lang="en-GB" sz="3600" dirty="0"/>
          </a:p>
        </p:txBody>
      </p:sp>
    </p:spTree>
    <p:extLst>
      <p:ext uri="{BB962C8B-B14F-4D97-AF65-F5344CB8AC3E}">
        <p14:creationId xmlns:p14="http://schemas.microsoft.com/office/powerpoint/2010/main" val="35869394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5300" y="546100"/>
            <a:ext cx="9156700" cy="2015936"/>
          </a:xfrm>
          <a:prstGeom prst="rect">
            <a:avLst/>
          </a:prstGeom>
          <a:noFill/>
        </p:spPr>
        <p:txBody>
          <a:bodyPr wrap="square" rtlCol="0">
            <a:spAutoFit/>
          </a:bodyPr>
          <a:lstStyle/>
          <a:p>
            <a:r>
              <a:rPr lang="en-GB" sz="2500" dirty="0" smtClean="0"/>
              <a:t>Above figures Represents:- </a:t>
            </a:r>
            <a:r>
              <a:rPr lang="en-GB" sz="2500" dirty="0"/>
              <a:t>(a) Distribution of monthly count with item category id. 84 item categories are listed in x axis. (b) Distribution of monthly item count with shop id. 60 shop ids are listed in x axis.</a:t>
            </a:r>
          </a:p>
          <a:p>
            <a:endParaRPr lang="en-GB" sz="2500" dirty="0"/>
          </a:p>
        </p:txBody>
      </p:sp>
      <p:sp>
        <p:nvSpPr>
          <p:cNvPr id="3" name="TextBox 2"/>
          <p:cNvSpPr txBox="1"/>
          <p:nvPr/>
        </p:nvSpPr>
        <p:spPr>
          <a:xfrm>
            <a:off x="673100" y="2349500"/>
            <a:ext cx="6146800" cy="1200329"/>
          </a:xfrm>
          <a:prstGeom prst="rect">
            <a:avLst/>
          </a:prstGeom>
          <a:noFill/>
        </p:spPr>
        <p:txBody>
          <a:bodyPr wrap="square" rtlCol="0">
            <a:spAutoFit/>
          </a:bodyPr>
          <a:lstStyle/>
          <a:p>
            <a:r>
              <a:rPr lang="en-GB" sz="3600" dirty="0" smtClean="0"/>
              <a:t>4.2 </a:t>
            </a:r>
            <a:r>
              <a:rPr lang="en-GB" sz="3600" dirty="0" smtClean="0">
                <a:latin typeface="Algerian" panose="04020705040A02060702" pitchFamily="82" charset="0"/>
              </a:rPr>
              <a:t>ITEM CATEGORY   AND NAME BASED FEATURES</a:t>
            </a:r>
            <a:endParaRPr lang="en-GB" sz="3600" dirty="0"/>
          </a:p>
        </p:txBody>
      </p:sp>
      <p:sp>
        <p:nvSpPr>
          <p:cNvPr id="4" name="TextBox 3"/>
          <p:cNvSpPr txBox="1"/>
          <p:nvPr/>
        </p:nvSpPr>
        <p:spPr>
          <a:xfrm>
            <a:off x="787400" y="3549829"/>
            <a:ext cx="9652000" cy="3046988"/>
          </a:xfrm>
          <a:prstGeom prst="rect">
            <a:avLst/>
          </a:prstGeom>
          <a:noFill/>
        </p:spPr>
        <p:txBody>
          <a:bodyPr wrap="square" rtlCol="0">
            <a:spAutoFit/>
          </a:bodyPr>
          <a:lstStyle/>
          <a:p>
            <a:r>
              <a:rPr lang="en-GB" sz="2400" dirty="0" smtClean="0"/>
              <a:t>                       We </a:t>
            </a:r>
            <a:r>
              <a:rPr lang="en-GB" sz="2400" dirty="0"/>
              <a:t>also extract features related to item name from the </a:t>
            </a:r>
            <a:r>
              <a:rPr lang="en-GB" sz="2400" i="1" dirty="0" err="1"/>
              <a:t>item_name</a:t>
            </a:r>
            <a:r>
              <a:rPr lang="en-GB" sz="2400" i="1" dirty="0"/>
              <a:t> </a:t>
            </a:r>
            <a:r>
              <a:rPr lang="en-GB" sz="2400" dirty="0"/>
              <a:t>field in </a:t>
            </a:r>
            <a:r>
              <a:rPr lang="en-GB" sz="2400" i="1" dirty="0"/>
              <a:t>items.csv</a:t>
            </a:r>
            <a:r>
              <a:rPr lang="en-GB" sz="2400" dirty="0"/>
              <a:t>. We split the </a:t>
            </a:r>
            <a:r>
              <a:rPr lang="en-GB" sz="2400" i="1" dirty="0" err="1"/>
              <a:t>item_name</a:t>
            </a:r>
            <a:r>
              <a:rPr lang="en-GB" sz="2400" i="1" dirty="0"/>
              <a:t> </a:t>
            </a:r>
            <a:r>
              <a:rPr lang="en-GB" sz="2400" dirty="0"/>
              <a:t>using two delimiters "[" and "(" into fields </a:t>
            </a:r>
            <a:r>
              <a:rPr lang="en-GB" sz="2400" i="1" dirty="0"/>
              <a:t>name2 </a:t>
            </a:r>
            <a:r>
              <a:rPr lang="en-GB" sz="2400" dirty="0"/>
              <a:t>and </a:t>
            </a:r>
            <a:r>
              <a:rPr lang="en-GB" sz="2400" i="1" dirty="0"/>
              <a:t>name3 </a:t>
            </a:r>
            <a:r>
              <a:rPr lang="en-GB" sz="2400" dirty="0"/>
              <a:t>respectively. We further extract the item type information from </a:t>
            </a:r>
            <a:r>
              <a:rPr lang="en-GB" sz="2400" i="1" dirty="0"/>
              <a:t>name2 </a:t>
            </a:r>
            <a:r>
              <a:rPr lang="en-GB" sz="2400" dirty="0"/>
              <a:t>section. We then find the count of each item type from 22170 item ids available in </a:t>
            </a:r>
            <a:r>
              <a:rPr lang="en-GB" sz="2400" i="1" dirty="0"/>
              <a:t>items.csv</a:t>
            </a:r>
            <a:r>
              <a:rPr lang="en-GB" sz="2400" dirty="0"/>
              <a:t>. Using the item type information, we group those entries in </a:t>
            </a:r>
            <a:r>
              <a:rPr lang="en-GB" sz="2400" i="1" dirty="0"/>
              <a:t>name2 </a:t>
            </a:r>
            <a:r>
              <a:rPr lang="en-GB" sz="2400" dirty="0"/>
              <a:t>together whose counts are less than 40.</a:t>
            </a:r>
          </a:p>
          <a:p>
            <a:endParaRPr lang="en-GB" sz="2400" dirty="0"/>
          </a:p>
        </p:txBody>
      </p:sp>
    </p:spTree>
    <p:extLst>
      <p:ext uri="{BB962C8B-B14F-4D97-AF65-F5344CB8AC3E}">
        <p14:creationId xmlns:p14="http://schemas.microsoft.com/office/powerpoint/2010/main" val="9625208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81100" y="215900"/>
            <a:ext cx="3721100" cy="1754326"/>
          </a:xfrm>
          <a:prstGeom prst="rect">
            <a:avLst/>
          </a:prstGeom>
          <a:noFill/>
        </p:spPr>
        <p:txBody>
          <a:bodyPr wrap="square" rtlCol="0">
            <a:spAutoFit/>
          </a:bodyPr>
          <a:lstStyle/>
          <a:p>
            <a:r>
              <a:rPr lang="en-GB" sz="3600" dirty="0" smtClean="0"/>
              <a:t>4.3</a:t>
            </a:r>
            <a:r>
              <a:rPr lang="en-GB" sz="3600" dirty="0" smtClean="0">
                <a:latin typeface="Algerian" panose="04020705040A02060702" pitchFamily="82" charset="0"/>
              </a:rPr>
              <a:t>  SHOP BASED  FEATURES;- </a:t>
            </a:r>
            <a:endParaRPr lang="en-GB" sz="3600" dirty="0"/>
          </a:p>
        </p:txBody>
      </p:sp>
      <p:sp>
        <p:nvSpPr>
          <p:cNvPr id="6" name="TextBox 5"/>
          <p:cNvSpPr txBox="1"/>
          <p:nvPr/>
        </p:nvSpPr>
        <p:spPr>
          <a:xfrm>
            <a:off x="1181100" y="2071826"/>
            <a:ext cx="7759700" cy="4154984"/>
          </a:xfrm>
          <a:prstGeom prst="rect">
            <a:avLst/>
          </a:prstGeom>
          <a:noFill/>
        </p:spPr>
        <p:txBody>
          <a:bodyPr wrap="square" rtlCol="0">
            <a:spAutoFit/>
          </a:bodyPr>
          <a:lstStyle/>
          <a:p>
            <a:r>
              <a:rPr lang="en-GB" sz="2400" dirty="0" smtClean="0"/>
              <a:t>                          To </a:t>
            </a:r>
            <a:r>
              <a:rPr lang="en-GB" sz="2400" dirty="0"/>
              <a:t>extract shop based features, we use the information given in </a:t>
            </a:r>
            <a:r>
              <a:rPr lang="en-GB" sz="2400" i="1" dirty="0"/>
              <a:t>shops.csv</a:t>
            </a:r>
            <a:r>
              <a:rPr lang="en-GB" sz="2400" dirty="0"/>
              <a:t>. Each entry in </a:t>
            </a:r>
            <a:r>
              <a:rPr lang="en-GB" sz="2400" i="1" dirty="0" err="1"/>
              <a:t>shop_name</a:t>
            </a:r>
            <a:r>
              <a:rPr lang="en-GB" sz="2400" i="1" dirty="0"/>
              <a:t> </a:t>
            </a:r>
            <a:r>
              <a:rPr lang="en-GB" sz="2400" dirty="0"/>
              <a:t>column is split into </a:t>
            </a:r>
            <a:r>
              <a:rPr lang="en-GB" sz="2400" i="1" dirty="0" err="1"/>
              <a:t>shop_category</a:t>
            </a:r>
            <a:r>
              <a:rPr lang="en-GB" sz="2400" i="1" dirty="0"/>
              <a:t> </a:t>
            </a:r>
            <a:r>
              <a:rPr lang="en-GB" sz="2400" dirty="0"/>
              <a:t>and </a:t>
            </a:r>
            <a:r>
              <a:rPr lang="en-GB" sz="2400" i="1" dirty="0" err="1"/>
              <a:t>shop_name</a:t>
            </a:r>
            <a:r>
              <a:rPr lang="en-GB" sz="2400" dirty="0"/>
              <a:t>. We split the </a:t>
            </a:r>
            <a:r>
              <a:rPr lang="en-GB" sz="2400" i="1" dirty="0" err="1"/>
              <a:t>shop_name</a:t>
            </a:r>
            <a:r>
              <a:rPr lang="en-GB" sz="2400" i="1" dirty="0"/>
              <a:t> </a:t>
            </a:r>
            <a:r>
              <a:rPr lang="en-GB" sz="2400" dirty="0"/>
              <a:t>based on " " delimiter and use the first split string as city and the subsequent one as the shop category. We broadly group the shop categories into 5 segments based on number of occurrences. The distribution of shop categories are listed in Fig 3a. In Fig 3b, the category names are listed in Russian.</a:t>
            </a:r>
          </a:p>
          <a:p>
            <a:endParaRPr lang="en-GB" sz="2400" dirty="0"/>
          </a:p>
        </p:txBody>
      </p:sp>
    </p:spTree>
    <p:extLst>
      <p:ext uri="{BB962C8B-B14F-4D97-AF65-F5344CB8AC3E}">
        <p14:creationId xmlns:p14="http://schemas.microsoft.com/office/powerpoint/2010/main" val="31627044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016000" y="2032000"/>
            <a:ext cx="9410700" cy="4254500"/>
            <a:chOff x="0" y="-25400"/>
            <a:chExt cx="3703532" cy="860140"/>
          </a:xfrm>
        </p:grpSpPr>
        <p:pic>
          <p:nvPicPr>
            <p:cNvPr id="4" name="Picture 3"/>
            <p:cNvPicPr/>
            <p:nvPr/>
          </p:nvPicPr>
          <p:blipFill>
            <a:blip r:embed="rId2"/>
            <a:stretch>
              <a:fillRect/>
            </a:stretch>
          </p:blipFill>
          <p:spPr>
            <a:xfrm>
              <a:off x="0" y="-25400"/>
              <a:ext cx="1816100" cy="859790"/>
            </a:xfrm>
            <a:prstGeom prst="rect">
              <a:avLst/>
            </a:prstGeom>
          </p:spPr>
        </p:pic>
        <p:pic>
          <p:nvPicPr>
            <p:cNvPr id="5" name="Picture 4"/>
            <p:cNvPicPr/>
            <p:nvPr/>
          </p:nvPicPr>
          <p:blipFill>
            <a:blip r:embed="rId3"/>
            <a:stretch>
              <a:fillRect/>
            </a:stretch>
          </p:blipFill>
          <p:spPr>
            <a:xfrm>
              <a:off x="2011629" y="7587"/>
              <a:ext cx="1691903" cy="827153"/>
            </a:xfrm>
            <a:prstGeom prst="rect">
              <a:avLst/>
            </a:prstGeom>
          </p:spPr>
        </p:pic>
      </p:grpSp>
      <p:sp>
        <p:nvSpPr>
          <p:cNvPr id="6" name="TextBox 5"/>
          <p:cNvSpPr txBox="1"/>
          <p:nvPr/>
        </p:nvSpPr>
        <p:spPr>
          <a:xfrm>
            <a:off x="914400" y="431800"/>
            <a:ext cx="8750300" cy="1569660"/>
          </a:xfrm>
          <a:prstGeom prst="rect">
            <a:avLst/>
          </a:prstGeom>
          <a:noFill/>
        </p:spPr>
        <p:txBody>
          <a:bodyPr wrap="square" rtlCol="0">
            <a:spAutoFit/>
          </a:bodyPr>
          <a:lstStyle/>
          <a:p>
            <a:r>
              <a:rPr lang="en-GB" sz="2400" dirty="0" smtClean="0"/>
              <a:t>(</a:t>
            </a:r>
            <a:r>
              <a:rPr lang="en-GB" sz="2400" dirty="0"/>
              <a:t>a) Distribution of type codes of various 84 item categories. The type codes are translated from Russian to English</a:t>
            </a:r>
            <a:r>
              <a:rPr lang="en-GB" sz="2400" dirty="0" smtClean="0"/>
              <a:t>.        </a:t>
            </a:r>
            <a:r>
              <a:rPr lang="en-GB" sz="2400" dirty="0"/>
              <a:t>(b) Distribution of shop categories among the 60 shops listed in shops.csv. Shop category names are listed in Russian</a:t>
            </a:r>
          </a:p>
        </p:txBody>
      </p:sp>
    </p:spTree>
    <p:extLst>
      <p:ext uri="{BB962C8B-B14F-4D97-AF65-F5344CB8AC3E}">
        <p14:creationId xmlns:p14="http://schemas.microsoft.com/office/powerpoint/2010/main" val="90415720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191</TotalTime>
  <Words>1378</Words>
  <Application>Microsoft Office PowerPoint</Application>
  <PresentationFormat>Widescreen</PresentationFormat>
  <Paragraphs>41</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Algerian</vt:lpstr>
      <vt:lpstr>Arial</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18</cp:revision>
  <dcterms:created xsi:type="dcterms:W3CDTF">2023-10-04T05:40:51Z</dcterms:created>
  <dcterms:modified xsi:type="dcterms:W3CDTF">2023-10-04T09:25:01Z</dcterms:modified>
</cp:coreProperties>
</file>