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600" r:id="rId3"/>
    <p:sldId id="613" r:id="rId4"/>
    <p:sldId id="551" r:id="rId5"/>
    <p:sldId id="554" r:id="rId6"/>
    <p:sldId id="559" r:id="rId7"/>
    <p:sldId id="558" r:id="rId8"/>
    <p:sldId id="555" r:id="rId9"/>
    <p:sldId id="584" r:id="rId11"/>
    <p:sldId id="556" r:id="rId12"/>
    <p:sldId id="603" r:id="rId13"/>
    <p:sldId id="560" r:id="rId14"/>
    <p:sldId id="562" r:id="rId15"/>
    <p:sldId id="557" r:id="rId16"/>
    <p:sldId id="569" r:id="rId17"/>
  </p:sldIdLst>
  <p:sldSz cx="9144000" cy="5143500" type="screen16x9"/>
  <p:notesSz cx="9144000" cy="6858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" userDrawn="1">
          <p15:clr>
            <a:srgbClr val="A4A3A4"/>
          </p15:clr>
        </p15:guide>
        <p15:guide id="2" pos="2891" userDrawn="1">
          <p15:clr>
            <a:srgbClr val="A4A3A4"/>
          </p15:clr>
        </p15:guide>
        <p15:guide id="3" pos="5471" userDrawn="1">
          <p15:clr>
            <a:srgbClr val="A4A3A4"/>
          </p15:clr>
        </p15:guide>
        <p15:guide id="4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 Li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7E"/>
    <a:srgbClr val="008685"/>
    <a:srgbClr val="40515F"/>
    <a:srgbClr val="0E8585"/>
    <a:srgbClr val="F7F6B6"/>
    <a:srgbClr val="F20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/>
    <p:restoredTop sz="94481" autoAdjust="0"/>
  </p:normalViewPr>
  <p:slideViewPr>
    <p:cSldViewPr snapToGrid="0" showGuides="1">
      <p:cViewPr varScale="1">
        <p:scale>
          <a:sx n="206" d="100"/>
          <a:sy n="206" d="100"/>
        </p:scale>
        <p:origin x="684" y="136"/>
      </p:cViewPr>
      <p:guideLst>
        <p:guide orient="horz" pos="238"/>
        <p:guide pos="2891"/>
        <p:guide pos="5471"/>
        <p:guide pos="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646488" y="2239963"/>
            <a:ext cx="3659188" cy="0"/>
          </a:xfrm>
          <a:prstGeom prst="line">
            <a:avLst/>
          </a:prstGeom>
          <a:ln>
            <a:solidFill>
              <a:srgbClr val="008C8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46169" y="1533525"/>
            <a:ext cx="8119745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noProof="1">
                <a:latin typeface="思源黑体 CN" panose="020B0A00000000000000" charset="-122"/>
                <a:ea typeface="思源黑体 CN" panose="020B0A00000000000000" charset="-122"/>
                <a:cs typeface="+mn-cs"/>
                <a:sym typeface="+mn-ea"/>
              </a:rPr>
              <a:t>水冷屏幕</a:t>
            </a:r>
            <a:r>
              <a:rPr lang="zh-CN" altLang="en-US" sz="4000" noProof="1">
                <a:latin typeface="思源黑体 CN" panose="020B0A00000000000000" charset="-122"/>
                <a:ea typeface="思源黑体 CN" panose="020B0A00000000000000" charset="-122"/>
                <a:cs typeface="+mn-cs"/>
                <a:sym typeface="+mn-ea"/>
              </a:rPr>
              <a:t>需求书</a:t>
            </a:r>
            <a:endParaRPr lang="zh-CN" altLang="en-US" sz="4000" noProof="1">
              <a:latin typeface="思源黑体 CN" panose="020B0A00000000000000" charset="-122"/>
              <a:ea typeface="思源黑体 CN" panose="020B0A00000000000000" charset="-122"/>
              <a:sym typeface="+mn-ea"/>
            </a:endParaRPr>
          </a:p>
        </p:txBody>
      </p:sp>
      <p:sp>
        <p:nvSpPr>
          <p:cNvPr id="3076" name="文本框 6"/>
          <p:cNvSpPr txBox="1"/>
          <p:nvPr/>
        </p:nvSpPr>
        <p:spPr>
          <a:xfrm>
            <a:off x="3640138" y="2305049"/>
            <a:ext cx="6116637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TW" sz="2400" dirty="0">
                <a:latin typeface="Roboto" panose="02000000000000000000" pitchFamily="2" charset="0"/>
                <a:ea typeface="Roboto" panose="02000000000000000000" pitchFamily="2" charset="0"/>
              </a:rPr>
              <a:t>New Product Initiative</a:t>
            </a:r>
            <a:endParaRPr lang="en-US" altLang="zh-TW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zh-CN" sz="2800" dirty="0">
                <a:latin typeface="思源黑体 CN Regular" panose="020B0500000000000000" pitchFamily="34" charset="-128"/>
                <a:ea typeface="思源黑体 CN Regular" panose="020B0500000000000000" pitchFamily="34" charset="-128"/>
              </a:rPr>
              <a:t>L003 LCD</a:t>
            </a:r>
            <a:endParaRPr lang="en-US" altLang="zh-CN" sz="2800" dirty="0">
              <a:latin typeface="思源黑体 CN Regular" panose="020B0500000000000000" pitchFamily="34" charset="-128"/>
              <a:ea typeface="思源黑体 CN Regular" panose="020B05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6488" y="3911420"/>
            <a:ext cx="3538220" cy="822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ts val="1900"/>
              </a:lnSpc>
            </a:pPr>
            <a:r>
              <a:rPr lang="zh-CN" altLang="en-US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汇报人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 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</a:rPr>
              <a:t>(</a:t>
            </a:r>
            <a:r>
              <a:rPr lang="zh-TW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P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roposer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)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: </a:t>
            </a:r>
            <a:r>
              <a:rPr lang="zh-CN" altLang="en-US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黄海滨</a:t>
            </a:r>
            <a:endParaRPr lang="zh-CN" altLang="en-US" sz="1200" noProof="1">
              <a:latin typeface="思源黑体 CN Regular" panose="020B0500000000000000" pitchFamily="34" charset="-128"/>
              <a:ea typeface="思源黑体 CN Regular" panose="020B0500000000000000" pitchFamily="34" charset="-128"/>
              <a:cs typeface="思源黑体 CN" panose="020B0A00000000000000" charset="-122"/>
            </a:endParaRPr>
          </a:p>
          <a:p>
            <a:pPr fontAlgn="auto">
              <a:lnSpc>
                <a:spcPts val="1900"/>
              </a:lnSpc>
            </a:pPr>
            <a:r>
              <a:rPr lang="zh-CN" altLang="en-US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汇报时间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 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(Report 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Date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</a:rPr>
              <a:t>)</a:t>
            </a:r>
            <a:r>
              <a:rPr lang="zh-CN" altLang="en-US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：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</a:rPr>
              <a:t>2023/7/13</a:t>
            </a:r>
            <a:endParaRPr lang="zh-CN" altLang="en-US" sz="1200" noProof="1">
              <a:latin typeface="思源黑体 CN Regular" panose="020B0500000000000000" pitchFamily="34" charset="-128"/>
              <a:ea typeface="思源黑体 CN Regular" panose="020B0500000000000000" pitchFamily="34" charset="-128"/>
              <a:cs typeface="思源黑体 CN" panose="020B0A00000000000000" charset="-122"/>
            </a:endParaRPr>
          </a:p>
          <a:p>
            <a:pPr fontAlgn="auto">
              <a:lnSpc>
                <a:spcPts val="1900"/>
              </a:lnSpc>
            </a:pPr>
            <a:r>
              <a:rPr lang="zh-TW" altLang="en-US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版本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Roboto" panose="02000000000000000000" pitchFamily="2" charset="0"/>
                <a:sym typeface="+mn-ea"/>
              </a:rPr>
              <a:t> (Version)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: V</a:t>
            </a:r>
            <a:r>
              <a:rPr lang="en-US" altLang="zh-CN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1</a:t>
            </a:r>
            <a:r>
              <a:rPr lang="en-US" altLang="zh-TW" sz="1200" noProof="1">
                <a:latin typeface="思源黑体 CN Regular" panose="020B0500000000000000" pitchFamily="34" charset="-128"/>
                <a:ea typeface="思源黑体 CN Regular" panose="020B0500000000000000" pitchFamily="34" charset="-128"/>
                <a:cs typeface="思源黑体 CN" panose="020B0A00000000000000" charset="-122"/>
                <a:sym typeface="+mn-ea"/>
              </a:rPr>
              <a:t>.0</a:t>
            </a:r>
            <a:endParaRPr lang="en-US" altLang="zh-TW" sz="1200" noProof="1">
              <a:latin typeface="思源黑体 CN Regular" panose="020B0500000000000000" pitchFamily="34" charset="-128"/>
              <a:ea typeface="思源黑体 CN Regular" panose="020B0500000000000000" pitchFamily="34" charset="-128"/>
              <a:cs typeface="思源黑体 CN" panose="020B0A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247015"/>
            <a:ext cx="3320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5.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产品规格</a:t>
            </a:r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&amp;ID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定义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Define Specifications &amp; ID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505" y="261620"/>
            <a:ext cx="3378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6.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产品成本</a:t>
            </a:r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&amp;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单价评估 </a:t>
            </a:r>
            <a:r>
              <a:rPr lang="zh-CN" altLang="en-US" sz="1200" b="1" dirty="0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MSRP &amp; Cost Simulation</a:t>
            </a:r>
            <a:endParaRPr lang="zh-CN" altLang="en-US" sz="1200" b="1" dirty="0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3870" y="254000"/>
            <a:ext cx="36988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7.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期望销售额</a:t>
            </a:r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&amp;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投资回报率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Expected Run Rate &amp; ROI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254000"/>
            <a:ext cx="3615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8.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项目关键进程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Project Check-Points &amp; Schedules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5990" y="1892935"/>
            <a:ext cx="219265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>
                <a:solidFill>
                  <a:srgbClr val="D1D1D1"/>
                </a:solidFill>
                <a:latin typeface="思源黑体 Bold" panose="020B0800000000000000" charset="-122"/>
                <a:ea typeface="思源黑体 Bold" panose="020B0800000000000000" charset="-122"/>
                <a:cs typeface="Roboto Normal" charset="0"/>
              </a:rPr>
              <a:t>Than</a:t>
            </a:r>
            <a:r>
              <a:rPr lang="en-US" altLang="zh-CN" sz="4400">
                <a:solidFill>
                  <a:srgbClr val="D1D1D1"/>
                </a:solidFill>
                <a:latin typeface="思源黑体 Bold" panose="020B0800000000000000" charset="-122"/>
                <a:ea typeface="思源黑体 Bold" panose="020B0800000000000000" charset="-122"/>
                <a:cs typeface="Roboto Normal" charset="0"/>
              </a:rPr>
              <a:t>ks</a:t>
            </a:r>
            <a:endParaRPr lang="en-US" altLang="zh-CN" sz="4400">
              <a:solidFill>
                <a:srgbClr val="D1D1D1"/>
              </a:solidFill>
              <a:latin typeface="思源黑体 Bold" panose="020B0800000000000000" charset="-122"/>
              <a:ea typeface="思源黑体 Bold" panose="020B0800000000000000" charset="-122"/>
              <a:cs typeface="Roboto Norm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4335" y="1922145"/>
            <a:ext cx="111760" cy="111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86730" y="1845945"/>
            <a:ext cx="76200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110" y="259715"/>
            <a:ext cx="1715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1.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水冷</a:t>
            </a:r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ID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效果，带</a:t>
            </a:r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ARGB</a:t>
            </a:r>
            <a:endParaRPr lang="en-US" altLang="zh-CN" sz="1200" b="1" dirty="0">
              <a:latin typeface="思源黑体 CN" panose="020B0A00000000000000" charset="-122"/>
              <a:ea typeface="思源黑体 CN" panose="020B0A00000000000000" charset="-122"/>
              <a:cs typeface="思源黑体 CN" panose="020B0A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970" y="8375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7885" y="776605"/>
            <a:ext cx="1637665" cy="173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95550" y="776605"/>
            <a:ext cx="1609725" cy="1730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46325" y="3756025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2.8</a:t>
            </a:r>
            <a:r>
              <a:rPr lang="zh-CN" altLang="en-US"/>
              <a:t>寸方案</a:t>
            </a:r>
            <a:r>
              <a:rPr lang="zh-CN" altLang="en-US"/>
              <a:t>二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2940" y="2949575"/>
            <a:ext cx="1800225" cy="175958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176395" y="1457325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2.8</a:t>
            </a:r>
            <a:r>
              <a:rPr lang="zh-CN" altLang="en-US"/>
              <a:t>寸方案</a:t>
            </a:r>
            <a:r>
              <a:rPr lang="zh-CN" altLang="en-US"/>
              <a:t>一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11370" y="2232025"/>
            <a:ext cx="2278380" cy="200025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7279005" y="3164205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3.4</a:t>
            </a:r>
            <a:r>
              <a:rPr lang="zh-CN" altLang="en-US"/>
              <a:t>寸方案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6295" y="1134110"/>
            <a:ext cx="3374390" cy="2864485"/>
            <a:chOff x="1317" y="995"/>
            <a:chExt cx="5314" cy="4511"/>
          </a:xfrm>
        </p:grpSpPr>
        <p:sp>
          <p:nvSpPr>
            <p:cNvPr id="3" name="文本框 2"/>
            <p:cNvSpPr txBox="1"/>
            <p:nvPr/>
          </p:nvSpPr>
          <p:spPr>
            <a:xfrm>
              <a:off x="1376" y="995"/>
              <a:ext cx="11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思源黑体 CN" panose="020B0A00000000000000" charset="-122"/>
                  <a:ea typeface="思源黑体 CN" panose="020B0A00000000000000" charset="-122"/>
                </a:rPr>
                <a:t>目录：</a:t>
              </a:r>
              <a:endParaRPr lang="zh-CN" altLang="en-US" b="1">
                <a:latin typeface="思源黑体 CN" panose="020B0A00000000000000" charset="-122"/>
                <a:ea typeface="思源黑体 CN" panose="020B0A0000000000000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17" y="1873"/>
              <a:ext cx="5314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1.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硬件功能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需求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2.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软件功能需求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3.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通讯</a:t>
              </a:r>
              <a:endParaRPr lang="en-US" altLang="zh-CN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4.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硬件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交互逻辑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5.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软件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交互逻辑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6.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工期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7.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测试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</a:rPr>
                <a:t>8.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产品成本</a:t>
              </a:r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&amp;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单价评估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endParaRPr>
            </a:p>
            <a:p>
              <a:pPr algn="l"/>
              <a:r>
                <a:rPr lang="en-US" altLang="zh-CN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9.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来料</a:t>
              </a:r>
              <a:r>
                <a:rPr lang="zh-CN" altLang="en-US" sz="1600" dirty="0">
                  <a:latin typeface="思源黑体 CN" panose="020B0A00000000000000" charset="-122"/>
                  <a:ea typeface="思源黑体 CN" panose="020B0A00000000000000" charset="-122"/>
                  <a:cs typeface="思源黑体 CN" panose="020B0A00000000000000" charset="-122"/>
                  <a:sym typeface="+mn-ea"/>
                </a:rPr>
                <a:t>检测</a:t>
              </a:r>
              <a:endParaRPr lang="zh-CN" altLang="en-US" sz="1600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110" y="259715"/>
            <a:ext cx="12547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1.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硬件功能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需求</a:t>
            </a:r>
            <a:endParaRPr lang="zh-CN" altLang="en-US" sz="1200" b="1" dirty="0">
              <a:latin typeface="思源黑体 CN" panose="020B0A00000000000000" charset="-122"/>
              <a:ea typeface="思源黑体 CN" panose="020B0A00000000000000" charset="-122"/>
              <a:cs typeface="思源黑体 CN" panose="020B0A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150" y="742950"/>
            <a:ext cx="2168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LCD选型（已确认）</a:t>
            </a:r>
            <a:endParaRPr lang="zh-CN" altLang="en-US" sz="2000" b="1" dirty="0">
              <a:latin typeface="思源黑体 CN" panose="020B0A00000000000000" charset="-122"/>
              <a:ea typeface="思源黑体 CN" panose="020B0A00000000000000" charset="-122"/>
              <a:cs typeface="思源黑体 CN" panose="020B0A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9170" y="1352550"/>
            <a:ext cx="4972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供应商：深圳市柯达科电子有限</a:t>
            </a:r>
            <a:r>
              <a:rPr lang="zh-CN" altLang="en-US"/>
              <a:t>公司</a:t>
            </a:r>
            <a:endParaRPr lang="zh-CN" altLang="en-US"/>
          </a:p>
          <a:p>
            <a:r>
              <a:rPr lang="zh-CN" altLang="en-US"/>
              <a:t>屏幕接口：</a:t>
            </a:r>
            <a:r>
              <a:rPr lang="en-US" altLang="zh-CN"/>
              <a:t>RGB888</a:t>
            </a:r>
            <a:endParaRPr lang="en-US" altLang="zh-CN"/>
          </a:p>
          <a:p>
            <a:r>
              <a:rPr lang="en-US" altLang="zh-CN"/>
              <a:t>2.8</a:t>
            </a:r>
            <a:r>
              <a:rPr lang="zh-CN" altLang="en-US"/>
              <a:t>寸分辨率：</a:t>
            </a:r>
            <a:r>
              <a:rPr lang="en-US" altLang="zh-CN"/>
              <a:t>480*640</a:t>
            </a:r>
            <a:endParaRPr lang="en-US" altLang="zh-CN"/>
          </a:p>
          <a:p>
            <a:r>
              <a:rPr lang="en-US" altLang="zh-CN"/>
              <a:t>3.4</a:t>
            </a:r>
            <a:r>
              <a:rPr lang="zh-CN" altLang="en-US"/>
              <a:t>寸分辨率：</a:t>
            </a:r>
            <a:r>
              <a:rPr lang="en-US" altLang="zh-CN"/>
              <a:t>480*480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505" y="240665"/>
            <a:ext cx="2133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2.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现状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  <a:sym typeface="+mn-ea"/>
              </a:rPr>
              <a:t>背景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Current Situation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762635"/>
            <a:ext cx="6264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供电：</a:t>
            </a:r>
            <a:r>
              <a:rPr lang="en-US" altLang="zh-CN"/>
              <a:t>5V</a:t>
            </a:r>
            <a:r>
              <a:rPr lang="zh-CN" altLang="en-US"/>
              <a:t>供电电压（</a:t>
            </a:r>
            <a:r>
              <a:rPr lang="en-US" altLang="zh-CN"/>
              <a:t>USB 9pin</a:t>
            </a:r>
            <a:r>
              <a:rPr lang="zh-CN" altLang="en-US"/>
              <a:t>或者</a:t>
            </a:r>
            <a:r>
              <a:rPr lang="en-US" altLang="zh-CN"/>
              <a:t>SATA POWER 5V</a:t>
            </a:r>
            <a:endParaRPr lang="en-US" altLang="zh-CN"/>
          </a:p>
          <a:p>
            <a:r>
              <a:rPr lang="zh-CN" altLang="en-US"/>
              <a:t>通讯</a:t>
            </a:r>
            <a:r>
              <a:rPr lang="zh-CN" altLang="en-US"/>
              <a:t>物理接口：</a:t>
            </a:r>
            <a:r>
              <a:rPr lang="en-US" altLang="zh-CN"/>
              <a:t>USB-2.0-9PIN</a:t>
            </a:r>
            <a:endParaRPr lang="en-US" altLang="zh-CN"/>
          </a:p>
          <a:p>
            <a:r>
              <a:rPr lang="zh-CN" altLang="en-US"/>
              <a:t>显示素材：图片、</a:t>
            </a:r>
            <a:r>
              <a:rPr lang="en-US" altLang="zh-CN"/>
              <a:t>gif</a:t>
            </a:r>
            <a:r>
              <a:rPr lang="zh-CN" altLang="en-US"/>
              <a:t>、温度、</a:t>
            </a:r>
            <a:r>
              <a:rPr lang="zh-CN" altLang="en-US"/>
              <a:t>占用率，层叠显示，</a:t>
            </a:r>
            <a:r>
              <a:rPr lang="zh-CN" altLang="en-US">
                <a:sym typeface="+mn-ea"/>
              </a:rPr>
              <a:t>（视频播放）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ARGB:</a:t>
            </a:r>
            <a:r>
              <a:rPr lang="zh-CN" altLang="en-US"/>
              <a:t>与</a:t>
            </a:r>
            <a:r>
              <a:rPr lang="en-US" altLang="zh-CN"/>
              <a:t>ui</a:t>
            </a:r>
            <a:r>
              <a:rPr lang="zh-CN" altLang="en-US"/>
              <a:t>颜色随动</a:t>
            </a:r>
            <a:br>
              <a:rPr lang="zh-CN" altLang="en-US"/>
            </a:br>
            <a:r>
              <a:rPr lang="zh-CN" altLang="en-US"/>
              <a:t>音乐频谱：</a:t>
            </a:r>
            <a:r>
              <a:rPr lang="en-US" altLang="zh-CN"/>
              <a:t>lcd+argb</a:t>
            </a:r>
            <a:r>
              <a:rPr lang="zh-CN" altLang="en-US"/>
              <a:t>随</a:t>
            </a:r>
            <a:r>
              <a:rPr lang="en-US" altLang="zh-CN"/>
              <a:t>PC</a:t>
            </a:r>
            <a:r>
              <a:rPr lang="zh-CN" altLang="en-US"/>
              <a:t>音频</a:t>
            </a:r>
            <a:r>
              <a:rPr lang="zh-CN" altLang="en-US"/>
              <a:t>律动。</a:t>
            </a:r>
            <a:br>
              <a:rPr lang="zh-CN" altLang="en-US"/>
            </a:br>
            <a:r>
              <a:rPr lang="en-US" altLang="zh-CN"/>
              <a:t>IAP</a:t>
            </a:r>
            <a:r>
              <a:rPr lang="zh-CN" altLang="en-US"/>
              <a:t>在线固件</a:t>
            </a:r>
            <a:r>
              <a:rPr lang="zh-CN" altLang="en-US"/>
              <a:t>升级</a:t>
            </a:r>
            <a:endParaRPr lang="zh-CN" altLang="en-US"/>
          </a:p>
          <a:p>
            <a:r>
              <a:rPr lang="en-US" altLang="zh-CN"/>
              <a:t>MCU</a:t>
            </a:r>
            <a:r>
              <a:rPr lang="zh-CN" altLang="en-US"/>
              <a:t>参考：华芯微特</a:t>
            </a:r>
            <a:r>
              <a:rPr lang="en-US" altLang="zh-CN"/>
              <a:t>swm341</a:t>
            </a:r>
            <a:r>
              <a:rPr lang="zh-CN" altLang="en-US"/>
              <a:t>，</a:t>
            </a:r>
            <a:r>
              <a:rPr lang="en-US" altLang="zh-CN"/>
              <a:t>RGB888+SDRAM+DMA2D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510" y="267335"/>
            <a:ext cx="16865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3.</a:t>
            </a:r>
            <a:r>
              <a:rPr lang="zh-CN" altLang="en-US" sz="1200" b="1" dirty="0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项目目的 </a:t>
            </a:r>
            <a:r>
              <a:rPr lang="zh-CN" altLang="en-US" sz="1200" b="1" dirty="0">
                <a:latin typeface="Roboto" panose="02000000000000000000" pitchFamily="2" charset="0"/>
                <a:cs typeface="Roboto" panose="02000000000000000000" pitchFamily="2" charset="0"/>
              </a:rPr>
              <a:t>Objectives</a:t>
            </a:r>
            <a:endParaRPr lang="zh-CN" altLang="en-US" sz="12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045" y="253365"/>
            <a:ext cx="2412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4.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竞品分析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Competitive Analysis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247015"/>
            <a:ext cx="3320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5.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产品规格</a:t>
            </a:r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&amp;ID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定义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Define Specifications &amp; ID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247015"/>
            <a:ext cx="3320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5.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产品规格</a:t>
            </a:r>
            <a:r>
              <a:rPr lang="en-US" altLang="zh-CN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&amp;ID</a:t>
            </a:r>
            <a:r>
              <a:rPr lang="zh-CN" altLang="en-US" sz="1200" b="1">
                <a:latin typeface="思源黑体 CN" panose="020B0A00000000000000" charset="-122"/>
                <a:ea typeface="思源黑体 CN" panose="020B0A00000000000000" charset="-122"/>
                <a:cs typeface="思源黑体 CN" panose="020B0A00000000000000" charset="-122"/>
              </a:rPr>
              <a:t>定义 </a:t>
            </a:r>
            <a:r>
              <a:rPr lang="zh-CN" altLang="en-US" sz="1200" b="1">
                <a:latin typeface="Roboto" panose="02000000000000000000" pitchFamily="2" charset="0"/>
                <a:ea typeface="思源黑体 CN" panose="020B0A00000000000000" charset="-122"/>
                <a:cs typeface="Roboto" panose="02000000000000000000" pitchFamily="2" charset="0"/>
              </a:rPr>
              <a:t>Define Specifications &amp; ID</a:t>
            </a:r>
            <a:endParaRPr lang="zh-CN" altLang="en-US" sz="1200" b="1">
              <a:latin typeface="Roboto" panose="02000000000000000000" pitchFamily="2" charset="0"/>
              <a:ea typeface="思源黑体 CN" panose="020B0A00000000000000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21.xml><?xml version="1.0" encoding="utf-8"?>
<p:tagLst xmlns:p="http://schemas.openxmlformats.org/presentationml/2006/main">
  <p:tag name="KSO_WPP_MARK_KEY" val="fda494e9-9781-4b62-b6f5-988515b0c2de"/>
  <p:tag name="COMMONDATA" val="eyJoZGlkIjoiM2FiZDIzMjBhYjY3YjcwYmIxYWI1NjM4YzVmYjEyMD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全屏显示(16:9)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4" baseType="lpstr">
      <vt:lpstr>Arial</vt:lpstr>
      <vt:lpstr>宋体</vt:lpstr>
      <vt:lpstr>Wingdings</vt:lpstr>
      <vt:lpstr>思源黑体 CN</vt:lpstr>
      <vt:lpstr>黑体</vt:lpstr>
      <vt:lpstr>Roboto</vt:lpstr>
      <vt:lpstr>思源黑体 CN Regular</vt:lpstr>
      <vt:lpstr>思源黑体 CN Normal</vt:lpstr>
      <vt:lpstr>MS PGothic</vt:lpstr>
      <vt:lpstr>思源黑体 CN Regular</vt:lpstr>
      <vt:lpstr>微软雅黑</vt:lpstr>
      <vt:lpstr>思源黑体 Bold</vt:lpstr>
      <vt:lpstr>Roboto Normal</vt:lpstr>
      <vt:lpstr>Times New Roman</vt:lpstr>
      <vt:lpstr>Arial Unicode MS</vt:lpstr>
      <vt:lpstr>Calibri</vt:lpstr>
      <vt:lpstr>PMingLiU</vt:lpstr>
      <vt:lpstr>AMGDT</vt:lpstr>
      <vt:lpstr>华文隶书</vt:lpstr>
      <vt:lpstr>思源黑体 CN Bold</vt:lpstr>
      <vt:lpstr>思源黑体 CN Heavy</vt:lpstr>
      <vt:lpstr>思源黑体 CN ExtraLight</vt:lpstr>
      <vt:lpstr>微软雅黑 Light</vt:lpstr>
      <vt:lpstr>华文仿宋</vt:lpstr>
      <vt:lpstr>幼圆</vt:lpstr>
      <vt:lpstr>思源黑体 CN Light</vt:lpstr>
      <vt:lpstr>思源黑体 CN Medium</vt:lpstr>
      <vt:lpstr>新宋体</vt:lpstr>
      <vt:lpstr>华文彩云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say</cp:lastModifiedBy>
  <cp:revision>880</cp:revision>
  <dcterms:created xsi:type="dcterms:W3CDTF">2020-09-11T01:48:00Z</dcterms:created>
  <dcterms:modified xsi:type="dcterms:W3CDTF">2023-07-13T06:05:19Z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RubyTemplateID">
    <vt:lpwstr>2</vt:lpwstr>
  </property>
  <property fmtid="{D5CDD505-2E9C-101B-9397-08002B2CF9AE}" pid="4" name="ICV">
    <vt:lpwstr>6C41315178F746489AD844CAED4692AD_12</vt:lpwstr>
  </property>
</Properties>
</file>