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A966-6E95-4DA9-AF98-9A6B4ECC008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19F3-9572-46E5-A410-1465A5005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A966-6E95-4DA9-AF98-9A6B4ECC008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19F3-9572-46E5-A410-1465A5005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0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A966-6E95-4DA9-AF98-9A6B4ECC008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19F3-9572-46E5-A410-1465A5005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2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A966-6E95-4DA9-AF98-9A6B4ECC008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19F3-9572-46E5-A410-1465A5005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6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A966-6E95-4DA9-AF98-9A6B4ECC008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19F3-9572-46E5-A410-1465A5005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A966-6E95-4DA9-AF98-9A6B4ECC008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19F3-9572-46E5-A410-1465A5005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A966-6E95-4DA9-AF98-9A6B4ECC008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19F3-9572-46E5-A410-1465A5005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8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A966-6E95-4DA9-AF98-9A6B4ECC008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19F3-9572-46E5-A410-1465A5005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7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A966-6E95-4DA9-AF98-9A6B4ECC008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19F3-9572-46E5-A410-1465A5005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A966-6E95-4DA9-AF98-9A6B4ECC008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19F3-9572-46E5-A410-1465A5005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A966-6E95-4DA9-AF98-9A6B4ECC008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19F3-9572-46E5-A410-1465A5005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2A966-6E95-4DA9-AF98-9A6B4ECC008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319F3-9572-46E5-A410-1465A5005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8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Indicators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 Version</a:t>
            </a:r>
          </a:p>
        </p:txBody>
      </p:sp>
    </p:spTree>
    <p:extLst>
      <p:ext uri="{BB962C8B-B14F-4D97-AF65-F5344CB8AC3E}">
        <p14:creationId xmlns:p14="http://schemas.microsoft.com/office/powerpoint/2010/main" val="24699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Indicator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05766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Indicators Block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675248" y="1440313"/>
            <a:ext cx="11310425" cy="3823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675248" y="5582308"/>
            <a:ext cx="2546252" cy="703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dk1"/>
                </a:solidFill>
              </a:rPr>
              <a:t>Step_Down_BTN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1627" y="5582308"/>
            <a:ext cx="2546252" cy="703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dk1"/>
                </a:solidFill>
              </a:rPr>
              <a:t>Step_</a:t>
            </a:r>
            <a:r>
              <a:rPr lang="en-US" sz="2000" dirty="0" err="1"/>
              <a:t>Up</a:t>
            </a:r>
            <a:r>
              <a:rPr lang="en-US" sz="2000" dirty="0" err="1">
                <a:solidFill>
                  <a:schemeClr val="dk1"/>
                </a:solidFill>
              </a:rPr>
              <a:t>_BTN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28007" y="5582308"/>
            <a:ext cx="2546252" cy="703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dk1"/>
                </a:solidFill>
              </a:rPr>
              <a:t>Hazzard_BTN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6880" y="5453768"/>
            <a:ext cx="2546252" cy="703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dk1"/>
                </a:solidFill>
              </a:rPr>
              <a:t>Left_SSD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26880" y="6224292"/>
            <a:ext cx="2546252" cy="703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dk1"/>
                </a:solidFill>
              </a:rPr>
              <a:t>Right_SSD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5643" y="3353521"/>
            <a:ext cx="7301132" cy="813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Button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05678" y="3352238"/>
            <a:ext cx="3213295" cy="813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SSD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81575" y="4434510"/>
            <a:ext cx="10836813" cy="633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GPIO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5644" y="2197889"/>
            <a:ext cx="1720948" cy="813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sEOS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688079" y="2197450"/>
            <a:ext cx="1720948" cy="813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Controller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68542" y="2199137"/>
            <a:ext cx="1434614" cy="813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HIF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283774" y="2207147"/>
            <a:ext cx="1434614" cy="813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TIF</a:t>
            </a:r>
          </a:p>
        </p:txBody>
      </p:sp>
      <p:cxnSp>
        <p:nvCxnSpPr>
          <p:cNvPr id="31" name="Straight Arrow Connector 30"/>
          <p:cNvCxnSpPr>
            <a:stCxn id="5" idx="0"/>
          </p:cNvCxnSpPr>
          <p:nvPr/>
        </p:nvCxnSpPr>
        <p:spPr>
          <a:xfrm flipH="1" flipV="1">
            <a:off x="1941342" y="5068192"/>
            <a:ext cx="7032" cy="514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6" idx="0"/>
          </p:cNvCxnSpPr>
          <p:nvPr/>
        </p:nvCxnSpPr>
        <p:spPr>
          <a:xfrm flipV="1">
            <a:off x="4624753" y="5068192"/>
            <a:ext cx="0" cy="514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0"/>
          </p:cNvCxnSpPr>
          <p:nvPr/>
        </p:nvCxnSpPr>
        <p:spPr>
          <a:xfrm flipH="1" flipV="1">
            <a:off x="7301132" y="5068192"/>
            <a:ext cx="1" cy="514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endCxn id="8" idx="1"/>
          </p:cNvCxnSpPr>
          <p:nvPr/>
        </p:nvCxnSpPr>
        <p:spPr>
          <a:xfrm rot="16200000" flipH="1">
            <a:off x="8761298" y="5239878"/>
            <a:ext cx="737269" cy="3938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endCxn id="9" idx="1"/>
          </p:cNvCxnSpPr>
          <p:nvPr/>
        </p:nvCxnSpPr>
        <p:spPr>
          <a:xfrm rot="16200000" flipH="1">
            <a:off x="8361968" y="5611072"/>
            <a:ext cx="1507793" cy="42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endCxn id="16" idx="2"/>
          </p:cNvCxnSpPr>
          <p:nvPr/>
        </p:nvCxnSpPr>
        <p:spPr>
          <a:xfrm flipH="1" flipV="1">
            <a:off x="4546209" y="4167227"/>
            <a:ext cx="391" cy="252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stCxn id="17" idx="2"/>
          </p:cNvCxnSpPr>
          <p:nvPr/>
        </p:nvCxnSpPr>
        <p:spPr>
          <a:xfrm>
            <a:off x="10112326" y="4165944"/>
            <a:ext cx="3224" cy="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/>
          <p:cNvCxnSpPr>
            <a:cxnSpLocks/>
            <a:stCxn id="21" idx="2"/>
            <a:endCxn id="17" idx="0"/>
          </p:cNvCxnSpPr>
          <p:nvPr/>
        </p:nvCxnSpPr>
        <p:spPr>
          <a:xfrm rot="16200000" flipH="1">
            <a:off x="9529390" y="2769301"/>
            <a:ext cx="339395" cy="8264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stCxn id="22" idx="2"/>
            <a:endCxn id="17" idx="0"/>
          </p:cNvCxnSpPr>
          <p:nvPr/>
        </p:nvCxnSpPr>
        <p:spPr>
          <a:xfrm rot="5400000">
            <a:off x="10391012" y="2742168"/>
            <a:ext cx="331385" cy="8887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0" idx="3"/>
            <a:endCxn id="21" idx="1"/>
          </p:cNvCxnSpPr>
          <p:nvPr/>
        </p:nvCxnSpPr>
        <p:spPr>
          <a:xfrm>
            <a:off x="5409027" y="2604303"/>
            <a:ext cx="3159515" cy="1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6" idx="0"/>
            <a:endCxn id="20" idx="2"/>
          </p:cNvCxnSpPr>
          <p:nvPr/>
        </p:nvCxnSpPr>
        <p:spPr>
          <a:xfrm flipV="1">
            <a:off x="4546209" y="3011156"/>
            <a:ext cx="2344" cy="342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/>
          <p:cNvCxnSpPr>
            <a:cxnSpLocks/>
            <a:stCxn id="20" idx="3"/>
            <a:endCxn id="22" idx="0"/>
          </p:cNvCxnSpPr>
          <p:nvPr/>
        </p:nvCxnSpPr>
        <p:spPr>
          <a:xfrm flipV="1">
            <a:off x="5409027" y="2207147"/>
            <a:ext cx="5592054" cy="397156"/>
          </a:xfrm>
          <a:prstGeom prst="bentConnector4">
            <a:avLst>
              <a:gd name="adj1" fmla="val 43586"/>
              <a:gd name="adj2" fmla="val 1600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756118" y="3039731"/>
            <a:ext cx="0" cy="312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9" idx="3"/>
            <a:endCxn id="20" idx="1"/>
          </p:cNvCxnSpPr>
          <p:nvPr/>
        </p:nvCxnSpPr>
        <p:spPr>
          <a:xfrm flipV="1">
            <a:off x="2616592" y="2604303"/>
            <a:ext cx="1071487" cy="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/>
          <p:cNvCxnSpPr>
            <a:cxnSpLocks/>
            <a:stCxn id="19" idx="0"/>
            <a:endCxn id="21" idx="0"/>
          </p:cNvCxnSpPr>
          <p:nvPr/>
        </p:nvCxnSpPr>
        <p:spPr>
          <a:xfrm rot="16200000" flipH="1">
            <a:off x="5520359" y="-1566352"/>
            <a:ext cx="1248" cy="7529731"/>
          </a:xfrm>
          <a:prstGeom prst="bentConnector3">
            <a:avLst>
              <a:gd name="adj1" fmla="val -47625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/>
          <p:cNvCxnSpPr>
            <a:cxnSpLocks/>
            <a:stCxn id="19" idx="0"/>
            <a:endCxn id="22" idx="0"/>
          </p:cNvCxnSpPr>
          <p:nvPr/>
        </p:nvCxnSpPr>
        <p:spPr>
          <a:xfrm rot="16200000" flipH="1">
            <a:off x="6373970" y="-2419963"/>
            <a:ext cx="9258" cy="9244963"/>
          </a:xfrm>
          <a:prstGeom prst="bentConnector3">
            <a:avLst>
              <a:gd name="adj1" fmla="val -44445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7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Allocation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75165"/>
              </p:ext>
            </p:extLst>
          </p:nvPr>
        </p:nvGraphicFramePr>
        <p:xfrm>
          <a:off x="3128342" y="2252107"/>
          <a:ext cx="5284089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20089">
                  <a:extLst>
                    <a:ext uri="{9D8B030D-6E8A-4147-A177-3AD203B41FA5}">
                      <a16:colId xmlns:a16="http://schemas.microsoft.com/office/drawing/2014/main" val="24475625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91086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Requirements 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60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 – 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3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 – 03, 07, 14 – 16, 20 – 21, 25 – 26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4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 – 05, 10, 13, 17,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8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Controller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 – 10, 13 – 17, 20 – 22, 25 – 27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23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–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82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 17 – 19, 22 - 24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57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71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C/C’s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34014"/>
              </p:ext>
            </p:extLst>
          </p:nvPr>
        </p:nvGraphicFramePr>
        <p:xfrm>
          <a:off x="3129280" y="2126436"/>
          <a:ext cx="4228529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7702">
                  <a:extLst>
                    <a:ext uri="{9D8B030D-6E8A-4147-A177-3AD203B41FA5}">
                      <a16:colId xmlns:a16="http://schemas.microsoft.com/office/drawing/2014/main" val="472156166"/>
                    </a:ext>
                  </a:extLst>
                </a:gridCol>
                <a:gridCol w="1687830">
                  <a:extLst>
                    <a:ext uri="{9D8B030D-6E8A-4147-A177-3AD203B41FA5}">
                      <a16:colId xmlns:a16="http://schemas.microsoft.com/office/drawing/2014/main" val="805073160"/>
                    </a:ext>
                  </a:extLst>
                </a:gridCol>
                <a:gridCol w="1372997">
                  <a:extLst>
                    <a:ext uri="{9D8B030D-6E8A-4147-A177-3AD203B41FA5}">
                      <a16:colId xmlns:a16="http://schemas.microsoft.com/office/drawing/2014/main" val="238551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Task/OS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Timing C/C’s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Period/Tick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4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9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9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400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9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300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18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sEOS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4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716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Line -  200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3239672" y="3157008"/>
            <a:ext cx="5180428" cy="23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3239672" y="3105296"/>
            <a:ext cx="0" cy="113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651152" y="3105296"/>
            <a:ext cx="0" cy="113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062632" y="3105296"/>
            <a:ext cx="0" cy="113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4474112" y="3105296"/>
            <a:ext cx="0" cy="113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4885592" y="3105296"/>
            <a:ext cx="0" cy="113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297072" y="3105296"/>
            <a:ext cx="0" cy="113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5708552" y="3105296"/>
            <a:ext cx="0" cy="113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120032" y="3105296"/>
            <a:ext cx="0" cy="113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531512" y="3105296"/>
            <a:ext cx="0" cy="113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6942992" y="3105296"/>
            <a:ext cx="0" cy="113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7354472" y="3105296"/>
            <a:ext cx="0" cy="113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85925" y="1690688"/>
            <a:ext cx="66675" cy="5286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029294" y="1690687"/>
            <a:ext cx="66675" cy="5286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91469" y="1687630"/>
            <a:ext cx="66675" cy="5286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286969" y="1713148"/>
            <a:ext cx="66675" cy="528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33794" y="1742400"/>
            <a:ext cx="154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69842" y="1687630"/>
            <a:ext cx="154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10859" y="1742400"/>
            <a:ext cx="154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HIF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68284" y="1718544"/>
            <a:ext cx="154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TIF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39672" y="2676429"/>
            <a:ext cx="66675" cy="480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655914" y="2674388"/>
            <a:ext cx="66675" cy="480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62631" y="2679150"/>
            <a:ext cx="66675" cy="480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74113" y="2685615"/>
            <a:ext cx="66675" cy="480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890355" y="2683574"/>
            <a:ext cx="66675" cy="480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297072" y="2688336"/>
            <a:ext cx="66675" cy="480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708551" y="2691129"/>
            <a:ext cx="66675" cy="480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20033" y="2697594"/>
            <a:ext cx="66675" cy="480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536275" y="2695553"/>
            <a:ext cx="66675" cy="480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942992" y="2700315"/>
            <a:ext cx="66675" cy="480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306344" y="2676126"/>
            <a:ext cx="60743" cy="4788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725296" y="2676126"/>
            <a:ext cx="60743" cy="4788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19452" y="2681603"/>
            <a:ext cx="60743" cy="4788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538404" y="2681603"/>
            <a:ext cx="60743" cy="4788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948762" y="2689396"/>
            <a:ext cx="60743" cy="4788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362951" y="2689396"/>
            <a:ext cx="60743" cy="4788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61870" y="2690110"/>
            <a:ext cx="60743" cy="4788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180822" y="2690110"/>
            <a:ext cx="60743" cy="4788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586771" y="2699672"/>
            <a:ext cx="60743" cy="4788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005723" y="2699672"/>
            <a:ext cx="60743" cy="4788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362541" y="2674388"/>
            <a:ext cx="70424" cy="487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7354492" y="3126363"/>
            <a:ext cx="0" cy="113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354492" y="2697496"/>
            <a:ext cx="66675" cy="480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421164" y="2697193"/>
            <a:ext cx="60743" cy="4788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477361" y="2695455"/>
            <a:ext cx="70424" cy="487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434158" y="2674388"/>
            <a:ext cx="82107" cy="481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420694" y="2692222"/>
            <a:ext cx="82107" cy="481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544035" y="2690618"/>
            <a:ext cx="82107" cy="481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38200" y="4775200"/>
            <a:ext cx="94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HIF and TIF responsiveness is not good. To improve it, decrease their periods but will increase CPU load.  </a:t>
            </a:r>
            <a:r>
              <a:rPr lang="en-US" dirty="0">
                <a:sym typeface="Wingdings" panose="05000000000000000000" pitchFamily="2" charset="2"/>
              </a:rPr>
              <a:t> Periods will be 20 </a:t>
            </a:r>
            <a:r>
              <a:rPr lang="en-US" dirty="0" err="1">
                <a:sym typeface="Wingdings" panose="05000000000000000000" pitchFamily="2" charset="2"/>
              </a:rPr>
              <a:t>ms</a:t>
            </a:r>
            <a:r>
              <a:rPr lang="en-US" dirty="0">
                <a:sym typeface="Wingdings" panose="05000000000000000000" pitchFamily="2" charset="2"/>
              </a:rPr>
              <a:t> for all tasks as a start.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5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6412" y="2377440"/>
            <a:ext cx="4515730" cy="2780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Car Indicators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114" y="2377440"/>
            <a:ext cx="2546252" cy="703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dk1"/>
                </a:solidFill>
              </a:rPr>
              <a:t>Step_Down_BTN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114" y="3415884"/>
            <a:ext cx="2546252" cy="703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dk1"/>
                </a:solidFill>
              </a:rPr>
              <a:t>Step_</a:t>
            </a:r>
            <a:r>
              <a:rPr lang="en-US" sz="2000" dirty="0" err="1"/>
              <a:t>Up</a:t>
            </a:r>
            <a:r>
              <a:rPr lang="en-US" sz="2000" dirty="0" err="1">
                <a:solidFill>
                  <a:schemeClr val="dk1"/>
                </a:solidFill>
              </a:rPr>
              <a:t>_BTN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114" y="4454328"/>
            <a:ext cx="2546252" cy="703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dk1"/>
                </a:solidFill>
              </a:rPr>
              <a:t>Hazzard_BTN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3323" y="2377440"/>
            <a:ext cx="2546252" cy="703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dk1"/>
                </a:solidFill>
              </a:rPr>
              <a:t>Left_SSD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3323" y="4454328"/>
            <a:ext cx="2546252" cy="703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dk1"/>
                </a:solidFill>
              </a:rPr>
              <a:t>Right_SSD</a:t>
            </a:r>
            <a:endParaRPr lang="en-US" sz="2000" dirty="0">
              <a:solidFill>
                <a:schemeClr val="dk1"/>
              </a:solidFill>
            </a:endParaRPr>
          </a:p>
        </p:txBody>
      </p:sp>
      <p:cxnSp>
        <p:nvCxnSpPr>
          <p:cNvPr id="11" name="Connector: Elbow 10"/>
          <p:cNvCxnSpPr>
            <a:stCxn id="5" idx="3"/>
            <a:endCxn id="4" idx="1"/>
          </p:cNvCxnSpPr>
          <p:nvPr/>
        </p:nvCxnSpPr>
        <p:spPr>
          <a:xfrm>
            <a:off x="3193366" y="2729133"/>
            <a:ext cx="633046" cy="1038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/>
          <p:cNvCxnSpPr>
            <a:stCxn id="6" idx="3"/>
            <a:endCxn id="4" idx="1"/>
          </p:cNvCxnSpPr>
          <p:nvPr/>
        </p:nvCxnSpPr>
        <p:spPr>
          <a:xfrm>
            <a:off x="3193366" y="3767577"/>
            <a:ext cx="63304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7" idx="3"/>
            <a:endCxn id="4" idx="1"/>
          </p:cNvCxnSpPr>
          <p:nvPr/>
        </p:nvCxnSpPr>
        <p:spPr>
          <a:xfrm flipV="1">
            <a:off x="3193366" y="3767577"/>
            <a:ext cx="633046" cy="1038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4" idx="3"/>
            <a:endCxn id="8" idx="1"/>
          </p:cNvCxnSpPr>
          <p:nvPr/>
        </p:nvCxnSpPr>
        <p:spPr>
          <a:xfrm flipV="1">
            <a:off x="8342142" y="2729133"/>
            <a:ext cx="661181" cy="1038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4" idx="3"/>
            <a:endCxn id="9" idx="1"/>
          </p:cNvCxnSpPr>
          <p:nvPr/>
        </p:nvCxnSpPr>
        <p:spPr>
          <a:xfrm>
            <a:off x="8342142" y="3767577"/>
            <a:ext cx="661181" cy="1038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3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90121"/>
              </p:ext>
            </p:extLst>
          </p:nvPr>
        </p:nvGraphicFramePr>
        <p:xfrm>
          <a:off x="2032000" y="2113038"/>
          <a:ext cx="371011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509386770"/>
                    </a:ext>
                  </a:extLst>
                </a:gridCol>
                <a:gridCol w="1799781">
                  <a:extLst>
                    <a:ext uri="{9D8B030D-6E8A-4147-A177-3AD203B41FA5}">
                      <a16:colId xmlns:a16="http://schemas.microsoft.com/office/drawing/2014/main" val="950875311"/>
                    </a:ext>
                  </a:extLst>
                </a:gridCol>
                <a:gridCol w="1476629">
                  <a:extLst>
                    <a:ext uri="{9D8B030D-6E8A-4147-A177-3AD203B41FA5}">
                      <a16:colId xmlns:a16="http://schemas.microsoft.com/office/drawing/2014/main" val="151913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HW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Step_Down_BTN</a:t>
                      </a:r>
                      <a:endParaRPr lang="en-US" sz="18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5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Step_Up_BTN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83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Hazzard_BTN</a:t>
                      </a:r>
                      <a:endParaRPr lang="en-US" sz="18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7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Left_SSD</a:t>
                      </a:r>
                      <a:endParaRPr lang="en-US" sz="18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SSD above 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55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Right_SSD</a:t>
                      </a:r>
                      <a:endParaRPr lang="en-US" sz="18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SSD above 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6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53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06 - System State M/C</a:t>
            </a:r>
          </a:p>
        </p:txBody>
      </p:sp>
      <p:sp>
        <p:nvSpPr>
          <p:cNvPr id="3" name="Oval 2"/>
          <p:cNvSpPr/>
          <p:nvPr/>
        </p:nvSpPr>
        <p:spPr>
          <a:xfrm>
            <a:off x="4670474" y="1434905"/>
            <a:ext cx="1505243" cy="14489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4" name="Oval 3"/>
          <p:cNvSpPr/>
          <p:nvPr/>
        </p:nvSpPr>
        <p:spPr>
          <a:xfrm>
            <a:off x="4670474" y="4372708"/>
            <a:ext cx="1505243" cy="14489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Hazzard</a:t>
            </a:r>
          </a:p>
        </p:txBody>
      </p:sp>
      <p:sp>
        <p:nvSpPr>
          <p:cNvPr id="5" name="Oval 4"/>
          <p:cNvSpPr/>
          <p:nvPr/>
        </p:nvSpPr>
        <p:spPr>
          <a:xfrm>
            <a:off x="1249094" y="2865121"/>
            <a:ext cx="1505243" cy="14489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6" name="Oval 5"/>
          <p:cNvSpPr/>
          <p:nvPr/>
        </p:nvSpPr>
        <p:spPr>
          <a:xfrm>
            <a:off x="8646356" y="2883877"/>
            <a:ext cx="1505243" cy="14489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cxnSp>
        <p:nvCxnSpPr>
          <p:cNvPr id="8" name="Connector: Curved 7"/>
          <p:cNvCxnSpPr>
            <a:stCxn id="3" idx="1"/>
            <a:endCxn id="5" idx="1"/>
          </p:cNvCxnSpPr>
          <p:nvPr/>
        </p:nvCxnSpPr>
        <p:spPr>
          <a:xfrm rot="16200000" flipH="1" flipV="1">
            <a:off x="2465114" y="651520"/>
            <a:ext cx="1430216" cy="3421380"/>
          </a:xfrm>
          <a:prstGeom prst="curvedConnector3">
            <a:avLst>
              <a:gd name="adj1" fmla="val -121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/>
          <p:cNvCxnSpPr>
            <a:stCxn id="5" idx="7"/>
            <a:endCxn id="3" idx="2"/>
          </p:cNvCxnSpPr>
          <p:nvPr/>
        </p:nvCxnSpPr>
        <p:spPr>
          <a:xfrm rot="5400000" flipH="1" flipV="1">
            <a:off x="3143223" y="1550068"/>
            <a:ext cx="917927" cy="21365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9662" y="1623274"/>
            <a:ext cx="155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Step_Down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79675" y="2477700"/>
            <a:ext cx="155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Step_Up</a:t>
            </a:r>
            <a:endParaRPr lang="en-US" dirty="0"/>
          </a:p>
        </p:txBody>
      </p:sp>
      <p:cxnSp>
        <p:nvCxnSpPr>
          <p:cNvPr id="15" name="Connector: Curved 14"/>
          <p:cNvCxnSpPr>
            <a:cxnSpLocks/>
            <a:stCxn id="3" idx="7"/>
            <a:endCxn id="6" idx="7"/>
          </p:cNvCxnSpPr>
          <p:nvPr/>
        </p:nvCxnSpPr>
        <p:spPr>
          <a:xfrm rot="16200000" flipH="1">
            <a:off x="7218734" y="383647"/>
            <a:ext cx="1448972" cy="3975882"/>
          </a:xfrm>
          <a:prstGeom prst="curvedConnector3">
            <a:avLst>
              <a:gd name="adj1" fmla="val -304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79085" y="821448"/>
            <a:ext cx="155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Step_Up</a:t>
            </a:r>
            <a:endParaRPr lang="en-US" dirty="0"/>
          </a:p>
        </p:txBody>
      </p:sp>
      <p:cxnSp>
        <p:nvCxnSpPr>
          <p:cNvPr id="19" name="Connector: Curved 18"/>
          <p:cNvCxnSpPr>
            <a:stCxn id="6" idx="1"/>
            <a:endCxn id="3" idx="6"/>
          </p:cNvCxnSpPr>
          <p:nvPr/>
        </p:nvCxnSpPr>
        <p:spPr>
          <a:xfrm rot="16200000" flipV="1">
            <a:off x="7052915" y="1282194"/>
            <a:ext cx="936683" cy="26910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24078" y="1898864"/>
            <a:ext cx="155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Step_Down</a:t>
            </a:r>
            <a:endParaRPr lang="en-US" dirty="0"/>
          </a:p>
        </p:txBody>
      </p:sp>
      <p:cxnSp>
        <p:nvCxnSpPr>
          <p:cNvPr id="22" name="Connector: Curved 21"/>
          <p:cNvCxnSpPr>
            <a:stCxn id="3" idx="3"/>
            <a:endCxn id="4" idx="1"/>
          </p:cNvCxnSpPr>
          <p:nvPr/>
        </p:nvCxnSpPr>
        <p:spPr>
          <a:xfrm rot="5400000">
            <a:off x="3934300" y="3628292"/>
            <a:ext cx="191322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/>
          <p:cNvCxnSpPr>
            <a:stCxn id="4" idx="7"/>
            <a:endCxn id="3" idx="5"/>
          </p:cNvCxnSpPr>
          <p:nvPr/>
        </p:nvCxnSpPr>
        <p:spPr>
          <a:xfrm rot="5400000" flipH="1" flipV="1">
            <a:off x="4998667" y="3628293"/>
            <a:ext cx="191322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48929" y="3590571"/>
            <a:ext cx="155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Hazzard [Idle]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54586" y="3617441"/>
            <a:ext cx="155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Hazzard</a:t>
            </a:r>
          </a:p>
        </p:txBody>
      </p:sp>
      <p:cxnSp>
        <p:nvCxnSpPr>
          <p:cNvPr id="28" name="Connector: Curved 27"/>
          <p:cNvCxnSpPr>
            <a:stCxn id="4" idx="3"/>
            <a:endCxn id="5" idx="3"/>
          </p:cNvCxnSpPr>
          <p:nvPr/>
        </p:nvCxnSpPr>
        <p:spPr>
          <a:xfrm rot="5400000" flipH="1">
            <a:off x="2426428" y="3145000"/>
            <a:ext cx="1507587" cy="3421380"/>
          </a:xfrm>
          <a:prstGeom prst="curvedConnector3">
            <a:avLst>
              <a:gd name="adj1" fmla="val -292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/>
          <p:cNvCxnSpPr>
            <a:stCxn id="5" idx="5"/>
            <a:endCxn id="4" idx="2"/>
          </p:cNvCxnSpPr>
          <p:nvPr/>
        </p:nvCxnSpPr>
        <p:spPr>
          <a:xfrm rot="16200000" flipH="1">
            <a:off x="3104537" y="3531257"/>
            <a:ext cx="995298" cy="21365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06384" y="4342229"/>
            <a:ext cx="155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Hazzard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0672" y="5424818"/>
            <a:ext cx="155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Hazzard [Left]</a:t>
            </a:r>
          </a:p>
        </p:txBody>
      </p:sp>
      <p:cxnSp>
        <p:nvCxnSpPr>
          <p:cNvPr id="34" name="Connector: Curved 33"/>
          <p:cNvCxnSpPr>
            <a:cxnSpLocks/>
            <a:stCxn id="4" idx="5"/>
            <a:endCxn id="6" idx="5"/>
          </p:cNvCxnSpPr>
          <p:nvPr/>
        </p:nvCxnSpPr>
        <p:spPr>
          <a:xfrm rot="5400000" flipH="1" flipV="1">
            <a:off x="7198804" y="2877127"/>
            <a:ext cx="1488831" cy="3975882"/>
          </a:xfrm>
          <a:prstGeom prst="curvedConnector3">
            <a:avLst>
              <a:gd name="adj1" fmla="val -296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/>
          <p:cNvCxnSpPr>
            <a:stCxn id="6" idx="3"/>
            <a:endCxn id="4" idx="6"/>
          </p:cNvCxnSpPr>
          <p:nvPr/>
        </p:nvCxnSpPr>
        <p:spPr>
          <a:xfrm rot="5400000">
            <a:off x="7032985" y="3263385"/>
            <a:ext cx="976542" cy="26910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20628" y="4440545"/>
            <a:ext cx="155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Hazzard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47968" y="5818155"/>
            <a:ext cx="213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Hazzard [Right]</a:t>
            </a:r>
          </a:p>
        </p:txBody>
      </p:sp>
    </p:spTree>
    <p:extLst>
      <p:ext uri="{BB962C8B-B14F-4D97-AF65-F5344CB8AC3E}">
        <p14:creationId xmlns:p14="http://schemas.microsoft.com/office/powerpoint/2010/main" val="417817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Hazzard State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07- To enter/exit this state, </a:t>
            </a:r>
            <a:r>
              <a:rPr lang="en-US" dirty="0" err="1">
                <a:solidFill>
                  <a:schemeClr val="dk1"/>
                </a:solidFill>
              </a:rPr>
              <a:t>Hazzard_BTN</a:t>
            </a:r>
            <a:r>
              <a:rPr lang="en-US" dirty="0">
                <a:solidFill>
                  <a:schemeClr val="dk1"/>
                </a:solidFill>
              </a:rPr>
              <a:t> must be released after a press &gt;= 200 </a:t>
            </a:r>
            <a:r>
              <a:rPr lang="en-US" dirty="0" err="1">
                <a:solidFill>
                  <a:schemeClr val="dk1"/>
                </a:solidFill>
              </a:rPr>
              <a:t>ms.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08- When entering, store previous state. </a:t>
            </a:r>
          </a:p>
          <a:p>
            <a:r>
              <a:rPr lang="en-US" dirty="0">
                <a:solidFill>
                  <a:schemeClr val="dk1"/>
                </a:solidFill>
              </a:rPr>
              <a:t>09- On exit, previous state must be restored. </a:t>
            </a:r>
          </a:p>
          <a:p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10- In this state, both SSD should blink the letter ‘8’. </a:t>
            </a:r>
          </a:p>
          <a:p>
            <a:r>
              <a:rPr lang="en-US" dirty="0">
                <a:solidFill>
                  <a:schemeClr val="dk1"/>
                </a:solidFill>
              </a:rPr>
              <a:t>11- ON time = 200 </a:t>
            </a:r>
            <a:r>
              <a:rPr lang="en-US" dirty="0" err="1">
                <a:solidFill>
                  <a:schemeClr val="dk1"/>
                </a:solidFill>
              </a:rPr>
              <a:t>ms</a:t>
            </a:r>
            <a:r>
              <a:rPr lang="en-US" dirty="0">
                <a:solidFill>
                  <a:schemeClr val="dk1"/>
                </a:solidFill>
              </a:rPr>
              <a:t> ± 10 </a:t>
            </a:r>
            <a:r>
              <a:rPr lang="en-US" dirty="0" err="1">
                <a:solidFill>
                  <a:schemeClr val="dk1"/>
                </a:solidFill>
              </a:rPr>
              <a:t>ms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12- and OFF time = 400 </a:t>
            </a:r>
            <a:r>
              <a:rPr lang="en-US" dirty="0" err="1">
                <a:solidFill>
                  <a:schemeClr val="dk1"/>
                </a:solidFill>
              </a:rPr>
              <a:t>ms</a:t>
            </a:r>
            <a:r>
              <a:rPr lang="en-US" dirty="0">
                <a:solidFill>
                  <a:schemeClr val="dk1"/>
                </a:solidFill>
              </a:rPr>
              <a:t> ± 10 </a:t>
            </a:r>
            <a:r>
              <a:rPr lang="en-US" dirty="0" err="1">
                <a:solidFill>
                  <a:schemeClr val="dk1"/>
                </a:solidFill>
              </a:rPr>
              <a:t>ms.</a:t>
            </a: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6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State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13- Initial state and both SSD should be OFF. </a:t>
            </a:r>
          </a:p>
          <a:p>
            <a:endParaRPr lang="en-US" dirty="0"/>
          </a:p>
          <a:p>
            <a:r>
              <a:rPr lang="en-US" dirty="0"/>
              <a:t>14, 15- Go to Left/Right if </a:t>
            </a:r>
            <a:r>
              <a:rPr lang="en-US" dirty="0" err="1"/>
              <a:t>Step_Down_BTN</a:t>
            </a:r>
            <a:r>
              <a:rPr lang="en-US" dirty="0"/>
              <a:t>/</a:t>
            </a:r>
            <a:r>
              <a:rPr lang="en-US" dirty="0" err="1"/>
              <a:t>Step_Up_BTN</a:t>
            </a:r>
            <a:r>
              <a:rPr lang="en-US" dirty="0"/>
              <a:t> is pressed for &gt;= 10ms. 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>
              <a:solidFill>
                <a:schemeClr val="dk1"/>
              </a:solidFill>
            </a:endParaRPr>
          </a:p>
          <a:p>
            <a:r>
              <a:rPr lang="en-US" dirty="0"/>
              <a:t>16- Go to Hazzard if </a:t>
            </a:r>
            <a:r>
              <a:rPr lang="en-US" dirty="0" err="1"/>
              <a:t>Hazzard_BTN</a:t>
            </a:r>
            <a:r>
              <a:rPr lang="en-US" dirty="0"/>
              <a:t> is released </a:t>
            </a:r>
            <a:r>
              <a:rPr lang="en-US" dirty="0">
                <a:solidFill>
                  <a:schemeClr val="dk1"/>
                </a:solidFill>
              </a:rPr>
              <a:t>after a press &gt;= 200 </a:t>
            </a:r>
            <a:r>
              <a:rPr lang="en-US" dirty="0" err="1">
                <a:solidFill>
                  <a:schemeClr val="dk1"/>
                </a:solidFill>
              </a:rPr>
              <a:t>ms.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State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17- In this state, </a:t>
            </a:r>
            <a:r>
              <a:rPr lang="en-US" dirty="0" err="1">
                <a:solidFill>
                  <a:schemeClr val="dk1"/>
                </a:solidFill>
              </a:rPr>
              <a:t>Left_SSD</a:t>
            </a:r>
            <a:r>
              <a:rPr lang="en-US" dirty="0">
                <a:solidFill>
                  <a:schemeClr val="dk1"/>
                </a:solidFill>
              </a:rPr>
              <a:t> should blink the letter ‘8’. </a:t>
            </a:r>
          </a:p>
          <a:p>
            <a:r>
              <a:rPr lang="en-US" dirty="0">
                <a:solidFill>
                  <a:schemeClr val="dk1"/>
                </a:solidFill>
              </a:rPr>
              <a:t>18- ON time = 200 </a:t>
            </a:r>
            <a:r>
              <a:rPr lang="en-US" dirty="0" err="1">
                <a:solidFill>
                  <a:schemeClr val="dk1"/>
                </a:solidFill>
              </a:rPr>
              <a:t>ms</a:t>
            </a:r>
            <a:r>
              <a:rPr lang="en-US" dirty="0">
                <a:solidFill>
                  <a:schemeClr val="dk1"/>
                </a:solidFill>
              </a:rPr>
              <a:t> ± 10 </a:t>
            </a:r>
            <a:r>
              <a:rPr lang="en-US" dirty="0" err="1">
                <a:solidFill>
                  <a:schemeClr val="dk1"/>
                </a:solidFill>
              </a:rPr>
              <a:t>ms</a:t>
            </a: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r>
              <a:rPr lang="en-US" dirty="0">
                <a:solidFill>
                  <a:schemeClr val="dk1"/>
                </a:solidFill>
              </a:rPr>
              <a:t>19- and OFF time = 300 </a:t>
            </a:r>
            <a:r>
              <a:rPr lang="en-US" dirty="0" err="1">
                <a:solidFill>
                  <a:schemeClr val="dk1"/>
                </a:solidFill>
              </a:rPr>
              <a:t>ms</a:t>
            </a:r>
            <a:r>
              <a:rPr lang="en-US" dirty="0">
                <a:solidFill>
                  <a:schemeClr val="dk1"/>
                </a:solidFill>
              </a:rPr>
              <a:t> ± 10 </a:t>
            </a:r>
            <a:r>
              <a:rPr lang="en-US" dirty="0" err="1">
                <a:solidFill>
                  <a:schemeClr val="dk1"/>
                </a:solidFill>
              </a:rPr>
              <a:t>ms.</a:t>
            </a: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/>
              <a:t>20- Go to Idle if </a:t>
            </a:r>
            <a:r>
              <a:rPr lang="en-US" dirty="0" err="1"/>
              <a:t>Step_Up_BTN</a:t>
            </a:r>
            <a:r>
              <a:rPr lang="en-US" dirty="0"/>
              <a:t> is pressed for &gt;= 10ms. 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>
              <a:solidFill>
                <a:schemeClr val="dk1"/>
              </a:solidFill>
            </a:endParaRPr>
          </a:p>
          <a:p>
            <a:r>
              <a:rPr lang="en-US" dirty="0"/>
              <a:t>21- Go to Hazzard if </a:t>
            </a:r>
            <a:r>
              <a:rPr lang="en-US" dirty="0" err="1"/>
              <a:t>Hazzard_BTN</a:t>
            </a:r>
            <a:r>
              <a:rPr lang="en-US" dirty="0"/>
              <a:t> is released </a:t>
            </a:r>
            <a:r>
              <a:rPr lang="en-US" dirty="0">
                <a:solidFill>
                  <a:schemeClr val="dk1"/>
                </a:solidFill>
              </a:rPr>
              <a:t>after a press &gt;= 200 </a:t>
            </a:r>
            <a:r>
              <a:rPr lang="en-US" dirty="0" err="1">
                <a:solidFill>
                  <a:schemeClr val="dk1"/>
                </a:solidFill>
              </a:rPr>
              <a:t>ms.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0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State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22- In this state, </a:t>
            </a:r>
            <a:r>
              <a:rPr lang="en-US" dirty="0" err="1">
                <a:solidFill>
                  <a:schemeClr val="dk1"/>
                </a:solidFill>
              </a:rPr>
              <a:t>Right_SSD</a:t>
            </a:r>
            <a:r>
              <a:rPr lang="en-US" dirty="0">
                <a:solidFill>
                  <a:schemeClr val="dk1"/>
                </a:solidFill>
              </a:rPr>
              <a:t> should blink the letter ‘8’. </a:t>
            </a:r>
          </a:p>
          <a:p>
            <a:r>
              <a:rPr lang="en-US" dirty="0">
                <a:solidFill>
                  <a:schemeClr val="dk1"/>
                </a:solidFill>
              </a:rPr>
              <a:t>23- ON time = 200 </a:t>
            </a:r>
            <a:r>
              <a:rPr lang="en-US" dirty="0" err="1">
                <a:solidFill>
                  <a:schemeClr val="dk1"/>
                </a:solidFill>
              </a:rPr>
              <a:t>ms</a:t>
            </a:r>
            <a:r>
              <a:rPr lang="en-US" dirty="0">
                <a:solidFill>
                  <a:schemeClr val="dk1"/>
                </a:solidFill>
              </a:rPr>
              <a:t> ± 10 </a:t>
            </a:r>
            <a:r>
              <a:rPr lang="en-US" dirty="0" err="1">
                <a:solidFill>
                  <a:schemeClr val="dk1"/>
                </a:solidFill>
              </a:rPr>
              <a:t>ms</a:t>
            </a: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r>
              <a:rPr lang="en-US" dirty="0">
                <a:solidFill>
                  <a:schemeClr val="dk1"/>
                </a:solidFill>
              </a:rPr>
              <a:t>24- and OFF time = 300 </a:t>
            </a:r>
            <a:r>
              <a:rPr lang="en-US" dirty="0" err="1">
                <a:solidFill>
                  <a:schemeClr val="dk1"/>
                </a:solidFill>
              </a:rPr>
              <a:t>ms</a:t>
            </a:r>
            <a:r>
              <a:rPr lang="en-US" dirty="0">
                <a:solidFill>
                  <a:schemeClr val="dk1"/>
                </a:solidFill>
              </a:rPr>
              <a:t> ± 10 </a:t>
            </a:r>
            <a:r>
              <a:rPr lang="en-US" dirty="0" err="1">
                <a:solidFill>
                  <a:schemeClr val="dk1"/>
                </a:solidFill>
              </a:rPr>
              <a:t>ms.</a:t>
            </a: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/>
              <a:t>25- Go to Idle if </a:t>
            </a:r>
            <a:r>
              <a:rPr lang="en-US" dirty="0" err="1"/>
              <a:t>Step_Down_BTN</a:t>
            </a:r>
            <a:r>
              <a:rPr lang="en-US" dirty="0"/>
              <a:t> is pressed for &gt;= 10ms. 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>
              <a:solidFill>
                <a:schemeClr val="dk1"/>
              </a:solidFill>
            </a:endParaRPr>
          </a:p>
          <a:p>
            <a:r>
              <a:rPr lang="en-US" dirty="0"/>
              <a:t>26- Go to Hazzard if </a:t>
            </a:r>
            <a:r>
              <a:rPr lang="en-US" dirty="0" err="1"/>
              <a:t>Hazzard_BTN</a:t>
            </a:r>
            <a:r>
              <a:rPr lang="en-US" dirty="0"/>
              <a:t> is released </a:t>
            </a:r>
            <a:r>
              <a:rPr lang="en-US" dirty="0">
                <a:solidFill>
                  <a:schemeClr val="dk1"/>
                </a:solidFill>
              </a:rPr>
              <a:t>after a press &gt;= 200 </a:t>
            </a:r>
            <a:r>
              <a:rPr lang="en-US" dirty="0" err="1">
                <a:solidFill>
                  <a:schemeClr val="dk1"/>
                </a:solidFill>
              </a:rPr>
              <a:t>ms.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7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27- In case of simultaneous button events, the following priority must be enforced:</a:t>
            </a:r>
          </a:p>
          <a:p>
            <a:pPr lvl="1"/>
            <a:r>
              <a:rPr lang="en-US" dirty="0" err="1"/>
              <a:t>Hazzard_BTN</a:t>
            </a:r>
            <a:endParaRPr lang="en-US" dirty="0"/>
          </a:p>
          <a:p>
            <a:pPr lvl="1"/>
            <a:r>
              <a:rPr lang="en-US" dirty="0" err="1"/>
              <a:t>Left_BTN</a:t>
            </a:r>
            <a:endParaRPr lang="en-US" dirty="0"/>
          </a:p>
          <a:p>
            <a:pPr lvl="1"/>
            <a:r>
              <a:rPr lang="en-US" dirty="0" err="1"/>
              <a:t>Right_BTN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9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590</Words>
  <Application>Microsoft Office PowerPoint</Application>
  <PresentationFormat>Widescreen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Car Indicators Requirements</vt:lpstr>
      <vt:lpstr>Context Diagram</vt:lpstr>
      <vt:lpstr>Interfaces</vt:lpstr>
      <vt:lpstr>06 - System State M/C</vt:lpstr>
      <vt:lpstr>Hazzard State</vt:lpstr>
      <vt:lpstr>Idle State</vt:lpstr>
      <vt:lpstr>Left State</vt:lpstr>
      <vt:lpstr>Right State</vt:lpstr>
      <vt:lpstr>Special Requirements </vt:lpstr>
      <vt:lpstr>Car Indicator Architecture</vt:lpstr>
      <vt:lpstr>Car Indicators Block Diagram</vt:lpstr>
      <vt:lpstr>Requirements Allocation </vt:lpstr>
      <vt:lpstr>Timing C/C’s </vt:lpstr>
      <vt:lpstr>Time Line -  200 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Indicators Requirements</dc:title>
  <dc:creator>Amr Ali</dc:creator>
  <cp:lastModifiedBy>Amr Ali</cp:lastModifiedBy>
  <cp:revision>26</cp:revision>
  <dcterms:created xsi:type="dcterms:W3CDTF">2017-01-22T12:11:18Z</dcterms:created>
  <dcterms:modified xsi:type="dcterms:W3CDTF">2017-01-26T13:22:29Z</dcterms:modified>
</cp:coreProperties>
</file>