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23F_193376C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72"/>
  </p:notesMasterIdLst>
  <p:sldIdLst>
    <p:sldId id="313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  <p:sldId id="549" r:id="rId15"/>
    <p:sldId id="550" r:id="rId16"/>
    <p:sldId id="548" r:id="rId17"/>
    <p:sldId id="551" r:id="rId18"/>
    <p:sldId id="553" r:id="rId19"/>
    <p:sldId id="554" r:id="rId20"/>
    <p:sldId id="555" r:id="rId21"/>
    <p:sldId id="556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564" r:id="rId30"/>
    <p:sldId id="565" r:id="rId31"/>
    <p:sldId id="566" r:id="rId32"/>
    <p:sldId id="567" r:id="rId33"/>
    <p:sldId id="568" r:id="rId34"/>
    <p:sldId id="569" r:id="rId35"/>
    <p:sldId id="570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3" r:id="rId49"/>
    <p:sldId id="584" r:id="rId50"/>
    <p:sldId id="365" r:id="rId51"/>
    <p:sldId id="419" r:id="rId52"/>
    <p:sldId id="366" r:id="rId53"/>
    <p:sldId id="398" r:id="rId54"/>
    <p:sldId id="399" r:id="rId55"/>
    <p:sldId id="400" r:id="rId56"/>
    <p:sldId id="401" r:id="rId57"/>
    <p:sldId id="404" r:id="rId58"/>
    <p:sldId id="406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552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83C26C-819D-5AAF-3F70-409F10710855}" name="지원 정" initials="지정" userId="8555753f10b9828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microsoft.com/office/2018/10/relationships/authors" Target="author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omments/modernComment_23F_193376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9664BC-53FE-4A03-84C5-547EDCB525B1}" authorId="{7883C26C-819D-5AAF-3F70-409F10710855}" created="2025-03-20T12:29:01.708">
    <pc:sldMkLst xmlns:pc="http://schemas.microsoft.com/office/powerpoint/2013/main/command">
      <pc:docMk/>
      <pc:sldMk cId="422803148" sldId="575"/>
    </pc:sldMkLst>
    <p188:txBody>
      <a:bodyPr/>
      <a:lstStyle/>
      <a:p>
        <a:r>
          <a:rPr lang="ko-KR" altLang="en-US"/>
          <a:t>여기서부터 다시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3AB1-F387-4C93-87D4-C7B16ADEDE5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78D51-A29B-43E0-92CD-8D743985E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9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703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0553B9-191A-A779-0BD6-94AACEC7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DC804C-38A0-B2D1-9F94-D4E30DA39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4124D-7040-9CA9-A009-8E079A0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15DC4-8180-879E-B8C3-76E6A599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FE2E5-0490-B6FD-762D-EB4CECE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8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759A4-A4A2-D33C-CAFF-A96A1903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3371EB-39F7-8399-969F-56526782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3A8A27-DAB2-DE5F-F7F4-E5EC6013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413BC-2D49-B652-41F4-ADB7D9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5F6D9-E37F-41F5-47ED-E4B681A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5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0C5B2-7AE9-D5C8-54E8-14A845DC4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8AAC42-F8E5-B8E8-389B-38B993631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2D831B-81A5-82E3-40C6-E38B1398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A7175-4FA8-D91D-5B81-407499B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5085F-AE71-3A92-5FC1-0699AD88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06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Arial" pitchFamily="34" charset="0"/>
              <a:buChar char="•"/>
              <a:tabLst/>
              <a:defRPr sz="2000">
                <a:latin typeface="나눔고딕" pitchFamily="50" charset="-127"/>
                <a:ea typeface="나눔고딕" pitchFamily="50" charset="-127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 typeface="HY견고딕" pitchFamily="18" charset="-127"/>
              <a:buChar char="-"/>
              <a:tabLst/>
              <a:defRPr sz="1600">
                <a:latin typeface="나눔고딕" pitchFamily="50" charset="-127"/>
                <a:ea typeface="나눔고딕" pitchFamily="50" charset="-127"/>
              </a:defRPr>
            </a:lvl3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45334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182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879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 userDrawn="1"/>
        </p:nvGrpSpPr>
        <p:grpSpPr>
          <a:xfrm>
            <a:off x="-4016" y="-2089"/>
            <a:ext cx="12196016" cy="6856833"/>
            <a:chOff x="-3012" y="-2089"/>
            <a:chExt cx="9147012" cy="6856833"/>
          </a:xfrm>
        </p:grpSpPr>
        <p:grpSp>
          <p:nvGrpSpPr>
            <p:cNvPr id="42" name="그룹 41"/>
            <p:cNvGrpSpPr/>
            <p:nvPr userDrawn="1"/>
          </p:nvGrpSpPr>
          <p:grpSpPr>
            <a:xfrm>
              <a:off x="-3012" y="-2089"/>
              <a:ext cx="9147012" cy="6856833"/>
              <a:chOff x="-3012" y="-2089"/>
              <a:chExt cx="9147012" cy="6856833"/>
            </a:xfrm>
          </p:grpSpPr>
          <p:grpSp>
            <p:nvGrpSpPr>
              <p:cNvPr id="39" name="그룹 38"/>
              <p:cNvGrpSpPr/>
              <p:nvPr userDrawn="1"/>
            </p:nvGrpSpPr>
            <p:grpSpPr>
              <a:xfrm>
                <a:off x="5832140" y="3275"/>
                <a:ext cx="3311860" cy="6851469"/>
                <a:chOff x="0" y="5660"/>
                <a:chExt cx="3311860" cy="6851469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4737" y="1501534"/>
                  <a:ext cx="3300890" cy="5355595"/>
                </a:xfrm>
                <a:prstGeom prst="rect">
                  <a:avLst/>
                </a:prstGeom>
              </p:spPr>
            </p:pic>
          </p:grpSp>
          <p:grpSp>
            <p:nvGrpSpPr>
              <p:cNvPr id="38" name="그룹 37"/>
              <p:cNvGrpSpPr/>
              <p:nvPr userDrawn="1"/>
            </p:nvGrpSpPr>
            <p:grpSpPr>
              <a:xfrm>
                <a:off x="-3012" y="-2089"/>
                <a:ext cx="3314872" cy="6851469"/>
                <a:chOff x="-3012" y="5660"/>
                <a:chExt cx="3314872" cy="6851469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1" r="2331"/>
                <a:stretch/>
              </p:blipFill>
              <p:spPr>
                <a:xfrm>
                  <a:off x="0" y="5660"/>
                  <a:ext cx="3311860" cy="5610225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 userDrawn="1"/>
              </p:nvPicPr>
              <p:blipFill rotWithShape="1">
                <a:blip r:embed="rId2"/>
                <a:srcRect l="2654" b="4538"/>
                <a:stretch/>
              </p:blipFill>
              <p:spPr>
                <a:xfrm>
                  <a:off x="-3012" y="1501534"/>
                  <a:ext cx="3300890" cy="5355595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타원 28"/>
            <p:cNvSpPr/>
            <p:nvPr userDrawn="1"/>
          </p:nvSpPr>
          <p:spPr>
            <a:xfrm>
              <a:off x="6590804" y="3873902"/>
              <a:ext cx="2385265" cy="2835315"/>
            </a:xfrm>
            <a:prstGeom prst="ellipse">
              <a:avLst/>
            </a:prstGeom>
            <a:solidFill>
              <a:srgbClr val="FEF9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b="1"/>
            </a:p>
          </p:txBody>
        </p:sp>
      </p:grp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353" y="4104075"/>
            <a:ext cx="2160000" cy="24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6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이 장에서 만들 프로그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FDED9C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8B333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rgbClr val="8B333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rgbClr val="8B3331"/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464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12192000" cy="555848"/>
          </a:xfrm>
          <a:prstGeom prst="rect">
            <a:avLst/>
          </a:prstGeom>
          <a:solidFill>
            <a:srgbClr val="105D91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/34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84667" y="51786"/>
            <a:ext cx="10380133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84668" y="773705"/>
            <a:ext cx="11951992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3685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86267" y="6525345"/>
            <a:ext cx="11675533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3687233" y="1447800"/>
            <a:ext cx="4783667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3342217" y="3706813"/>
            <a:ext cx="5535083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00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47017" y="3048001"/>
            <a:ext cx="48768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35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11214099" y="6643688"/>
            <a:ext cx="977900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11039012" y="6605588"/>
            <a:ext cx="1123949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01333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6E4FE-F7AA-6882-BA70-88EBC11B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23DDE-5312-AA75-3FF9-573F35967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3E85-D32A-A4EE-4C71-B0A27D69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CF165-27C2-1F7A-D8C5-08D5995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E695B-C690-23C4-F762-F66457B8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7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백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82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AE24-CEE9-F687-A34B-C769E6B1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7263C-B69A-54A8-66A9-BDCBD0073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6401B-32AD-06CF-210D-57A74F134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4E3450-5D77-62D7-2CBA-D9FE1C2B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71A1F-29E5-CEBD-047B-D6E2ECBC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82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0AC28B-1A23-5ABA-396C-DCF23DBC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A417A-877A-DB0F-FE1E-2E67D9EC9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9EA718-B7B9-3E1C-0DEB-5E7CEDE5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F7B02-25BF-C149-722C-1D28E2C6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54B70B-8394-AE77-894B-48403D9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9250F9-CEEF-2F6A-8047-DF7648EB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4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4A138-C4A2-7487-927E-96C50407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C48C30-D0E5-06ED-0877-1B420BE0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6FFD1-B2AF-D221-BCE9-AFB4F3E0E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9FD6FF-3D4B-C16E-F797-3A12FA8C1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9D020C-A3C8-F07A-373D-42707E4F6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4CA6B-916A-86A9-B154-E67A10190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1C2A51-8370-691C-3395-7FD6778E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7698-63FE-035E-2486-451D8C43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0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10D59-3EBE-90F1-2CB0-701EB03FA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6AE56B-6CFC-432B-D88B-1D946699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DC4193-508D-3DAF-4665-60B3C2A9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56856-8E21-75D9-EC23-CF2BAA0B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65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DB15A-12F9-7EA4-5870-AE94696A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D202A-58A7-2D3A-A135-A1AF4DF0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A0F04-7CC6-DA19-72A7-4F9B6F14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53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6EA24-CF98-A42B-F55E-BBB107B3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A63CF-54EA-386D-CCCD-A5BEA4DFC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BC27A-BA70-4C41-2CBC-32F139202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56AA1A-9776-E0B6-89ED-59D0156A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A5B16A-CBE1-65BF-1A20-DEE2D4D0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5106B-ECA4-872A-60C8-0349F087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1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46456-262A-00FD-31B9-19E323A7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DBDE0A-46FB-9A8F-7FFA-4F27BE3FC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68936-E4ED-7752-3A00-EB5C909E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79294F-3433-B4A1-18FB-B81FDD9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78B00B-34CA-34BE-8238-C8BCD25F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E0A0F0-B245-B6C5-217F-3D2EAB417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69D431-A376-0354-B4EE-CA6A0FAA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709E53-03FA-2FF9-BAE9-FDEFA02A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BC20A-B04F-2E31-85AE-DCA08368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9291-2054-494A-AE91-928CA7A9AF5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83023-A800-15BC-3517-BA5E22D7A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BD5C1-A8BB-E3A7-095F-1A331E242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8893D-E89A-478E-AAF9-B6DCF43C3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9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70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2025-03-20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856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6.vsdx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.vsdx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3F_193376CC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.vsdx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emf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AD39-A56B-9F7D-B5C9-AD257366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36912"/>
            <a:ext cx="8229600" cy="990600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dirty="0"/>
              <a:t>PYTHON PROGRAMMING</a:t>
            </a:r>
            <a:br>
              <a:rPr lang="en-US" altLang="ko-KR" dirty="0"/>
            </a:br>
            <a:r>
              <a:rPr lang="en-US" altLang="ko-KR" dirty="0"/>
              <a:t>(HAEA9225) (3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입력</a:t>
            </a:r>
            <a:r>
              <a:rPr lang="en-US" altLang="ko-KR" dirty="0"/>
              <a:t>                                 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06F6075-6CAC-0E3A-FDEC-74D2378C862A}"/>
              </a:ext>
            </a:extLst>
          </p:cNvPr>
          <p:cNvSpPr txBox="1">
            <a:spLocks/>
          </p:cNvSpPr>
          <p:nvPr/>
        </p:nvSpPr>
        <p:spPr>
          <a:xfrm>
            <a:off x="2133600" y="5174704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2400" dirty="0"/>
              <a:t>정대식 교수</a:t>
            </a:r>
          </a:p>
        </p:txBody>
      </p:sp>
    </p:spTree>
    <p:extLst>
      <p:ext uri="{BB962C8B-B14F-4D97-AF65-F5344CB8AC3E}">
        <p14:creationId xmlns:p14="http://schemas.microsoft.com/office/powerpoint/2010/main" val="1271933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진법</a:t>
            </a:r>
            <a:r>
              <a:rPr lang="en-US" altLang="ko-KR" dirty="0"/>
              <a:t>, 2</a:t>
            </a:r>
            <a:r>
              <a:rPr lang="ko-KR" altLang="en-US" dirty="0"/>
              <a:t>진법</a:t>
            </a:r>
            <a:r>
              <a:rPr lang="en-US" altLang="ko-KR" dirty="0"/>
              <a:t>, 16</a:t>
            </a:r>
            <a:r>
              <a:rPr lang="ko-KR" altLang="en-US" dirty="0"/>
              <a:t>진법으로 수 표현하기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96161" y="1363980"/>
          <a:ext cx="4333240" cy="503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ko-KR" sz="1800" kern="100" dirty="0">
                          <a:effectLst/>
                        </a:rPr>
                        <a:t>진수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r>
                        <a:rPr lang="ko-KR" sz="1800" kern="100">
                          <a:effectLst/>
                        </a:rPr>
                        <a:t>진수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16</a:t>
                      </a:r>
                      <a:r>
                        <a:rPr lang="ko-KR" sz="1800" kern="100">
                          <a:effectLst/>
                        </a:rPr>
                        <a:t>진수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0011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0111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7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8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9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13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1101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1110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6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1111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F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53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7 (10</a:t>
            </a:r>
            <a:r>
              <a:rPr lang="ko-KR" altLang="en-US" dirty="0"/>
              <a:t>진수를 </a:t>
            </a:r>
            <a:r>
              <a:rPr lang="en-US" altLang="ko-KR" dirty="0"/>
              <a:t>16</a:t>
            </a:r>
            <a:r>
              <a:rPr lang="ko-KR" altLang="en-US" dirty="0"/>
              <a:t>진수 문자열로 변환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8 (16</a:t>
            </a:r>
            <a:r>
              <a:rPr lang="ko-KR" altLang="en-US" dirty="0"/>
              <a:t>진수 데이터를 변수에 할당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1981200" y="12954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hex(0)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'0x0'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hex(255)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'0xff'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hex (12345)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'0x3039'</a:t>
            </a: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1981200" y="38862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 = 0xFF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255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 = 0x20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32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 = 0x0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4993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en-US" altLang="ko-KR" dirty="0"/>
              <a:t>0x, 0b, 0o</a:t>
            </a:r>
          </a:p>
          <a:p>
            <a:pPr lvl="1"/>
            <a:r>
              <a:rPr lang="en-US" altLang="ko-KR" dirty="0"/>
              <a:t>16</a:t>
            </a:r>
            <a:r>
              <a:rPr lang="ko-KR" altLang="ko-KR" dirty="0"/>
              <a:t>진수</a:t>
            </a:r>
            <a:r>
              <a:rPr lang="en-US" altLang="ko-KR" dirty="0"/>
              <a:t> </a:t>
            </a:r>
            <a:r>
              <a:rPr lang="ko-KR" altLang="ko-KR" dirty="0"/>
              <a:t>접두사</a:t>
            </a:r>
            <a:r>
              <a:rPr lang="en-US" altLang="ko-KR" dirty="0"/>
              <a:t> : 0x (</a:t>
            </a:r>
            <a:r>
              <a:rPr lang="en-US" altLang="ko-KR" dirty="0" err="1"/>
              <a:t>heXadecimal</a:t>
            </a:r>
            <a:r>
              <a:rPr lang="en-US" altLang="ko-KR" dirty="0"/>
              <a:t> number)</a:t>
            </a:r>
          </a:p>
          <a:p>
            <a:pPr lvl="1"/>
            <a:r>
              <a:rPr lang="en-US" altLang="ko-KR" dirty="0"/>
              <a:t>2</a:t>
            </a:r>
            <a:r>
              <a:rPr lang="ko-KR" altLang="ko-KR" dirty="0"/>
              <a:t>진수</a:t>
            </a:r>
            <a:r>
              <a:rPr lang="en-US" altLang="ko-KR" dirty="0"/>
              <a:t> </a:t>
            </a:r>
            <a:r>
              <a:rPr lang="ko-KR" altLang="en-US" dirty="0"/>
              <a:t>접두사 </a:t>
            </a:r>
            <a:r>
              <a:rPr lang="en-US" altLang="ko-KR" dirty="0"/>
              <a:t>: 0b(Binary number)</a:t>
            </a:r>
          </a:p>
          <a:p>
            <a:pPr lvl="1"/>
            <a:r>
              <a:rPr lang="en-US" altLang="ko-KR" dirty="0"/>
              <a:t>8</a:t>
            </a:r>
            <a:r>
              <a:rPr lang="ko-KR" altLang="ko-KR" dirty="0"/>
              <a:t>진수</a:t>
            </a:r>
            <a:r>
              <a:rPr lang="en-US" altLang="ko-KR" dirty="0"/>
              <a:t> </a:t>
            </a:r>
            <a:r>
              <a:rPr lang="ko-KR" altLang="en-US" dirty="0"/>
              <a:t>접두사 </a:t>
            </a:r>
            <a:r>
              <a:rPr lang="en-US" altLang="ko-KR" dirty="0"/>
              <a:t>: 0o(Octal number)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9 (10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 문자열로 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1981200" y="3505201"/>
            <a:ext cx="8382000" cy="255454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dirty="0">
                <a:solidFill>
                  <a:schemeClr val="bg1"/>
                </a:solidFill>
              </a:rPr>
              <a:t>&gt;&gt;&gt; bin(0)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'0b0'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&gt;&gt;&gt; bin(8)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'0b1000'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&gt;&gt;&gt; bin(32)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'0b100000'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&gt;&gt;&gt; bin(255)</a:t>
            </a:r>
          </a:p>
          <a:p>
            <a:pPr latinLnBrk="1"/>
            <a:r>
              <a:rPr lang="de-DE" altLang="ko-KR" dirty="0">
                <a:solidFill>
                  <a:schemeClr val="bg1"/>
                </a:solidFill>
              </a:rPr>
              <a:t>'0b11111111'</a:t>
            </a:r>
          </a:p>
        </p:txBody>
      </p:sp>
    </p:spTree>
    <p:extLst>
      <p:ext uri="{BB962C8B-B14F-4D97-AF65-F5344CB8AC3E}">
        <p14:creationId xmlns:p14="http://schemas.microsoft.com/office/powerpoint/2010/main" val="217409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10 (2</a:t>
            </a:r>
            <a:r>
              <a:rPr lang="ko-KR" altLang="en-US" dirty="0"/>
              <a:t>진수를 변수에 할당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 다루기 </a:t>
            </a:r>
            <a:r>
              <a:rPr lang="en-US" altLang="ko-KR"/>
              <a:t>- </a:t>
            </a:r>
            <a:r>
              <a:rPr lang="ko-KR" altLang="en-US"/>
              <a:t>정수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1981200" y="137160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 = 0b100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 = 0b1001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9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 = 0b11111111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3288369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11 (10</a:t>
            </a:r>
            <a:r>
              <a:rPr lang="ko-KR" altLang="en-US" dirty="0"/>
              <a:t>진수를 </a:t>
            </a:r>
            <a:r>
              <a:rPr lang="en-US" altLang="ko-KR" dirty="0"/>
              <a:t>8</a:t>
            </a:r>
            <a:r>
              <a:rPr lang="ko-KR" altLang="en-US" dirty="0"/>
              <a:t>진수로 출력</a:t>
            </a:r>
            <a:r>
              <a:rPr lang="en-US" altLang="ko-KR" dirty="0"/>
              <a:t>, 8</a:t>
            </a:r>
            <a:r>
              <a:rPr lang="ko-KR" altLang="en-US" dirty="0"/>
              <a:t>진수를 변수에 할당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1981200" y="1371601"/>
            <a:ext cx="8382000" cy="470898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oct(8)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'0o10'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oct(10)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'0o12'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oct(64)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'0o100'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 = 0o10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8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 = 0o12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10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 = 0o100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144966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876300" y="838200"/>
            <a:ext cx="9639300" cy="5715000"/>
          </a:xfrm>
        </p:spPr>
        <p:txBody>
          <a:bodyPr>
            <a:normAutofit/>
          </a:bodyPr>
          <a:lstStyle/>
          <a:p>
            <a:r>
              <a:rPr lang="ko-KR" altLang="ko-KR" sz="2400" dirty="0" err="1"/>
              <a:t>파이썬에서는</a:t>
            </a:r>
            <a:r>
              <a:rPr lang="ko-KR" altLang="ko-KR" sz="2400" dirty="0"/>
              <a:t> 실수를 지원하기 위해 부동 소수형을 제공</a:t>
            </a:r>
            <a:endParaRPr lang="en-US" altLang="ko-KR" sz="2400" dirty="0"/>
          </a:p>
          <a:p>
            <a:pPr lvl="1"/>
            <a:r>
              <a:rPr lang="en-US" altLang="ko-KR" sz="1800" dirty="0"/>
              <a:t>“</a:t>
            </a:r>
            <a:r>
              <a:rPr lang="ko-KR" altLang="ko-KR" sz="1800" dirty="0"/>
              <a:t>부동</a:t>
            </a:r>
            <a:r>
              <a:rPr lang="en-US" altLang="ko-KR" sz="1800" dirty="0"/>
              <a:t>”</a:t>
            </a:r>
            <a:r>
              <a:rPr lang="ko-KR" altLang="ko-KR" sz="1800" dirty="0"/>
              <a:t>은 뜰 부</a:t>
            </a:r>
            <a:r>
              <a:rPr lang="en-US" altLang="ko-KR" sz="1800" dirty="0"/>
              <a:t>(</a:t>
            </a:r>
            <a:r>
              <a:rPr lang="ko-KR" altLang="ko-KR" sz="1800" dirty="0"/>
              <a:t>浮</a:t>
            </a:r>
            <a:r>
              <a:rPr lang="en-US" altLang="ko-KR" sz="1800" dirty="0"/>
              <a:t>), </a:t>
            </a:r>
            <a:r>
              <a:rPr lang="ko-KR" altLang="ko-KR" sz="1800" dirty="0"/>
              <a:t>움직일 동</a:t>
            </a:r>
            <a:r>
              <a:rPr lang="en-US" altLang="ko-KR" sz="1800" dirty="0"/>
              <a:t>(</a:t>
            </a:r>
            <a:r>
              <a:rPr lang="ko-KR" altLang="ko-KR" sz="1800" dirty="0"/>
              <a:t>動</a:t>
            </a:r>
            <a:r>
              <a:rPr lang="en-US" altLang="ko-KR" sz="1800" dirty="0"/>
              <a:t>), </a:t>
            </a:r>
            <a:r>
              <a:rPr lang="ko-KR" altLang="ko-KR" sz="1800" dirty="0"/>
              <a:t>즉 떠서 움직인다는 뜻</a:t>
            </a:r>
            <a:endParaRPr lang="en-US" altLang="ko-KR" sz="1800" dirty="0"/>
          </a:p>
          <a:p>
            <a:pPr lvl="1"/>
            <a:r>
              <a:rPr lang="ko-KR" altLang="ko-KR" sz="1800" dirty="0"/>
              <a:t>부동 소수형은 소수점을 움직여서 소수를 표현하는 </a:t>
            </a:r>
            <a:r>
              <a:rPr lang="ko-KR" altLang="ko-KR" sz="1800" dirty="0" err="1"/>
              <a:t>자료형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0"/>
            <a:r>
              <a:rPr lang="ko-KR" altLang="en-US" sz="2400" dirty="0"/>
              <a:t>부동 소수형의 특징</a:t>
            </a:r>
            <a:endParaRPr lang="en-US" altLang="ko-KR" sz="2400" dirty="0"/>
          </a:p>
          <a:p>
            <a:pPr lvl="1"/>
            <a:r>
              <a:rPr lang="ko-KR" altLang="ko-KR" sz="1800" dirty="0"/>
              <a:t>부동 소수형은 </a:t>
            </a:r>
            <a:r>
              <a:rPr lang="en-US" altLang="ko-KR" sz="1800" dirty="0"/>
              <a:t>8</a:t>
            </a:r>
            <a:r>
              <a:rPr lang="ko-KR" altLang="ko-KR" sz="1800" dirty="0"/>
              <a:t>바이트만을 이용해서 수를 표현한다</a:t>
            </a:r>
            <a:r>
              <a:rPr lang="en-US" altLang="ko-KR" sz="1800" dirty="0"/>
              <a:t>. </a:t>
            </a:r>
            <a:r>
              <a:rPr lang="ko-KR" altLang="ko-KR" sz="1800" dirty="0"/>
              <a:t>즉</a:t>
            </a:r>
            <a:r>
              <a:rPr lang="en-US" altLang="ko-KR" sz="1800" dirty="0"/>
              <a:t>, </a:t>
            </a:r>
            <a:r>
              <a:rPr lang="ko-KR" altLang="ko-KR" sz="1800" dirty="0"/>
              <a:t>한정된 범위의 수만 표현할 수 있다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/>
            <a:r>
              <a:rPr lang="ko-KR" altLang="ko-KR" sz="1800" dirty="0"/>
              <a:t>디지털 방식으로 소수를 표현해야 하기 때문에 정밀도의 한계를 갖는다</a:t>
            </a:r>
            <a:r>
              <a:rPr lang="en-US" altLang="ko-KR" sz="1800" dirty="0"/>
              <a:t>.</a:t>
            </a:r>
          </a:p>
          <a:p>
            <a:r>
              <a:rPr lang="ko-KR" altLang="en-US" sz="2400" dirty="0"/>
              <a:t>실습 </a:t>
            </a:r>
            <a:r>
              <a:rPr lang="en-US" altLang="ko-KR" sz="2400" dirty="0"/>
              <a:t>1</a:t>
            </a:r>
          </a:p>
          <a:p>
            <a:endParaRPr lang="en-US" altLang="ko-KR" sz="24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4953000"/>
            <a:ext cx="8382000" cy="163121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b = 22 / 7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3.142857142857143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type(b)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&lt;class 'float'&gt;</a:t>
            </a:r>
          </a:p>
        </p:txBody>
      </p:sp>
      <p:sp>
        <p:nvSpPr>
          <p:cNvPr id="2" name="사각형 설명선 1"/>
          <p:cNvSpPr/>
          <p:nvPr/>
        </p:nvSpPr>
        <p:spPr>
          <a:xfrm>
            <a:off x="5181600" y="4114802"/>
            <a:ext cx="4267200" cy="990599"/>
          </a:xfrm>
          <a:prstGeom prst="wedgeRectCallout">
            <a:avLst>
              <a:gd name="adj1" fmla="val -77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22/7</a:t>
            </a:r>
            <a:r>
              <a:rPr lang="ko-KR" altLang="en-US" dirty="0"/>
              <a:t>의 결과는 무리수지만 </a:t>
            </a:r>
            <a:r>
              <a:rPr lang="ko-KR" altLang="en-US" dirty="0" err="1"/>
              <a:t>부동소수형은</a:t>
            </a:r>
            <a:r>
              <a:rPr lang="ko-KR" altLang="en-US" dirty="0"/>
              <a:t> 소수점 이하 </a:t>
            </a:r>
            <a:r>
              <a:rPr lang="en-US" altLang="ko-KR" dirty="0"/>
              <a:t>15</a:t>
            </a:r>
            <a:r>
              <a:rPr lang="ko-KR" altLang="en-US" dirty="0"/>
              <a:t>자리만 표현 </a:t>
            </a:r>
          </a:p>
        </p:txBody>
      </p:sp>
    </p:spTree>
    <p:extLst>
      <p:ext uri="{BB962C8B-B14F-4D97-AF65-F5344CB8AC3E}">
        <p14:creationId xmlns:p14="http://schemas.microsoft.com/office/powerpoint/2010/main" val="1556935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 (</a:t>
            </a:r>
            <a:r>
              <a:rPr lang="ko-KR" altLang="en-US" dirty="0" err="1"/>
              <a:t>부동소수형의</a:t>
            </a:r>
            <a:r>
              <a:rPr lang="ko-KR" altLang="en-US" dirty="0"/>
              <a:t> 사칙 연산</a:t>
            </a:r>
            <a:r>
              <a:rPr lang="en-US" altLang="ko-KR" dirty="0"/>
              <a:t>)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1295400"/>
            <a:ext cx="8382000" cy="517064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a = 1.23 + 0.32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1.55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b = 3.0 - 1.5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1.5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c = 2.1 * 2.0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4.2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d = 4.5 // 2.0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e = 4.5 % 2.0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e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0.5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f = 4.5 / 2.0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&gt;&gt;&gt; f</a:t>
            </a:r>
          </a:p>
          <a:p>
            <a:pPr latinLnBrk="1"/>
            <a:r>
              <a:rPr lang="pt-BR" altLang="ko-KR" sz="1800" dirty="0">
                <a:solidFill>
                  <a:schemeClr val="bg1"/>
                </a:solidFill>
              </a:rPr>
              <a:t>2.25</a:t>
            </a:r>
          </a:p>
        </p:txBody>
      </p:sp>
    </p:spTree>
    <p:extLst>
      <p:ext uri="{BB962C8B-B14F-4D97-AF65-F5344CB8AC3E}">
        <p14:creationId xmlns:p14="http://schemas.microsoft.com/office/powerpoint/2010/main" val="57365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부동 소수형의 구조</a:t>
            </a:r>
            <a:endParaRPr lang="en-US" altLang="ko-KR" dirty="0"/>
          </a:p>
          <a:p>
            <a:pPr lvl="1"/>
            <a:r>
              <a:rPr lang="en-US" altLang="ko-KR" dirty="0"/>
              <a:t>IEEE 754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3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094533"/>
              </p:ext>
            </p:extLst>
          </p:nvPr>
        </p:nvGraphicFramePr>
        <p:xfrm>
          <a:off x="428625" y="1757392"/>
          <a:ext cx="7079230" cy="2702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67635" imgH="2400300" progId="Visio.Drawing.15">
                  <p:embed/>
                </p:oleObj>
              </mc:Choice>
              <mc:Fallback>
                <p:oleObj name="Visio" r:id="rId2" imgW="6267635" imgH="2400300" progId="Visio.Drawing.15">
                  <p:embed/>
                  <p:pic>
                    <p:nvPicPr>
                      <p:cNvPr id="3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757392"/>
                        <a:ext cx="7079230" cy="27029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FBF75FD-6364-28E2-298B-83771300B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978" y="2466975"/>
            <a:ext cx="4245797" cy="34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93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내용 개체 틀 5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828800" y="838200"/>
                <a:ext cx="8686800" cy="57150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ko-KR" altLang="ko-KR" sz="2400" dirty="0"/>
                  <a:t>복소수는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bi</m:t>
                    </m:r>
                  </m:oMath>
                </a14:m>
                <a:r>
                  <a:rPr lang="ko-KR" altLang="ko-KR" sz="2400" dirty="0"/>
                  <a:t>의 꼴로 나타낼 수 있는 수</a:t>
                </a:r>
                <a:r>
                  <a:rPr lang="en-US" altLang="ko-KR" sz="2400" dirty="0"/>
                  <a:t>.</a:t>
                </a:r>
              </a:p>
              <a:p>
                <a:pPr lvl="1"/>
                <a:r>
                  <a:rPr lang="en-US" altLang="ko-KR" sz="1800" dirty="0"/>
                  <a:t>a</a:t>
                </a:r>
                <a:r>
                  <a:rPr lang="ko-KR" altLang="ko-KR" sz="1800" dirty="0"/>
                  <a:t>와 </a:t>
                </a:r>
                <a:r>
                  <a:rPr lang="en-US" altLang="ko-KR" sz="1800" dirty="0"/>
                  <a:t>b</a:t>
                </a:r>
                <a:r>
                  <a:rPr lang="ko-KR" altLang="ko-KR" sz="1800" dirty="0"/>
                  <a:t>는 실수</a:t>
                </a:r>
                <a:r>
                  <a:rPr lang="en-US" altLang="ko-KR" sz="1800" dirty="0"/>
                  <a:t>, </a:t>
                </a:r>
                <a:r>
                  <a:rPr lang="en-US" altLang="ko-KR" sz="1800" dirty="0" err="1"/>
                  <a:t>i</a:t>
                </a:r>
                <a:r>
                  <a:rPr lang="ko-KR" altLang="ko-KR" sz="1800" dirty="0"/>
                  <a:t>는 허수 단위로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ko-KR" altLang="ko-KR" sz="1800" dirty="0"/>
                  <a:t>을 만족</a:t>
                </a:r>
                <a:r>
                  <a:rPr lang="en-US" altLang="ko-KR" sz="1800" dirty="0"/>
                  <a:t>.</a:t>
                </a:r>
                <a:endParaRPr lang="ko-KR" altLang="ko-KR" sz="1800" dirty="0"/>
              </a:p>
              <a:p>
                <a:pPr lvl="1"/>
                <a:r>
                  <a:rPr lang="ko-KR" altLang="ko-KR" sz="1800" dirty="0"/>
                  <a:t>켤레 복소수는 복소수 중 허수 부분의 부호가 반대인 복소수</a:t>
                </a:r>
                <a:r>
                  <a:rPr lang="en-US" altLang="ko-KR" sz="1800" dirty="0"/>
                  <a:t>.</a:t>
                </a:r>
                <a:endParaRPr lang="ko-KR" altLang="ko-KR" sz="1800" dirty="0"/>
              </a:p>
              <a:p>
                <a:pPr lvl="1"/>
                <a:r>
                  <a:rPr lang="ko-KR" altLang="ko-KR" sz="1800" dirty="0"/>
                  <a:t>실수가 정수를 포함하는 것처럼 복소수도 실수를 포함</a:t>
                </a:r>
                <a:endParaRPr lang="en-US" altLang="ko-KR" sz="1800" dirty="0"/>
              </a:p>
              <a:p>
                <a:pPr lvl="1"/>
                <a:r>
                  <a:rPr lang="ko-KR" altLang="ko-KR" sz="1800" dirty="0" err="1"/>
                  <a:t>파이썬에서는</a:t>
                </a:r>
                <a:r>
                  <a:rPr lang="ko-KR" altLang="ko-KR" sz="1800" dirty="0"/>
                  <a:t> 허수 단위를 나타내는 부호로 </a:t>
                </a:r>
                <a:r>
                  <a:rPr lang="en-US" altLang="ko-KR" sz="1800" dirty="0" err="1"/>
                  <a:t>i</a:t>
                </a:r>
                <a:r>
                  <a:rPr lang="en-US" altLang="ko-KR" sz="1800" dirty="0"/>
                  <a:t> </a:t>
                </a:r>
                <a:r>
                  <a:rPr lang="ko-KR" altLang="ko-KR" sz="1800" dirty="0"/>
                  <a:t>대신 </a:t>
                </a:r>
                <a:r>
                  <a:rPr lang="en-US" altLang="ko-KR" sz="1800" dirty="0"/>
                  <a:t>j</a:t>
                </a:r>
                <a:r>
                  <a:rPr lang="ko-KR" altLang="ko-KR" sz="1800" dirty="0"/>
                  <a:t>를 사용</a:t>
                </a:r>
                <a:endParaRPr lang="en-US" altLang="ko-KR" sz="1800" dirty="0"/>
              </a:p>
              <a:p>
                <a:r>
                  <a:rPr lang="ko-KR" altLang="en-US" sz="2400" dirty="0"/>
                  <a:t>실습 </a:t>
                </a:r>
                <a:r>
                  <a:rPr lang="en-US" altLang="ko-KR" sz="2400" dirty="0"/>
                  <a:t>1</a:t>
                </a:r>
                <a:endParaRPr lang="ko-KR" altLang="ko-KR" sz="2400" dirty="0"/>
              </a:p>
            </p:txBody>
          </p:sp>
        </mc:Choice>
        <mc:Fallback xmlns="">
          <p:sp>
            <p:nvSpPr>
              <p:cNvPr id="17410" name="내용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828800" y="838200"/>
                <a:ext cx="8686800" cy="5715000"/>
              </a:xfrm>
              <a:blipFill>
                <a:blip r:embed="rId2"/>
                <a:stretch>
                  <a:fillRect l="-912" t="-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3429001"/>
            <a:ext cx="8382000" cy="317009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a = 2 + 3j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(2+3j)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type(a)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&lt;class 'complex'&gt;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a.real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a.imag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a.conjugate</a:t>
            </a:r>
            <a:r>
              <a:rPr lang="en-US" altLang="ko-KR" sz="1800" dirty="0">
                <a:solidFill>
                  <a:schemeClr val="bg1"/>
                </a:solidFill>
              </a:rPr>
              <a:t>()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(2-3j)</a:t>
            </a:r>
          </a:p>
        </p:txBody>
      </p:sp>
    </p:spTree>
    <p:extLst>
      <p:ext uri="{BB962C8B-B14F-4D97-AF65-F5344CB8AC3E}">
        <p14:creationId xmlns:p14="http://schemas.microsoft.com/office/powerpoint/2010/main" val="1399522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en-US" altLang="ko-KR" sz="2000" dirty="0"/>
              <a:t>math </a:t>
            </a:r>
            <a:r>
              <a:rPr lang="ko-KR" altLang="ko-KR" sz="2000" dirty="0"/>
              <a:t>모듈을 사용하기 </a:t>
            </a:r>
            <a:r>
              <a:rPr lang="ko-KR" altLang="en-US" sz="2000" dirty="0"/>
              <a:t>위한 </a:t>
            </a:r>
            <a:r>
              <a:rPr lang="en-US" altLang="ko-KR" sz="2000" dirty="0"/>
              <a:t>import</a:t>
            </a:r>
            <a:r>
              <a:rPr lang="ko-KR" altLang="en-US" sz="2000" dirty="0"/>
              <a:t>문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r>
              <a:rPr lang="ko-KR" altLang="ko-KR" sz="2000" b="1" dirty="0"/>
              <a:t>π와 </a:t>
            </a:r>
            <a:r>
              <a:rPr lang="en-US" altLang="ko-KR" sz="2000" b="1" dirty="0"/>
              <a:t>e</a:t>
            </a:r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ko-KR" sz="2000" dirty="0" err="1"/>
              <a:t>파이썬</a:t>
            </a:r>
            <a:r>
              <a:rPr lang="ko-KR" altLang="ko-KR" sz="2000" dirty="0"/>
              <a:t> 코드에서 </a:t>
            </a:r>
            <a:r>
              <a:rPr lang="en-US" altLang="ko-KR" sz="2000" dirty="0"/>
              <a:t>“.”</a:t>
            </a:r>
            <a:r>
              <a:rPr lang="ko-KR" altLang="ko-KR" sz="2000" dirty="0"/>
              <a:t>은 </a:t>
            </a:r>
            <a:r>
              <a:rPr lang="en-US" altLang="ko-KR" sz="2000" dirty="0"/>
              <a:t>“~</a:t>
            </a:r>
            <a:r>
              <a:rPr lang="ko-KR" altLang="ko-KR" sz="2000" dirty="0"/>
              <a:t>의</a:t>
            </a:r>
            <a:r>
              <a:rPr lang="en-US" altLang="ko-KR" sz="2000" dirty="0"/>
              <a:t>”</a:t>
            </a:r>
            <a:r>
              <a:rPr lang="ko-KR" altLang="ko-KR" sz="2000" dirty="0"/>
              <a:t>로 해석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math.pi</a:t>
            </a:r>
            <a:r>
              <a:rPr lang="ko-KR" altLang="ko-KR" sz="1600" dirty="0"/>
              <a:t>는 </a:t>
            </a:r>
            <a:r>
              <a:rPr lang="en-US" altLang="ko-KR" sz="1600" dirty="0"/>
              <a:t>math(</a:t>
            </a:r>
            <a:r>
              <a:rPr lang="ko-KR" altLang="ko-KR" sz="1600" dirty="0"/>
              <a:t>모듈</a:t>
            </a:r>
            <a:r>
              <a:rPr lang="en-US" altLang="ko-KR" sz="1600" dirty="0"/>
              <a:t>)</a:t>
            </a:r>
            <a:r>
              <a:rPr lang="ko-KR" altLang="ko-KR" sz="1600" dirty="0"/>
              <a:t>의 </a:t>
            </a:r>
            <a:r>
              <a:rPr lang="en-US" altLang="ko-KR" sz="1600" dirty="0"/>
              <a:t>pi</a:t>
            </a:r>
          </a:p>
          <a:p>
            <a:pPr lvl="1"/>
            <a:r>
              <a:rPr lang="en-US" altLang="ko-KR" sz="1600" dirty="0" err="1"/>
              <a:t>math.e</a:t>
            </a:r>
            <a:r>
              <a:rPr lang="ko-KR" altLang="ko-KR" sz="1600" dirty="0"/>
              <a:t>는 </a:t>
            </a:r>
            <a:r>
              <a:rPr lang="en-US" altLang="ko-KR" sz="1600" dirty="0"/>
              <a:t>math(</a:t>
            </a:r>
            <a:r>
              <a:rPr lang="ko-KR" altLang="ko-KR" sz="1600" dirty="0"/>
              <a:t>모듈</a:t>
            </a:r>
            <a:r>
              <a:rPr lang="en-US" altLang="ko-KR" sz="1600" dirty="0"/>
              <a:t>)</a:t>
            </a:r>
            <a:r>
              <a:rPr lang="ko-KR" altLang="ko-KR" sz="1600" dirty="0"/>
              <a:t>의 </a:t>
            </a:r>
            <a:r>
              <a:rPr lang="en-US" altLang="ko-KR" sz="1600" dirty="0"/>
              <a:t>e</a:t>
            </a:r>
          </a:p>
          <a:p>
            <a:pPr lvl="2"/>
            <a:endParaRPr lang="en-US" altLang="ko-KR" sz="1200" b="1" dirty="0"/>
          </a:p>
          <a:p>
            <a:endParaRPr lang="ko-KR" altLang="ko-KR" sz="2000" b="1" dirty="0"/>
          </a:p>
          <a:p>
            <a:pPr lvl="0"/>
            <a:endParaRPr lang="en-US" altLang="ko-KR" sz="20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2457272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math.pi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3.141592653589793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math.e</a:t>
            </a:r>
            <a:endParaRPr lang="en-US" altLang="ko-KR" sz="18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2.718281828459045</a:t>
            </a:r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1295400"/>
            <a:ext cx="8382000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</p:txBody>
      </p:sp>
    </p:spTree>
    <p:extLst>
      <p:ext uri="{BB962C8B-B14F-4D97-AF65-F5344CB8AC3E}">
        <p14:creationId xmlns:p14="http://schemas.microsoft.com/office/powerpoint/2010/main" val="420729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ko-KR" dirty="0"/>
              <a:t>변수는 데이터를 담는 메모리 공간</a:t>
            </a:r>
            <a:endParaRPr lang="en-US" altLang="ko-KR" dirty="0"/>
          </a:p>
          <a:p>
            <a:pPr lvl="1"/>
            <a:r>
              <a:rPr lang="ko-KR" altLang="en-US" dirty="0"/>
              <a:t>변수에는</a:t>
            </a:r>
            <a:r>
              <a:rPr lang="en-US" altLang="ko-KR" dirty="0"/>
              <a:t>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목록</a:t>
            </a:r>
            <a:r>
              <a:rPr lang="en-US" altLang="ko-KR" dirty="0"/>
              <a:t>, </a:t>
            </a:r>
            <a:r>
              <a:rPr lang="ko-KR" altLang="en-US" dirty="0"/>
              <a:t>이미지 데이터 등을 담을 수 있음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1269" name="개체 2"/>
          <p:cNvGraphicFramePr>
            <a:graphicFrameLocks noChangeAspect="1"/>
          </p:cNvGraphicFramePr>
          <p:nvPr/>
        </p:nvGraphicFramePr>
        <p:xfrm>
          <a:off x="2438400" y="2819400"/>
          <a:ext cx="79184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77017" imgH="1580986" progId="Visio.Drawing.15">
                  <p:embed/>
                </p:oleObj>
              </mc:Choice>
              <mc:Fallback>
                <p:oleObj name="Visio" r:id="rId2" imgW="5877017" imgH="1580986" progId="Visio.Drawing.15">
                  <p:embed/>
                  <p:pic>
                    <p:nvPicPr>
                      <p:cNvPr id="11269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19400"/>
                        <a:ext cx="791845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/>
              <a:t>절대값</a:t>
            </a:r>
            <a:r>
              <a:rPr lang="en-US" altLang="ko-KR" dirty="0"/>
              <a:t>, </a:t>
            </a:r>
            <a:r>
              <a:rPr lang="ko-KR" altLang="en-US" dirty="0"/>
              <a:t>버림과 반올림</a:t>
            </a:r>
            <a:endParaRPr lang="en-US" altLang="ko-KR" dirty="0"/>
          </a:p>
          <a:p>
            <a:pPr lvl="0"/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실습 </a:t>
            </a:r>
            <a:r>
              <a:rPr lang="en-US" altLang="ko-KR" dirty="0"/>
              <a:t>1 (abs()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math.pi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/>
              <a:t>pi</a:t>
            </a:r>
          </a:p>
          <a:p>
            <a:pPr lvl="1"/>
            <a:r>
              <a:rPr lang="en-US" altLang="ko-KR" dirty="0" err="1"/>
              <a:t>math.e</a:t>
            </a:r>
            <a:r>
              <a:rPr lang="ko-KR" altLang="ko-KR" dirty="0"/>
              <a:t>는 </a:t>
            </a:r>
            <a:r>
              <a:rPr lang="en-US" altLang="ko-KR" dirty="0"/>
              <a:t>math(</a:t>
            </a:r>
            <a:r>
              <a:rPr lang="ko-KR" altLang="ko-KR" dirty="0"/>
              <a:t>모듈</a:t>
            </a:r>
            <a:r>
              <a:rPr lang="en-US" altLang="ko-KR" dirty="0"/>
              <a:t>)</a:t>
            </a:r>
            <a:r>
              <a:rPr lang="ko-KR" altLang="ko-KR" dirty="0"/>
              <a:t>의 </a:t>
            </a:r>
            <a:r>
              <a:rPr lang="en-US" altLang="ko-KR" dirty="0"/>
              <a:t>e</a:t>
            </a:r>
          </a:p>
          <a:p>
            <a:pPr lvl="2"/>
            <a:endParaRPr lang="en-US" altLang="ko-KR" b="1" dirty="0"/>
          </a:p>
          <a:p>
            <a:pPr lvl="0"/>
            <a:r>
              <a:rPr lang="ko-KR" altLang="en-US" dirty="0"/>
              <a:t>실습 </a:t>
            </a:r>
            <a:r>
              <a:rPr lang="en-US" altLang="ko-KR" dirty="0"/>
              <a:t>2 (round()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838200" y="54586"/>
            <a:ext cx="10515600" cy="82318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수 다루기 </a:t>
            </a:r>
            <a:r>
              <a:rPr lang="en-US" altLang="ko-KR" sz="2400" dirty="0"/>
              <a:t>– math </a:t>
            </a:r>
            <a:r>
              <a:rPr lang="ko-KR" altLang="en-US" sz="2400" dirty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3429000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abs(10)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abs(-10)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10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81200" y="1314272"/>
          <a:ext cx="5857240" cy="1276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1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1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600" kern="100" dirty="0">
                          <a:effectLst/>
                        </a:rPr>
                        <a:t>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비고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abs()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절대값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내장 함수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round()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반올림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내장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trunc()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버림 계산 함수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math </a:t>
                      </a:r>
                      <a:r>
                        <a:rPr lang="ko-KR" sz="1600" kern="100" dirty="0">
                          <a:effectLst/>
                        </a:rPr>
                        <a:t>모듈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981200" y="5250660"/>
            <a:ext cx="83820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round(1.4)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round(1.5)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9757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/>
              <a:t>실습 </a:t>
            </a:r>
            <a:r>
              <a:rPr lang="en-US" altLang="ko-KR" dirty="0"/>
              <a:t>3 (</a:t>
            </a:r>
            <a:r>
              <a:rPr lang="en-US" altLang="ko-KR" dirty="0" err="1"/>
              <a:t>trunc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1321476"/>
            <a:ext cx="8382000" cy="2031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math.trunc(1.4)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math.trunc(1.9)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108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pPr lvl="0"/>
            <a:r>
              <a:rPr lang="ko-KR" altLang="en-US" dirty="0" err="1"/>
              <a:t>팩토리얼</a:t>
            </a:r>
            <a:endParaRPr lang="en-US" altLang="ko-KR" dirty="0"/>
          </a:p>
          <a:p>
            <a:pPr lvl="1"/>
            <a:r>
              <a:rPr lang="ko-KR" altLang="en-US" dirty="0" err="1"/>
              <a:t>팩토리얼은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어떤 양의 정수 </a:t>
            </a:r>
            <a:r>
              <a:rPr lang="en-US" altLang="ko-KR" dirty="0"/>
              <a:t>n</a:t>
            </a:r>
            <a:r>
              <a:rPr lang="ko-KR" altLang="en-US" dirty="0"/>
              <a:t>까지의 정수의 곱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5! = 5×4×3×2×1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실습 </a:t>
            </a:r>
            <a:r>
              <a:rPr lang="en-US" altLang="ko-KR" dirty="0"/>
              <a:t>4 (factorial()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771525" y="217428"/>
            <a:ext cx="10515600" cy="68262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수 다루기 </a:t>
            </a:r>
            <a:r>
              <a:rPr lang="en-US" altLang="ko-KR" sz="3200" dirty="0"/>
              <a:t>– math </a:t>
            </a:r>
            <a:r>
              <a:rPr lang="ko-KR" altLang="en-US" sz="3200" dirty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6" name="직사각형 5"/>
          <p:cNvSpPr>
            <a:spLocks noChangeArrowheads="1"/>
          </p:cNvSpPr>
          <p:nvPr/>
        </p:nvSpPr>
        <p:spPr bwMode="auto">
          <a:xfrm>
            <a:off x="1981200" y="3778250"/>
            <a:ext cx="8382000" cy="286232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math.factorial(5)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120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math.factorial(10)	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3628800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&gt;&gt;&gt; math.factorial(100)</a:t>
            </a:r>
          </a:p>
          <a:p>
            <a:pPr latinLnBrk="1"/>
            <a:r>
              <a:rPr lang="de-DE" altLang="ko-KR" sz="1800" dirty="0">
                <a:solidFill>
                  <a:schemeClr val="bg1"/>
                </a:solidFill>
              </a:rPr>
              <a:t>93326215443944152681699238856266700490715968264381621468592963895217599993229915608941463976156518286253697920827223758251185210916864000000000000000000000000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08872"/>
              </p:ext>
            </p:extLst>
          </p:nvPr>
        </p:nvGraphicFramePr>
        <p:xfrm>
          <a:off x="2286000" y="2204214"/>
          <a:ext cx="5637530" cy="990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9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800" kern="100" dirty="0">
                          <a:effectLst/>
                        </a:rPr>
                        <a:t>함수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설명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factorial()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팩토리얼</a:t>
                      </a:r>
                      <a:r>
                        <a:rPr lang="ko-KR" sz="1800" kern="100" dirty="0">
                          <a:effectLst/>
                        </a:rPr>
                        <a:t> 계산 함수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53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ko-KR" altLang="en-US" sz="2400" dirty="0"/>
              <a:t>제곱과 제곱근</a:t>
            </a:r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r>
              <a:rPr lang="ko-KR" altLang="en-US" sz="2400" dirty="0"/>
              <a:t>실습 </a:t>
            </a:r>
            <a:r>
              <a:rPr lang="en-US" altLang="ko-KR" sz="2400" dirty="0"/>
              <a:t>5 (**, pow() 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r>
              <a:rPr lang="ko-KR" altLang="en-US" sz="2400" dirty="0"/>
              <a:t>실습 </a:t>
            </a:r>
            <a:r>
              <a:rPr lang="en-US" altLang="ko-KR" sz="2400" dirty="0"/>
              <a:t>6 (</a:t>
            </a:r>
            <a:r>
              <a:rPr lang="en-US" altLang="ko-KR" sz="2400" dirty="0" err="1"/>
              <a:t>sqrt</a:t>
            </a:r>
            <a:r>
              <a:rPr lang="en-US" altLang="ko-KR" sz="2400" dirty="0"/>
              <a:t>() </a:t>
            </a:r>
            <a:r>
              <a:rPr lang="ko-KR" altLang="en-US" sz="2400" dirty="0"/>
              <a:t>함수</a:t>
            </a:r>
            <a:r>
              <a:rPr lang="en-US" altLang="ko-KR" sz="2400" dirty="0"/>
              <a:t>)</a:t>
            </a:r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838200" y="101804"/>
            <a:ext cx="10515600" cy="852488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수 다루기 </a:t>
            </a:r>
            <a:r>
              <a:rPr lang="en-US" altLang="ko-KR" sz="2800" dirty="0"/>
              <a:t>– math </a:t>
            </a:r>
            <a:r>
              <a:rPr lang="ko-KR" altLang="en-US" sz="2800" dirty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81201" y="1295400"/>
          <a:ext cx="6400799" cy="1252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12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400" kern="100" dirty="0">
                          <a:effectLst/>
                        </a:rPr>
                        <a:t>함수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비고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**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제곱 연산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pow()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**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math </a:t>
                      </a:r>
                      <a:r>
                        <a:rPr lang="ko-KR" sz="1400" kern="100">
                          <a:effectLst/>
                        </a:rPr>
                        <a:t>모듈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12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sqrt()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제곱근 연산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math </a:t>
                      </a:r>
                      <a:r>
                        <a:rPr lang="ko-KR" sz="1400" kern="100" dirty="0">
                          <a:effectLst/>
                        </a:rPr>
                        <a:t>모듈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3000370"/>
            <a:ext cx="83820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3 ** 3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27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math.pow</a:t>
            </a:r>
            <a:r>
              <a:rPr lang="en-US" altLang="ko-KR" sz="1800" dirty="0">
                <a:solidFill>
                  <a:schemeClr val="bg1"/>
                </a:solidFill>
              </a:rPr>
              <a:t>(3,3)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27.0</a:t>
            </a:r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981200" y="5278868"/>
            <a:ext cx="39624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</a:rPr>
              <a:t>(4)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math.sqrt</a:t>
            </a:r>
            <a:r>
              <a:rPr lang="en-US" altLang="ko-KR" sz="1800" dirty="0">
                <a:solidFill>
                  <a:schemeClr val="bg1"/>
                </a:solidFill>
              </a:rPr>
              <a:t>(81)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9.0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376267" y="4499010"/>
            <a:ext cx="3512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660033"/>
              </a:buClr>
              <a:buFont typeface="Wingdings" pitchFamily="2" charset="2"/>
              <a:buChar char="v"/>
            </a:pP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7 (</a:t>
            </a:r>
            <a:r>
              <a:rPr lang="ko-KR" altLang="en-US" dirty="0">
                <a:latin typeface="HY견고딕" pitchFamily="18" charset="-127"/>
                <a:ea typeface="HY견고딕" pitchFamily="18" charset="-127"/>
              </a:rPr>
              <a:t>세제곱근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lang="ko-KR" altLang="en-US" dirty="0" err="1">
                <a:latin typeface="HY견고딕" pitchFamily="18" charset="-127"/>
                <a:ea typeface="HY견고딕" pitchFamily="18" charset="-127"/>
              </a:rPr>
              <a:t>네제곱근</a:t>
            </a:r>
            <a:r>
              <a:rPr lang="en-US" altLang="ko-KR" dirty="0"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6400799" y="4910966"/>
            <a:ext cx="3962400" cy="147732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27 ** (1/3)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</a:t>
            </a:r>
            <a:r>
              <a:rPr lang="en-US" altLang="ko-KR" sz="1800" dirty="0" err="1">
                <a:solidFill>
                  <a:schemeClr val="bg1"/>
                </a:solidFill>
              </a:rPr>
              <a:t>math.pow</a:t>
            </a:r>
            <a:r>
              <a:rPr lang="en-US" altLang="ko-KR" sz="1800" dirty="0">
                <a:solidFill>
                  <a:schemeClr val="bg1"/>
                </a:solidFill>
              </a:rPr>
              <a:t>(81, 0.5)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9.0</a:t>
            </a:r>
          </a:p>
        </p:txBody>
      </p:sp>
    </p:spTree>
    <p:extLst>
      <p:ext uri="{BB962C8B-B14F-4D97-AF65-F5344CB8AC3E}">
        <p14:creationId xmlns:p14="http://schemas.microsoft.com/office/powerpoint/2010/main" val="83102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dirty="0"/>
              <a:t>로그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실습 </a:t>
            </a:r>
            <a:r>
              <a:rPr lang="en-US" altLang="ko-KR" sz="2000" dirty="0"/>
              <a:t>8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838200" y="123711"/>
            <a:ext cx="10515600" cy="808425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수 다루기 </a:t>
            </a:r>
            <a:r>
              <a:rPr lang="en-US" altLang="ko-KR" sz="3200" dirty="0"/>
              <a:t>– math </a:t>
            </a:r>
            <a:r>
              <a:rPr lang="ko-KR" altLang="en-US" sz="3200" dirty="0"/>
              <a:t>모듈을 이용한 계산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81200" y="1295400"/>
          <a:ext cx="8236183" cy="13544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776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ko-K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04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첫 번째 매개변수의 로그를 구합니다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매개변수는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밑수입니다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 번째 매개변수를 생략하면 </a:t>
                      </a: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밑수는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자연수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간주됩니다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776"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log10()</a:t>
                      </a:r>
                      <a:endParaRPr lang="ko-KR" sz="1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4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밑수가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로그를 계산합니다</a:t>
                      </a:r>
                      <a:r>
                        <a:rPr lang="en-US" sz="1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3200401"/>
            <a:ext cx="8382000" cy="258532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math.log(4, 2)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</a:t>
            </a:r>
            <a:r>
              <a:rPr lang="en-US" altLang="ko-KR" sz="1800" dirty="0" err="1">
                <a:solidFill>
                  <a:schemeClr val="bg1"/>
                </a:solidFill>
              </a:rPr>
              <a:t>math.e</a:t>
            </a:r>
            <a:r>
              <a:rPr lang="en-US" altLang="ko-KR" sz="18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1.0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math.log(1000, 10)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2.9999999999999996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&gt;&gt;&gt; math.log10(1000)</a:t>
            </a:r>
          </a:p>
          <a:p>
            <a:pPr latinLnBrk="1"/>
            <a:r>
              <a:rPr lang="en-US" altLang="ko-KR" sz="1800" dirty="0">
                <a:solidFill>
                  <a:schemeClr val="bg1"/>
                </a:solidFill>
              </a:rPr>
              <a:t>3.0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사각형 설명선 10"/>
              <p:cNvSpPr/>
              <p:nvPr/>
            </p:nvSpPr>
            <p:spPr>
              <a:xfrm>
                <a:off x="4833938" y="3205164"/>
                <a:ext cx="2524125" cy="447675"/>
              </a:xfrm>
              <a:prstGeom prst="wedgeRectCallout">
                <a:avLst>
                  <a:gd name="adj1" fmla="val -73169"/>
                  <a:gd name="adj2" fmla="val 22097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1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en-US" sz="1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0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func>
                  </m:oMath>
                </a14:m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를 계산합니다</a:t>
                </a:r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en-US" sz="1000" kern="10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사각형 설명선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938" y="3205164"/>
                <a:ext cx="2524125" cy="447675"/>
              </a:xfrm>
              <a:prstGeom prst="wedgeRectCallout">
                <a:avLst>
                  <a:gd name="adj1" fmla="val -73169"/>
                  <a:gd name="adj2" fmla="val 2209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사각형 설명선 11"/>
          <p:cNvSpPr/>
          <p:nvPr/>
        </p:nvSpPr>
        <p:spPr>
          <a:xfrm>
            <a:off x="5029201" y="4214812"/>
            <a:ext cx="2524125" cy="552450"/>
          </a:xfrm>
          <a:prstGeom prst="wedgeRectCallout">
            <a:avLst>
              <a:gd name="adj1" fmla="val -68263"/>
              <a:gd name="adj2" fmla="val -520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두 번째 매개 변수를 생략하면 자연 로그를 계산합니다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 ln(e)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와 같습니다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0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사각형 설명선 12"/>
              <p:cNvSpPr/>
              <p:nvPr/>
            </p:nvSpPr>
            <p:spPr>
              <a:xfrm>
                <a:off x="5257800" y="4926886"/>
                <a:ext cx="3028950" cy="1038225"/>
              </a:xfrm>
              <a:prstGeom prst="wedgeRectCallout">
                <a:avLst>
                  <a:gd name="adj1" fmla="val -68263"/>
                  <a:gd name="adj2" fmla="val -5204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math.log(1000, 10)</a:t>
                </a:r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과</a:t>
                </a:r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math.log10(1000)</a:t>
                </a:r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은 모두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en-US" sz="10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en-US" sz="10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000" i="1" kern="1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10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1000</m:t>
                        </m:r>
                      </m:e>
                    </m:func>
                  </m:oMath>
                </a14:m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계산합니다</a:t>
                </a:r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 예제는</a:t>
                </a:r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10</a:t>
                </a:r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을 밑으로 하는 수를 계산하는 데에는</a:t>
                </a:r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log10() </a:t>
                </a:r>
                <a:r>
                  <a:rPr lang="ko-KR" alt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함수가 적합함을 볼 수 있습니다</a:t>
                </a:r>
                <a:r>
                  <a:rPr lang="en-US" sz="1000" kern="10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endParaRPr lang="ko-KR" altLang="en-US" sz="1000" kern="100"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사각형 설명선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926886"/>
                <a:ext cx="3028950" cy="1038225"/>
              </a:xfrm>
              <a:prstGeom prst="wedgeRectCallout">
                <a:avLst>
                  <a:gd name="adj1" fmla="val -68263"/>
                  <a:gd name="adj2" fmla="val -52041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92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ko-KR" altLang="ko-KR" sz="2000" dirty="0"/>
              <a:t>프로그래밍 언어마다 방식이 조금씩 다르긴 하지만 대부분은 다음 그림과 같이 개별 문자를 나타내는 수를 이어서 텍스트를 표현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 err="1"/>
              <a:t>파이썬에서는</a:t>
            </a:r>
            <a:r>
              <a:rPr lang="ko-KR" altLang="en-US" sz="2000" dirty="0"/>
              <a:t> 텍스트를 다루는 </a:t>
            </a:r>
            <a:r>
              <a:rPr lang="ko-KR" altLang="en-US" sz="2000" dirty="0" err="1"/>
              <a:t>자료형으로</a:t>
            </a:r>
            <a:r>
              <a:rPr lang="ko-KR" altLang="en-US" sz="2000" dirty="0"/>
              <a:t> </a:t>
            </a:r>
            <a:r>
              <a:rPr lang="en-US" altLang="ko-KR" sz="2000" dirty="0"/>
              <a:t>string</a:t>
            </a:r>
            <a:r>
              <a:rPr lang="ko-KR" altLang="en-US" sz="2000" dirty="0"/>
              <a:t>을 제공</a:t>
            </a:r>
            <a:endParaRPr lang="en-US" altLang="ko-KR" sz="2000" dirty="0"/>
          </a:p>
          <a:p>
            <a:pPr lvl="1"/>
            <a:r>
              <a:rPr lang="en-US" altLang="ko-KR" sz="1600" dirty="0"/>
              <a:t>string</a:t>
            </a:r>
            <a:r>
              <a:rPr lang="ko-KR" altLang="ko-KR" sz="1600" dirty="0"/>
              <a:t>은 영어로 끈</a:t>
            </a:r>
            <a:r>
              <a:rPr lang="en-US" altLang="ko-KR" sz="1600" dirty="0"/>
              <a:t>, </a:t>
            </a:r>
            <a:r>
              <a:rPr lang="ko-KR" altLang="ko-KR" sz="1600" dirty="0"/>
              <a:t>줄 등의 뜻을 갖고 있으므로 문자를 끈으로 가지런히 묶어놓은 것이라고 이해</a:t>
            </a:r>
            <a:endParaRPr lang="en-US" altLang="ko-KR" sz="1600" dirty="0"/>
          </a:p>
          <a:p>
            <a:pPr lvl="1"/>
            <a:r>
              <a:rPr lang="ko-KR" altLang="en-US" sz="1600" dirty="0"/>
              <a:t>우리 말로는 문자열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ko-KR" sz="1600" dirty="0"/>
              <a:t>문자열</a:t>
            </a:r>
            <a:r>
              <a:rPr lang="en-US" altLang="ko-KR" sz="1600" dirty="0"/>
              <a:t>(</a:t>
            </a:r>
            <a:r>
              <a:rPr lang="ko-KR" altLang="ko-KR" sz="1600" dirty="0"/>
              <a:t>文字列</a:t>
            </a:r>
            <a:r>
              <a:rPr lang="en-US" altLang="ko-KR" sz="1600" dirty="0"/>
              <a:t>)</a:t>
            </a:r>
            <a:r>
              <a:rPr lang="ko-KR" altLang="ko-KR" sz="1600" dirty="0"/>
              <a:t>도 문자를 가지런히 늘어놨다는 뜻</a:t>
            </a:r>
            <a:endParaRPr lang="en-US" altLang="ko-KR" sz="1600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225357" y="11349"/>
            <a:ext cx="10515600" cy="852488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873499"/>
              </p:ext>
            </p:extLst>
          </p:nvPr>
        </p:nvGraphicFramePr>
        <p:xfrm>
          <a:off x="2743200" y="1690688"/>
          <a:ext cx="622625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552765" imgH="1114425" progId="Visio.Drawing.15">
                  <p:embed/>
                </p:oleObj>
              </mc:Choice>
              <mc:Fallback>
                <p:oleObj name="Visio" r:id="rId2" imgW="4552765" imgH="1114425" progId="Visio.Drawing.15">
                  <p:embed/>
                  <p:pic>
                    <p:nvPicPr>
                      <p:cNvPr id="4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90688"/>
                        <a:ext cx="6226256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5948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ko-KR" altLang="ko-KR" sz="2000" dirty="0" err="1"/>
              <a:t>파이썬</a:t>
            </a:r>
            <a:r>
              <a:rPr lang="ko-KR" altLang="ko-KR" sz="2000" dirty="0"/>
              <a:t> 코드에서는 문자열 데이터를 작은 따옴표 </a:t>
            </a:r>
            <a:r>
              <a:rPr lang="en-US" altLang="ko-KR" sz="2000" dirty="0"/>
              <a:t>‘ </a:t>
            </a:r>
            <a:r>
              <a:rPr lang="ko-KR" altLang="ko-KR" sz="2000" dirty="0"/>
              <a:t>또는 큰 따옴표 </a:t>
            </a:r>
            <a:r>
              <a:rPr lang="en-US" altLang="ko-KR" sz="2000" dirty="0"/>
              <a:t>“</a:t>
            </a:r>
            <a:r>
              <a:rPr lang="ko-KR" altLang="ko-KR" sz="2000" dirty="0"/>
              <a:t>의 쌍으로 텍스트를 감싸서 표현</a:t>
            </a:r>
            <a:endParaRPr lang="en-US" altLang="ko-KR" sz="2000" dirty="0"/>
          </a:p>
          <a:p>
            <a:pPr lvl="0"/>
            <a:r>
              <a:rPr lang="ko-KR" altLang="en-US" sz="2000" dirty="0"/>
              <a:t>여러 줄로 이루어진 문자열은 작은 따옴표 </a:t>
            </a:r>
            <a:r>
              <a:rPr lang="en-US" altLang="ko-KR" sz="2000" dirty="0"/>
              <a:t>3</a:t>
            </a:r>
            <a:r>
              <a:rPr lang="ko-KR" altLang="en-US" sz="2000" dirty="0"/>
              <a:t>개</a:t>
            </a:r>
            <a:r>
              <a:rPr lang="en-US" altLang="ko-KR" sz="2000" dirty="0"/>
              <a:t>(‘‘‘) </a:t>
            </a:r>
            <a:r>
              <a:rPr lang="ko-KR" altLang="en-US" sz="2000" dirty="0"/>
              <a:t>또는 큰 따옴표 </a:t>
            </a:r>
            <a:r>
              <a:rPr lang="en-US" altLang="ko-KR" sz="2000" dirty="0"/>
              <a:t>3</a:t>
            </a:r>
            <a:r>
              <a:rPr lang="ko-KR" altLang="en-US" sz="2000" dirty="0"/>
              <a:t>개</a:t>
            </a:r>
            <a:r>
              <a:rPr lang="en-US" altLang="ko-KR" sz="2000" dirty="0"/>
              <a:t>(“””)</a:t>
            </a:r>
            <a:r>
              <a:rPr lang="ko-KR" altLang="en-US" sz="2000" dirty="0"/>
              <a:t>의 쌍으로 텍스트를 감싸서 표현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/>
              <a:t>실습 </a:t>
            </a:r>
            <a:r>
              <a:rPr lang="en-US" altLang="ko-KR" sz="2000" dirty="0"/>
              <a:t>1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663102" y="110550"/>
            <a:ext cx="10515600" cy="72765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3016746"/>
            <a:ext cx="8382000" cy="323165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a = 'Hello, World.'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'Hello, World.'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b = "</a:t>
            </a:r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."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b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</a:t>
            </a:r>
            <a:r>
              <a:rPr lang="ko-KR" altLang="en-US" sz="1200" dirty="0">
                <a:solidFill>
                  <a:schemeClr val="bg1"/>
                </a:solidFill>
              </a:rPr>
              <a:t>안녕하세요</a:t>
            </a:r>
            <a:r>
              <a:rPr lang="en-US" altLang="ko-KR" sz="1200" dirty="0">
                <a:solidFill>
                  <a:schemeClr val="bg1"/>
                </a:solidFill>
              </a:rPr>
              <a:t>.'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c = '''</a:t>
            </a:r>
            <a:r>
              <a:rPr lang="ko-KR" altLang="en-US" sz="1200" dirty="0" err="1">
                <a:solidFill>
                  <a:schemeClr val="bg1"/>
                </a:solidFill>
              </a:rPr>
              <a:t>어서와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200" dirty="0" err="1">
                <a:solidFill>
                  <a:schemeClr val="bg1"/>
                </a:solidFill>
              </a:rPr>
              <a:t>파이썬은</a:t>
            </a:r>
            <a:endParaRPr lang="ko-KR" altLang="en-US" sz="1200" dirty="0">
              <a:solidFill>
                <a:schemeClr val="bg1"/>
              </a:solidFill>
            </a:endParaRPr>
          </a:p>
          <a:p>
            <a:pPr latinLnBrk="1"/>
            <a:r>
              <a:rPr lang="ko-KR" altLang="en-US" sz="1200" dirty="0">
                <a:solidFill>
                  <a:schemeClr val="bg1"/>
                </a:solidFill>
              </a:rPr>
              <a:t>처음이지</a:t>
            </a:r>
            <a:r>
              <a:rPr lang="en-US" altLang="ko-KR" sz="1200" dirty="0">
                <a:solidFill>
                  <a:schemeClr val="bg1"/>
                </a:solidFill>
              </a:rPr>
              <a:t>?'''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c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</a:t>
            </a:r>
            <a:r>
              <a:rPr lang="ko-KR" altLang="en-US" sz="1200" dirty="0" err="1">
                <a:solidFill>
                  <a:schemeClr val="bg1"/>
                </a:solidFill>
              </a:rPr>
              <a:t>어서와</a:t>
            </a:r>
            <a:r>
              <a:rPr lang="en-US" altLang="ko-KR" sz="1200" dirty="0">
                <a:solidFill>
                  <a:schemeClr val="bg1"/>
                </a:solidFill>
              </a:rPr>
              <a:t>\</a:t>
            </a:r>
            <a:r>
              <a:rPr lang="de-DE" altLang="ko-KR" sz="1200" dirty="0">
                <a:solidFill>
                  <a:schemeClr val="bg1"/>
                </a:solidFill>
              </a:rPr>
              <a:t>n</a:t>
            </a:r>
            <a:r>
              <a:rPr lang="ko-KR" altLang="en-US" sz="1200" dirty="0" err="1">
                <a:solidFill>
                  <a:schemeClr val="bg1"/>
                </a:solidFill>
              </a:rPr>
              <a:t>파이썬은</a:t>
            </a:r>
            <a:r>
              <a:rPr lang="en-US" altLang="ko-KR" sz="1200" dirty="0">
                <a:solidFill>
                  <a:schemeClr val="bg1"/>
                </a:solidFill>
              </a:rPr>
              <a:t>\</a:t>
            </a:r>
            <a:r>
              <a:rPr lang="de-DE" altLang="ko-KR" sz="1200" dirty="0">
                <a:solidFill>
                  <a:schemeClr val="bg1"/>
                </a:solidFill>
              </a:rPr>
              <a:t>n</a:t>
            </a:r>
            <a:r>
              <a:rPr lang="ko-KR" altLang="en-US" sz="1200" dirty="0">
                <a:solidFill>
                  <a:schemeClr val="bg1"/>
                </a:solidFill>
              </a:rPr>
              <a:t>처음이지</a:t>
            </a:r>
            <a:r>
              <a:rPr lang="en-US" altLang="ko-KR" sz="1200" dirty="0">
                <a:solidFill>
                  <a:schemeClr val="bg1"/>
                </a:solidFill>
              </a:rPr>
              <a:t>?'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</a:t>
            </a:r>
            <a:r>
              <a:rPr lang="de-DE" altLang="ko-KR" sz="1200" dirty="0">
                <a:solidFill>
                  <a:schemeClr val="bg1"/>
                </a:solidFill>
              </a:rPr>
              <a:t>d = """Welcome to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Python."""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'Welcome to\nPython.'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&gt;&gt;&gt; type(d)</a:t>
            </a:r>
          </a:p>
          <a:p>
            <a:pPr latinLnBrk="1"/>
            <a:r>
              <a:rPr lang="de-DE" altLang="ko-KR" sz="1200" dirty="0">
                <a:solidFill>
                  <a:schemeClr val="bg1"/>
                </a:solidFill>
              </a:rPr>
              <a:t>&lt;class 'str'&gt;</a:t>
            </a:r>
          </a:p>
        </p:txBody>
      </p:sp>
    </p:spTree>
    <p:extLst>
      <p:ext uri="{BB962C8B-B14F-4D97-AF65-F5344CB8AC3E}">
        <p14:creationId xmlns:p14="http://schemas.microsoft.com/office/powerpoint/2010/main" val="3559083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177047" y="838200"/>
            <a:ext cx="9338553" cy="5715000"/>
          </a:xfrm>
        </p:spPr>
        <p:txBody>
          <a:bodyPr>
            <a:normAutofit/>
          </a:bodyPr>
          <a:lstStyle/>
          <a:p>
            <a:pPr lvl="0"/>
            <a:r>
              <a:rPr lang="ko-KR" altLang="en-US" sz="2400" dirty="0"/>
              <a:t>문자열을 다룰 때의 </a:t>
            </a:r>
            <a:r>
              <a:rPr lang="en-US" altLang="ko-KR" sz="2400" dirty="0"/>
              <a:t>+ </a:t>
            </a:r>
            <a:r>
              <a:rPr lang="ko-KR" altLang="en-US" sz="2400" dirty="0"/>
              <a:t>연산자는 두 문자열을 하나로 이어 붙임</a:t>
            </a:r>
            <a:endParaRPr lang="en-US" altLang="ko-KR" sz="2400" dirty="0"/>
          </a:p>
          <a:p>
            <a:pPr lvl="1"/>
            <a:r>
              <a:rPr lang="en-US" altLang="ko-KR" sz="1800" dirty="0"/>
              <a:t>+ </a:t>
            </a:r>
            <a:r>
              <a:rPr lang="ko-KR" altLang="en-US" sz="1800" dirty="0"/>
              <a:t>연산자가 문자열을 결합한다고 해서 </a:t>
            </a:r>
            <a:r>
              <a:rPr lang="en-US" altLang="ko-KR" sz="1800" dirty="0"/>
              <a:t>– </a:t>
            </a:r>
            <a:r>
              <a:rPr lang="ko-KR" altLang="en-US" sz="1800" dirty="0"/>
              <a:t>연산자가 문자열을 분리하는 것은 아님</a:t>
            </a:r>
            <a:endParaRPr lang="en-US" altLang="ko-KR" sz="1800" dirty="0"/>
          </a:p>
          <a:p>
            <a:pPr lvl="0"/>
            <a:r>
              <a:rPr lang="ko-KR" altLang="en-US" sz="2400" dirty="0"/>
              <a:t>실습 </a:t>
            </a:r>
            <a:r>
              <a:rPr lang="en-US" altLang="ko-KR" sz="2400" dirty="0"/>
              <a:t>2 (+ </a:t>
            </a:r>
            <a:r>
              <a:rPr lang="ko-KR" altLang="en-US" sz="2400" dirty="0"/>
              <a:t>연산자</a:t>
            </a:r>
            <a:r>
              <a:rPr lang="en-US" altLang="ko-KR" sz="2400" dirty="0"/>
              <a:t>)</a:t>
            </a:r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r>
              <a:rPr lang="ko-KR" altLang="en-US" sz="2400" dirty="0"/>
              <a:t>문자열 분리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슬라이싱</a:t>
            </a:r>
            <a:r>
              <a:rPr lang="ko-KR" altLang="en-US" sz="2400" dirty="0"/>
              <a:t> </a:t>
            </a:r>
            <a:r>
              <a:rPr lang="en-US" altLang="ko-KR" sz="2400" dirty="0"/>
              <a:t>Slicing)</a:t>
            </a:r>
            <a:r>
              <a:rPr lang="ko-KR" altLang="en-US" sz="2400" dirty="0"/>
              <a:t>는 </a:t>
            </a:r>
            <a:r>
              <a:rPr lang="en-US" altLang="ko-KR" sz="2400" dirty="0"/>
              <a:t>[</a:t>
            </a:r>
            <a:r>
              <a:rPr lang="ko-KR" altLang="en-US" sz="2400" dirty="0"/>
              <a:t>와 </a:t>
            </a:r>
            <a:r>
              <a:rPr lang="en-US" altLang="ko-KR" sz="2400" dirty="0"/>
              <a:t>] </a:t>
            </a:r>
            <a:r>
              <a:rPr lang="ko-KR" altLang="en-US" sz="2400" dirty="0"/>
              <a:t>연산자를 통해 수행함</a:t>
            </a:r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0"/>
            <a:endParaRPr lang="en-US" altLang="ko-KR" sz="2400" dirty="0"/>
          </a:p>
          <a:p>
            <a:pPr lvl="1"/>
            <a:endParaRPr lang="en-US" altLang="ko-KR" sz="1800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332362" y="39230"/>
            <a:ext cx="10515600" cy="832856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텍스트 다루기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616366" y="2363503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hello = 'Hello'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world = 'World'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hello_world</a:t>
            </a:r>
            <a:r>
              <a:rPr lang="en-US" altLang="ko-KR" sz="1600" dirty="0">
                <a:solidFill>
                  <a:schemeClr val="bg1"/>
                </a:solidFill>
              </a:rPr>
              <a:t> = hello + ', ' + world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hello_world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'Hello, World' 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4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문자열 분리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Slicing)</a:t>
            </a:r>
            <a:r>
              <a:rPr lang="ko-KR" altLang="en-US" sz="2000" dirty="0"/>
              <a:t>는 </a:t>
            </a:r>
            <a:r>
              <a:rPr lang="en-US" altLang="ko-KR" sz="2000" dirty="0"/>
              <a:t>[</a:t>
            </a:r>
            <a:r>
              <a:rPr lang="ko-KR" altLang="en-US" sz="2000" dirty="0"/>
              <a:t>와 </a:t>
            </a:r>
            <a:r>
              <a:rPr lang="en-US" altLang="ko-KR" sz="2000" dirty="0"/>
              <a:t>] </a:t>
            </a:r>
            <a:r>
              <a:rPr lang="ko-KR" altLang="en-US" sz="2000" dirty="0"/>
              <a:t>연산자를 통해 수행함</a:t>
            </a:r>
            <a:endParaRPr lang="en-US" altLang="ko-KR" sz="2000" dirty="0"/>
          </a:p>
          <a:p>
            <a:pPr lvl="0"/>
            <a:r>
              <a:rPr lang="ko-KR" altLang="en-US" sz="2000" dirty="0"/>
              <a:t>실습 </a:t>
            </a:r>
            <a:r>
              <a:rPr lang="en-US" altLang="ko-KR" sz="2000" dirty="0"/>
              <a:t>3 (</a:t>
            </a:r>
            <a:r>
              <a:rPr lang="ko-KR" altLang="en-US" sz="2000" dirty="0"/>
              <a:t>문자열 분리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ko-KR" altLang="en-US" sz="2000" dirty="0" err="1"/>
              <a:t>슬라이싱은</a:t>
            </a:r>
            <a:r>
              <a:rPr lang="ko-KR" altLang="en-US" sz="2000" dirty="0"/>
              <a:t> 문자열 뿐 아니라 다른 </a:t>
            </a:r>
            <a:r>
              <a:rPr lang="ko-KR" altLang="en-US" sz="2000" dirty="0" err="1"/>
              <a:t>순서열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자료형에서도</a:t>
            </a:r>
            <a:r>
              <a:rPr lang="ko-KR" altLang="en-US" sz="2000" dirty="0"/>
              <a:t> 사용 가능</a:t>
            </a:r>
            <a:endParaRPr lang="en-US" altLang="ko-KR" sz="2000" dirty="0"/>
          </a:p>
          <a:p>
            <a:pPr lvl="0"/>
            <a:r>
              <a:rPr lang="ko-KR" altLang="ko-KR" sz="2000" dirty="0"/>
              <a:t>문자열이든 </a:t>
            </a:r>
            <a:r>
              <a:rPr lang="ko-KR" altLang="ko-KR" sz="2000" dirty="0" err="1"/>
              <a:t>순서열이든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슬라이싱을</a:t>
            </a:r>
            <a:r>
              <a:rPr lang="ko-KR" altLang="ko-KR" sz="2000" dirty="0"/>
              <a:t> 하더라도 원본은 그대로 유지</a:t>
            </a:r>
            <a:endParaRPr lang="en-US" altLang="ko-KR" sz="2000" dirty="0"/>
          </a:p>
          <a:p>
            <a:pPr lvl="0"/>
            <a:r>
              <a:rPr lang="ko-KR" altLang="en-US" sz="2000" dirty="0"/>
              <a:t>실습 </a:t>
            </a:r>
            <a:r>
              <a:rPr lang="en-US" altLang="ko-KR" sz="2000" dirty="0"/>
              <a:t>4 (</a:t>
            </a:r>
            <a:r>
              <a:rPr lang="ko-KR" altLang="en-US" sz="2000" dirty="0"/>
              <a:t>문자열 분리</a:t>
            </a:r>
            <a:r>
              <a:rPr lang="en-US" altLang="ko-KR" sz="2000" dirty="0"/>
              <a:t>2)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992923" y="1648361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s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s[0:4]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'Good'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4038601" y="2000250"/>
            <a:ext cx="2524125" cy="552450"/>
          </a:xfrm>
          <a:prstGeom prst="wedgeRectCallout">
            <a:avLst>
              <a:gd name="adj1" fmla="val -78829"/>
              <a:gd name="adj2" fmla="val -2962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S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0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번째 문자부터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번째 문자 앞까지를 분리합니다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0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3429000" y="2557731"/>
          <a:ext cx="6019800" cy="115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220229" imgH="1580986" progId="Visio.Drawing.15">
                  <p:embed/>
                </p:oleObj>
              </mc:Choice>
              <mc:Fallback>
                <p:oleObj name="Visio" r:id="rId2" imgW="8220229" imgH="1580986" progId="Visio.Drawing.15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57731"/>
                        <a:ext cx="6019800" cy="1159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직사각형 11"/>
          <p:cNvSpPr>
            <a:spLocks noChangeArrowheads="1"/>
          </p:cNvSpPr>
          <p:nvPr/>
        </p:nvSpPr>
        <p:spPr bwMode="auto">
          <a:xfrm>
            <a:off x="1975338" y="4964217"/>
            <a:ext cx="8382000" cy="175432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b = a[0:4]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c = a[5:12] 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'Good Morning'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'Good'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en-US" altLang="ko-KR" sz="1200" dirty="0">
                <a:solidFill>
                  <a:schemeClr val="bg1"/>
                </a:solidFill>
              </a:rPr>
              <a:t>'Morning'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4044462" y="5397241"/>
            <a:ext cx="3143250" cy="847725"/>
          </a:xfrm>
          <a:prstGeom prst="wedgeRectCallout">
            <a:avLst>
              <a:gd name="adj1" fmla="val -72477"/>
              <a:gd name="adj2" fmla="val -3987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문자열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를 슬라이싱해서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b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를 만들어내도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a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는 여전히 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‘Good Morning’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입니다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따라서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c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를 만들어 낼 때도 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의 원본 그대로가 사용됩니다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0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2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799" y="838200"/>
            <a:ext cx="9221821" cy="5715000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dirty="0"/>
              <a:t>특정 위치에 있는 문자를 참조하고 싶을 때는 대괄호 </a:t>
            </a:r>
            <a:r>
              <a:rPr lang="en-US" altLang="ko-KR" sz="2000" dirty="0"/>
              <a:t>[</a:t>
            </a:r>
            <a:r>
              <a:rPr lang="ko-KR" altLang="en-US" sz="2000" dirty="0"/>
              <a:t>와 </a:t>
            </a:r>
            <a:r>
              <a:rPr lang="en-US" altLang="ko-KR" sz="2000" dirty="0"/>
              <a:t>] </a:t>
            </a:r>
            <a:r>
              <a:rPr lang="ko-KR" altLang="en-US" sz="2000" dirty="0"/>
              <a:t>사이에 사이에 첨자</a:t>
            </a:r>
            <a:r>
              <a:rPr lang="en-US" altLang="ko-KR" sz="2000" dirty="0"/>
              <a:t>(Index) </a:t>
            </a:r>
            <a:r>
              <a:rPr lang="ko-KR" altLang="en-US" sz="2000" dirty="0"/>
              <a:t>번호 하나만 입력</a:t>
            </a:r>
            <a:endParaRPr lang="en-US" altLang="ko-KR" sz="2000" dirty="0"/>
          </a:p>
          <a:p>
            <a:pPr lvl="0"/>
            <a:r>
              <a:rPr lang="ko-KR" altLang="en-US" sz="2000" dirty="0"/>
              <a:t>실습 </a:t>
            </a:r>
            <a:r>
              <a:rPr lang="en-US" altLang="ko-KR" sz="2000" dirty="0"/>
              <a:t>5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b="1" dirty="0"/>
          </a:p>
          <a:p>
            <a:pPr lvl="0"/>
            <a:r>
              <a:rPr lang="en-US" altLang="ko-KR" sz="2000" b="1" dirty="0"/>
              <a:t>in</a:t>
            </a:r>
            <a:r>
              <a:rPr lang="en-US" altLang="ko-KR" sz="2000" dirty="0"/>
              <a:t> </a:t>
            </a:r>
            <a:r>
              <a:rPr lang="ko-KR" altLang="ko-KR" sz="2000" dirty="0"/>
              <a:t>연산자는 프로그래머가 원하는 부분이 문자열 안에 존재하는지를 확인</a:t>
            </a:r>
            <a:endParaRPr lang="en-US" altLang="ko-KR" sz="2000" dirty="0"/>
          </a:p>
          <a:p>
            <a:pPr lvl="0"/>
            <a:r>
              <a:rPr lang="ko-KR" altLang="en-US" sz="2000" dirty="0"/>
              <a:t>실습 </a:t>
            </a:r>
            <a:r>
              <a:rPr lang="en-US" altLang="ko-KR" sz="2000" dirty="0"/>
              <a:t>6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1"/>
            <a:endParaRPr lang="en-US" altLang="ko-KR" sz="16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1981201"/>
            <a:ext cx="8382000" cy="132343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a[0]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a[8]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'n'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>
            <a:spLocks noChangeArrowheads="1"/>
          </p:cNvSpPr>
          <p:nvPr/>
        </p:nvSpPr>
        <p:spPr bwMode="auto">
          <a:xfrm>
            <a:off x="1981200" y="4611083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'Good'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True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'X'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False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'Evening' in a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76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내용 개체 틀 1"/>
          <p:cNvSpPr>
            <a:spLocks noGrp="1"/>
          </p:cNvSpPr>
          <p:nvPr>
            <p:ph sz="quarter" idx="10"/>
          </p:nvPr>
        </p:nvSpPr>
        <p:spPr>
          <a:xfrm>
            <a:off x="1752600" y="931863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2292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14500"/>
            <a:ext cx="5638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사각형 설명선 4"/>
          <p:cNvSpPr/>
          <p:nvPr/>
        </p:nvSpPr>
        <p:spPr>
          <a:xfrm>
            <a:off x="5638801" y="3429000"/>
            <a:ext cx="4765675" cy="2819400"/>
          </a:xfrm>
          <a:prstGeom prst="wedgeRectCallout">
            <a:avLst>
              <a:gd name="adj1" fmla="val -89598"/>
              <a:gd name="adj2" fmla="val -3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dirty="0"/>
              <a:t>b = a + 3030 </a:t>
            </a:r>
            <a:r>
              <a:rPr lang="ko-KR" altLang="ko-KR" sz="1400" dirty="0"/>
              <a:t>코드에서 </a:t>
            </a:r>
            <a:r>
              <a:rPr lang="ko-KR" altLang="ko-KR" sz="1400" dirty="0" err="1"/>
              <a:t>파이썬은</a:t>
            </a:r>
            <a:r>
              <a:rPr lang="ko-KR" altLang="ko-KR" sz="1400" dirty="0"/>
              <a:t> </a:t>
            </a:r>
            <a:r>
              <a:rPr lang="en-US" altLang="ko-KR" sz="1400" dirty="0"/>
              <a:t>a</a:t>
            </a:r>
            <a:r>
              <a:rPr lang="ko-KR" altLang="ko-KR" sz="1400" dirty="0"/>
              <a:t>에 담겨있는 </a:t>
            </a:r>
            <a:r>
              <a:rPr lang="en-US" altLang="ko-KR" sz="1400" dirty="0"/>
              <a:t>2020</a:t>
            </a:r>
            <a:r>
              <a:rPr lang="ko-KR" altLang="ko-KR" sz="1400" dirty="0"/>
              <a:t>을 </a:t>
            </a:r>
            <a:r>
              <a:rPr lang="en-US" altLang="ko-KR" sz="1400" dirty="0"/>
              <a:t>3030</a:t>
            </a:r>
            <a:r>
              <a:rPr lang="ko-KR" altLang="ko-KR" sz="1400" dirty="0"/>
              <a:t>과 더한 후 변수 </a:t>
            </a:r>
            <a:r>
              <a:rPr lang="en-US" altLang="ko-KR" sz="1400" dirty="0"/>
              <a:t>b</a:t>
            </a:r>
            <a:r>
              <a:rPr lang="ko-KR" altLang="ko-KR" sz="1400" dirty="0"/>
              <a:t>에 저장</a:t>
            </a:r>
            <a:endParaRPr lang="ko-KR" altLang="en-US" sz="1400" dirty="0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6477001" y="47862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2295" name="개체 6"/>
          <p:cNvGraphicFramePr>
            <a:graphicFrameLocks noChangeAspect="1"/>
          </p:cNvGraphicFramePr>
          <p:nvPr/>
        </p:nvGraphicFramePr>
        <p:xfrm>
          <a:off x="6103939" y="4103689"/>
          <a:ext cx="3970337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048000" imgH="1571625" progId="Visio.Drawing.15">
                  <p:embed/>
                </p:oleObj>
              </mc:Choice>
              <mc:Fallback>
                <p:oleObj name="Visio" r:id="rId3" imgW="3048000" imgH="1571625" progId="Visio.Drawing.15">
                  <p:embed/>
                  <p:pic>
                    <p:nvPicPr>
                      <p:cNvPr id="12295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9" y="4103689"/>
                        <a:ext cx="3970337" cy="204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en-US" altLang="ko-KR" sz="2400" dirty="0" err="1"/>
              <a:t>len</a:t>
            </a:r>
            <a:r>
              <a:rPr lang="en-US" altLang="ko-KR" sz="2400" dirty="0"/>
              <a:t>() : </a:t>
            </a:r>
            <a:r>
              <a:rPr lang="ko-KR" altLang="en-US" sz="2400" dirty="0" err="1"/>
              <a:t>순서열</a:t>
            </a:r>
            <a:r>
              <a:rPr lang="ko-KR" altLang="en-US" sz="2400" dirty="0"/>
              <a:t> 길이를 재는 함수</a:t>
            </a:r>
            <a:r>
              <a:rPr lang="en-US" altLang="ko-KR" sz="2400" dirty="0"/>
              <a:t>. </a:t>
            </a:r>
            <a:r>
              <a:rPr lang="ko-KR" altLang="en-US" sz="2400" dirty="0"/>
              <a:t>문자열에도 사용 가능</a:t>
            </a:r>
            <a:r>
              <a:rPr lang="en-US" altLang="ko-KR" sz="2400" dirty="0"/>
              <a:t>.</a:t>
            </a:r>
          </a:p>
          <a:p>
            <a:pPr lvl="0"/>
            <a:r>
              <a:rPr lang="ko-KR" altLang="en-US" sz="2400" dirty="0"/>
              <a:t>실습 </a:t>
            </a:r>
            <a:r>
              <a:rPr lang="en-US" altLang="ko-KR" sz="2400" dirty="0"/>
              <a:t>7 (</a:t>
            </a:r>
            <a:r>
              <a:rPr lang="en-US" altLang="ko-KR" sz="2400" dirty="0" err="1"/>
              <a:t>len</a:t>
            </a:r>
            <a:r>
              <a:rPr lang="en-US" altLang="ko-KR" sz="2400" dirty="0"/>
              <a:t>())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1676401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a = 'Good Morning'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len</a:t>
            </a:r>
            <a:r>
              <a:rPr lang="en-US" altLang="ko-KR" sz="1600" dirty="0">
                <a:solidFill>
                  <a:schemeClr val="bg1"/>
                </a:solidFill>
              </a:rPr>
              <a:t>(a)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54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239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텍스트 다루기 </a:t>
            </a:r>
            <a:r>
              <a:rPr lang="en-US" altLang="ko-KR" sz="3200" dirty="0"/>
              <a:t>- </a:t>
            </a:r>
            <a:r>
              <a:rPr lang="ko-KR" altLang="ko-KR" sz="3200" dirty="0"/>
              <a:t>문자열 </a:t>
            </a:r>
            <a:r>
              <a:rPr lang="ko-KR" altLang="ko-KR" sz="3200" dirty="0" err="1"/>
              <a:t>메소드</a:t>
            </a:r>
            <a:endParaRPr lang="ko-KR" altLang="en-US" sz="32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</p:nvPr>
        </p:nvGraphicFramePr>
        <p:xfrm>
          <a:off x="1975148" y="981364"/>
          <a:ext cx="8235652" cy="5781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56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startswith</a:t>
                      </a:r>
                      <a:r>
                        <a:rPr lang="en-US" sz="1200" kern="100" dirty="0">
                          <a:effectLst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문자열이 매개변수로 입력한 문자열로 시작되는지를 판단합니다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결과는 </a:t>
                      </a:r>
                      <a:r>
                        <a:rPr lang="en-US" sz="1200" kern="100" dirty="0">
                          <a:effectLst/>
                        </a:rPr>
                        <a:t>True </a:t>
                      </a:r>
                      <a:r>
                        <a:rPr lang="ko-KR" sz="1200" kern="100" dirty="0">
                          <a:effectLst/>
                        </a:rPr>
                        <a:t>또는 </a:t>
                      </a:r>
                      <a:r>
                        <a:rPr lang="en-US" sz="1200" kern="100" dirty="0">
                          <a:effectLst/>
                        </a:rPr>
                        <a:t>False</a:t>
                      </a:r>
                      <a:r>
                        <a:rPr lang="ko-KR" sz="1200" kern="100" dirty="0">
                          <a:effectLst/>
                        </a:rPr>
                        <a:t>로 나옵니다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a.startswith</a:t>
                      </a:r>
                      <a:r>
                        <a:rPr lang="en-US" sz="1200" kern="100" dirty="0">
                          <a:effectLst/>
                        </a:rPr>
                        <a:t>('He')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True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a.startswith</a:t>
                      </a:r>
                      <a:r>
                        <a:rPr lang="en-US" sz="1200" kern="100" dirty="0">
                          <a:effectLst/>
                        </a:rPr>
                        <a:t>('lo')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False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563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endswith()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원본 문자열이 매개변수로 입력한 문자열로 끝나는지를 판단합니다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effectLst/>
                        </a:rPr>
                        <a:t>결과는 </a:t>
                      </a:r>
                      <a:r>
                        <a:rPr lang="en-US" sz="1200" kern="100">
                          <a:effectLst/>
                        </a:rPr>
                        <a:t>True </a:t>
                      </a:r>
                      <a:r>
                        <a:rPr lang="ko-KR" sz="1200" kern="100">
                          <a:effectLst/>
                        </a:rPr>
                        <a:t>또는 </a:t>
                      </a:r>
                      <a:r>
                        <a:rPr lang="en-US" sz="1200" kern="100">
                          <a:effectLst/>
                        </a:rPr>
                        <a:t>False</a:t>
                      </a:r>
                      <a:r>
                        <a:rPr lang="ko-KR" sz="1200" kern="100">
                          <a:effectLst/>
                        </a:rPr>
                        <a:t>로 나옵니다</a:t>
                      </a:r>
                      <a:r>
                        <a:rPr lang="en-US" sz="1200" kern="100">
                          <a:effectLst/>
                        </a:rPr>
                        <a:t>.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&gt;&gt;&gt; a = 'Hello'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&gt;&gt;&gt; a.endswith('He')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False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&gt;&gt;&gt; a.endswith('lo')</a:t>
                      </a:r>
                      <a:endParaRPr lang="ko-KR" sz="1200" kern="10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True</a:t>
                      </a:r>
                      <a:endParaRPr lang="ko-KR" sz="1200" kern="10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276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find()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원본 문자열 안에 매개변수로 입력한 문자열이 존재하는 위치를 앞에서부터 찾습니다</a:t>
                      </a:r>
                      <a:r>
                        <a:rPr lang="en-US" sz="1200" kern="100" dirty="0">
                          <a:effectLst/>
                        </a:rPr>
                        <a:t>. </a:t>
                      </a:r>
                      <a:r>
                        <a:rPr lang="ko-KR" sz="1200" kern="100" dirty="0">
                          <a:effectLst/>
                        </a:rPr>
                        <a:t>존재하지 않으면 </a:t>
                      </a:r>
                      <a:r>
                        <a:rPr lang="en-US" sz="1200" kern="100" dirty="0">
                          <a:effectLst/>
                        </a:rPr>
                        <a:t>-1</a:t>
                      </a:r>
                      <a:r>
                        <a:rPr lang="ko-KR" sz="1200" kern="100" dirty="0">
                          <a:effectLst/>
                        </a:rPr>
                        <a:t>을 결과로 내놓습니다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a = 'Hello'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('ll')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('H')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&gt;&gt;&gt; </a:t>
                      </a:r>
                      <a:r>
                        <a:rPr lang="en-US" sz="1200" kern="100" dirty="0" err="1">
                          <a:effectLst/>
                        </a:rPr>
                        <a:t>a.find</a:t>
                      </a:r>
                      <a:r>
                        <a:rPr lang="en-US" sz="1200" kern="100" dirty="0">
                          <a:effectLst/>
                        </a:rPr>
                        <a:t>('K')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-1</a:t>
                      </a:r>
                      <a:endParaRPr lang="ko-KR" sz="1200" kern="100" dirty="0">
                        <a:effectLst/>
                      </a:endParaRPr>
                    </a:p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277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</p:nvPr>
        </p:nvGraphicFramePr>
        <p:xfrm>
          <a:off x="1975148" y="990600"/>
          <a:ext cx="8235652" cy="56964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86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820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rfind</a:t>
                      </a:r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안에 매개변수로 입력한 문자열이 존재하는 위치를 뒤에서부터 찾습니다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존재하지 않으면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결과로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('H')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('lo')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a.rfind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60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count() 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안에 매개변수로 입력한 문자열이 몇 번 등장하는지를 셉니다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a.count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('l')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lstrip</a:t>
                      </a:r>
                      <a:r>
                        <a:rPr lang="en-US" sz="12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왼쪽에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      Left Strip'.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'Left 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rstrip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오른쪽에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'Right Strip     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'Right 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602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strip()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 양쪽에 있는 공백을 제거합니다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    Strip    '.strip()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'Strip'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12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</p:nvPr>
        </p:nvGraphicFramePr>
        <p:xfrm>
          <a:off x="1975148" y="990600"/>
          <a:ext cx="8235652" cy="518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0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8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isalpha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숫자와 기호를 제외한 알파벳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한글 등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ABCDefgh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isalpha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'123ABC'.isalpha()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64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isnumeric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수로만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'1234'.isnumeric()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'123ABC'.isnumeric()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06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 err="1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isalnum</a:t>
                      </a: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문자열이 알파벳과 수로만 이루어져 있는지를 평가합니다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'1234ABC'.isalnum()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'1234'.isalnum()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'ABC'.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'1234 ABC'.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isalnum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55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</p:nvPr>
        </p:nvGraphicFramePr>
        <p:xfrm>
          <a:off x="1975148" y="990600"/>
          <a:ext cx="8235652" cy="5609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09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780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replace()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문자열에서 찾고자 하는 문자열을 바꾸고자 하는 문자열로 변경합니다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'Hello, World'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a.replace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('World', 'Korea')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'Hello, World'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'Hello, Korea'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64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split()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매개변수로 입력한 문자열을 기준으로 원본 문자열을 나누어 리스트를 만듭니다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리스트는 목록을 다루는 </a:t>
                      </a:r>
                      <a:r>
                        <a:rPr lang="ko-KR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자료형이며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다음 장에서 자세히 다룹니다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'Apple, Orange, Kiwi'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a.split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(',')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['Apple', ' Orange', ' Kiwi']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type(b)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&lt;class 'list'&gt;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06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upper()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문자열을 모두 대문자로 바꾼 문자열을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a.upper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'LOWER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29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sz="quarter" idx="10"/>
          </p:nvPr>
        </p:nvGraphicFramePr>
        <p:xfrm>
          <a:off x="1975148" y="990601"/>
          <a:ext cx="8235652" cy="4495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0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9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메소드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3578" marR="5357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6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lower() 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원본 문자열을 모두 소문자로 바꾼 문자열을 내놓습니다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a.lower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'upper case'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3956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format()</a:t>
                      </a:r>
                      <a:endParaRPr lang="ko-KR" sz="1200" b="1" kern="100" dirty="0">
                        <a:solidFill>
                          <a:schemeClr val="lt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형식을 갖춘 문자열을 만들 때 사용합니다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문자열 안에 중괄호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다른 데이터가 들어갈 자리를 만들어 두고 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format() </a:t>
                      </a:r>
                      <a:r>
                        <a:rPr lang="ko-KR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호출할 때 이 자리에 들어갈 데이터를 순서대로 넣어주면 원하는 형식의 문자열을 만들어 낼 수 있습니다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 = 'My name is {0}. I am {1} years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old.'.format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('Mario', 40)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a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'My name is Mario. I am 40 years old.'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 = 'My name is {name}. I am {age} years </a:t>
                      </a: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old.'.format</a:t>
                      </a: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(name='Luigi', age=35)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&gt;&gt;&gt; b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just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'My name is Luigi. I am 35 years old.'</a:t>
                      </a:r>
                      <a:endParaRPr lang="ko-KR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125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pPr lvl="0"/>
            <a:r>
              <a:rPr lang="ko-KR" altLang="en-US" sz="2000" dirty="0"/>
              <a:t>이 코드는 </a:t>
            </a:r>
            <a:r>
              <a:rPr lang="en-US" altLang="ko-KR" sz="2000" dirty="0"/>
              <a:t>‘</a:t>
            </a:r>
            <a:r>
              <a:rPr lang="ko-KR" altLang="en-US" sz="2000" dirty="0"/>
              <a:t>정상적으로</a:t>
            </a:r>
            <a:r>
              <a:rPr lang="en-US" altLang="ko-KR" sz="2000" dirty="0"/>
              <a:t>’</a:t>
            </a:r>
            <a:r>
              <a:rPr lang="ko-KR" altLang="en-US" sz="2000" dirty="0"/>
              <a:t>동작할까</a:t>
            </a:r>
            <a:r>
              <a:rPr lang="en-US" altLang="ko-KR" sz="2000" dirty="0"/>
              <a:t>?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endParaRPr lang="en-US" altLang="ko-KR" sz="2000" dirty="0"/>
          </a:p>
          <a:p>
            <a:pPr lvl="1"/>
            <a:r>
              <a:rPr lang="en-US" altLang="ko-KR" sz="1600" dirty="0"/>
              <a:t>input() </a:t>
            </a:r>
            <a:r>
              <a:rPr lang="ko-KR" altLang="en-US" sz="1600" dirty="0"/>
              <a:t>함수의 결과는 문자열이므로 </a:t>
            </a:r>
            <a:r>
              <a:rPr lang="en-US" altLang="ko-KR" sz="1600" dirty="0"/>
              <a:t>* </a:t>
            </a:r>
            <a:r>
              <a:rPr lang="ko-KR" altLang="en-US" sz="1600" dirty="0"/>
              <a:t>연산자를 사용할 수 없음</a:t>
            </a:r>
            <a:r>
              <a:rPr lang="en-US" altLang="ko-KR" sz="16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문자열을 숫자로 바꾸기 위해서는 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(), float(), complex()</a:t>
            </a:r>
            <a:r>
              <a:rPr lang="ko-KR" altLang="en-US" sz="2000" dirty="0"/>
              <a:t>를 사용</a:t>
            </a:r>
            <a:endParaRPr lang="en-US" altLang="ko-KR" sz="2000" dirty="0"/>
          </a:p>
          <a:p>
            <a:r>
              <a:rPr lang="ko-KR" altLang="en-US" sz="2000" dirty="0"/>
              <a:t>실습 </a:t>
            </a:r>
            <a:r>
              <a:rPr lang="en-US" altLang="ko-KR" sz="2000" dirty="0"/>
              <a:t>1</a:t>
            </a:r>
          </a:p>
          <a:p>
            <a:pPr lvl="0"/>
            <a:endParaRPr lang="en-US" altLang="ko-KR" sz="2000" dirty="0"/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ko-KR" altLang="ko-KR" sz="3200" dirty="0"/>
              <a:t>수에서 텍스트로</a:t>
            </a:r>
            <a:r>
              <a:rPr lang="en-US" altLang="ko-KR" sz="3200" dirty="0"/>
              <a:t>, </a:t>
            </a:r>
            <a:r>
              <a:rPr lang="ko-KR" altLang="ko-KR" sz="3200" dirty="0"/>
              <a:t>텍스트에서 수로</a:t>
            </a:r>
            <a:endParaRPr lang="ko-KR" altLang="en-US" sz="32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1371601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a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b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result = a * b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사각형 설명선 7"/>
          <p:cNvSpPr/>
          <p:nvPr/>
        </p:nvSpPr>
        <p:spPr>
          <a:xfrm>
            <a:off x="3733800" y="1624967"/>
            <a:ext cx="3143250" cy="590550"/>
          </a:xfrm>
          <a:prstGeom prst="wedgeRectCallout">
            <a:avLst>
              <a:gd name="adj1" fmla="val -55507"/>
              <a:gd name="adj2" fmla="val 2173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a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 b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는 문자열입니다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이 코드는 파이썬이 수행할 수 없습니다</a:t>
            </a:r>
            <a:r>
              <a:rPr lang="en-US" sz="1000" kern="100"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en-US" sz="1000" kern="100"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981200" y="3950532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('1234567890')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1234567890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float('123.4567')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123.4567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complex('1+2j')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(1+2j)</a:t>
            </a:r>
          </a:p>
        </p:txBody>
      </p:sp>
    </p:spTree>
    <p:extLst>
      <p:ext uri="{BB962C8B-B14F-4D97-AF65-F5344CB8AC3E}">
        <p14:creationId xmlns:p14="http://schemas.microsoft.com/office/powerpoint/2010/main" val="3418285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실습 </a:t>
            </a:r>
            <a:r>
              <a:rPr lang="en-US" altLang="ko-KR" sz="2000" dirty="0"/>
              <a:t>2 : </a:t>
            </a:r>
            <a:r>
              <a:rPr lang="en-US" altLang="ko-KR" sz="2000" i="1" dirty="0"/>
              <a:t>04/input_multiply.py</a:t>
            </a:r>
          </a:p>
          <a:p>
            <a:endParaRPr lang="en-US" altLang="ko-KR" sz="2000" i="1" dirty="0"/>
          </a:p>
          <a:p>
            <a:endParaRPr lang="en-US" altLang="ko-KR" sz="2000" i="1" dirty="0"/>
          </a:p>
          <a:p>
            <a:endParaRPr lang="en-US" altLang="ko-KR" sz="2000" i="1" dirty="0"/>
          </a:p>
          <a:p>
            <a:endParaRPr lang="en-US" altLang="ko-KR" sz="2000" i="1" dirty="0"/>
          </a:p>
          <a:p>
            <a:endParaRPr lang="en-US" altLang="ko-KR" sz="2000" i="1" dirty="0"/>
          </a:p>
          <a:p>
            <a:endParaRPr lang="en-US" altLang="ko-KR" sz="2000" i="1" dirty="0"/>
          </a:p>
          <a:p>
            <a:pPr lvl="1"/>
            <a:r>
              <a:rPr lang="ko-KR" altLang="en-US" sz="1600" dirty="0"/>
              <a:t>실행 결과</a:t>
            </a:r>
            <a:endParaRPr lang="ko-KR" altLang="ko-KR" sz="1600" dirty="0"/>
          </a:p>
          <a:p>
            <a:endParaRPr lang="en-US" altLang="ko-KR" sz="2000" dirty="0"/>
          </a:p>
          <a:p>
            <a:pPr lvl="0"/>
            <a:endParaRPr lang="en-US" altLang="ko-KR" sz="20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1371601"/>
            <a:ext cx="8382000" cy="206210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</a:t>
            </a:r>
            <a:r>
              <a:rPr lang="ko-KR" altLang="en-US" sz="1600" dirty="0">
                <a:solidFill>
                  <a:schemeClr val="bg1"/>
                </a:solidFill>
              </a:rPr>
              <a:t>첫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 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a = input()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</a:t>
            </a:r>
            <a:r>
              <a:rPr lang="ko-KR" altLang="en-US" sz="1600" dirty="0">
                <a:solidFill>
                  <a:schemeClr val="bg1"/>
                </a:solidFill>
              </a:rPr>
              <a:t>두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 ")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b = input()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result =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(a) * </a:t>
            </a:r>
            <a:r>
              <a:rPr lang="en-US" altLang="ko-KR" sz="1600" dirty="0" err="1">
                <a:solidFill>
                  <a:schemeClr val="bg1"/>
                </a:solidFill>
              </a:rPr>
              <a:t>int</a:t>
            </a:r>
            <a:r>
              <a:rPr lang="en-US" altLang="ko-KR" sz="1600" dirty="0">
                <a:solidFill>
                  <a:schemeClr val="bg1"/>
                </a:solidFill>
              </a:rPr>
              <a:t>(b)</a:t>
            </a:r>
          </a:p>
          <a:p>
            <a:pPr latinLnBrk="1"/>
            <a:endParaRPr lang="en-US" altLang="ko-KR" sz="1600" dirty="0">
              <a:solidFill>
                <a:schemeClr val="bg1"/>
              </a:solidFill>
            </a:endParaRP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print("{0} * {1} = {2}".format(a, b, result))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2667000" y="3950532"/>
            <a:ext cx="7696200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&gt;input_multiply.py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첫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</a:t>
            </a:r>
          </a:p>
          <a:p>
            <a:pPr latinLnBrk="1"/>
            <a:r>
              <a:rPr lang="ko-KR" altLang="en-US" sz="1600" dirty="0">
                <a:solidFill>
                  <a:schemeClr val="bg1"/>
                </a:solidFill>
              </a:rPr>
              <a:t>두 번째 수를 입력하세요</a:t>
            </a:r>
            <a:r>
              <a:rPr lang="en-US" altLang="ko-KR" sz="1600" dirty="0">
                <a:solidFill>
                  <a:schemeClr val="bg1"/>
                </a:solidFill>
              </a:rPr>
              <a:t>. :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5 * 4 = 20</a:t>
            </a:r>
          </a:p>
        </p:txBody>
      </p:sp>
    </p:spTree>
    <p:extLst>
      <p:ext uri="{BB962C8B-B14F-4D97-AF65-F5344CB8AC3E}">
        <p14:creationId xmlns:p14="http://schemas.microsoft.com/office/powerpoint/2010/main" val="638703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숫자를 문자열로 바꾸기 위해서는 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()</a:t>
            </a:r>
            <a:r>
              <a:rPr lang="ko-KR" altLang="en-US" sz="2400" dirty="0"/>
              <a:t>을 사용</a:t>
            </a:r>
            <a:endParaRPr lang="en-US" altLang="ko-KR" sz="2400" dirty="0"/>
          </a:p>
          <a:p>
            <a:r>
              <a:rPr lang="ko-KR" altLang="en-US" sz="2400" dirty="0"/>
              <a:t>실습 </a:t>
            </a:r>
            <a:r>
              <a:rPr lang="en-US" altLang="ko-KR" sz="2400" dirty="0"/>
              <a:t>3</a:t>
            </a:r>
          </a:p>
          <a:p>
            <a:pPr lvl="0"/>
            <a:endParaRPr lang="en-US" altLang="ko-KR" sz="24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>
            <a:spLocks noChangeArrowheads="1"/>
          </p:cNvSpPr>
          <p:nvPr/>
        </p:nvSpPr>
        <p:spPr bwMode="auto">
          <a:xfrm>
            <a:off x="1981200" y="1752600"/>
            <a:ext cx="8382000" cy="156966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import math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type(</a:t>
            </a:r>
            <a:r>
              <a:rPr lang="en-US" altLang="ko-KR" sz="1600" dirty="0" err="1">
                <a:solidFill>
                  <a:schemeClr val="bg1"/>
                </a:solidFill>
              </a:rPr>
              <a:t>math.pi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&lt;class 'float'&gt;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text = "</a:t>
            </a:r>
            <a:r>
              <a:rPr lang="ko-KR" altLang="en-US" sz="1600" dirty="0">
                <a:solidFill>
                  <a:schemeClr val="bg1"/>
                </a:solidFill>
              </a:rPr>
              <a:t>원주율은 </a:t>
            </a:r>
            <a:r>
              <a:rPr lang="en-US" altLang="ko-KR" sz="1600" dirty="0">
                <a:solidFill>
                  <a:schemeClr val="bg1"/>
                </a:solidFill>
              </a:rPr>
              <a:t>" + </a:t>
            </a:r>
            <a:r>
              <a:rPr lang="en-US" altLang="ko-KR" sz="1600" dirty="0" err="1">
                <a:solidFill>
                  <a:schemeClr val="bg1"/>
                </a:solidFill>
              </a:rPr>
              <a:t>str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en-US" altLang="ko-KR" sz="1600" dirty="0" err="1">
                <a:solidFill>
                  <a:schemeClr val="bg1"/>
                </a:solidFill>
              </a:rPr>
              <a:t>math.pi</a:t>
            </a:r>
            <a:r>
              <a:rPr lang="en-US" altLang="ko-KR" sz="1600" dirty="0">
                <a:solidFill>
                  <a:schemeClr val="bg1"/>
                </a:solidFill>
              </a:rPr>
              <a:t>) + "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."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&gt;&gt;&gt; text</a:t>
            </a:r>
          </a:p>
          <a:p>
            <a:pPr latinLnBrk="1"/>
            <a:r>
              <a:rPr lang="en-US" altLang="ko-KR" sz="1600" dirty="0">
                <a:solidFill>
                  <a:schemeClr val="bg1"/>
                </a:solidFill>
              </a:rPr>
              <a:t>'</a:t>
            </a:r>
            <a:r>
              <a:rPr lang="ko-KR" altLang="en-US" sz="1600" dirty="0">
                <a:solidFill>
                  <a:schemeClr val="bg1"/>
                </a:solidFill>
              </a:rPr>
              <a:t>원주율은 </a:t>
            </a:r>
            <a:r>
              <a:rPr lang="en-US" altLang="ko-KR" sz="1600" dirty="0">
                <a:solidFill>
                  <a:schemeClr val="bg1"/>
                </a:solidFill>
              </a:rPr>
              <a:t>3.141592653589793</a:t>
            </a:r>
            <a:r>
              <a:rPr lang="ko-KR" altLang="en-US" sz="1600" dirty="0">
                <a:solidFill>
                  <a:schemeClr val="bg1"/>
                </a:solidFill>
              </a:rPr>
              <a:t>입니다</a:t>
            </a:r>
            <a:r>
              <a:rPr lang="en-US" altLang="ko-KR" sz="1600" dirty="0">
                <a:solidFill>
                  <a:schemeClr val="bg1"/>
                </a:solidFill>
              </a:rPr>
              <a:t>.'</a:t>
            </a:r>
          </a:p>
        </p:txBody>
      </p:sp>
    </p:spTree>
    <p:extLst>
      <p:ext uri="{BB962C8B-B14F-4D97-AF65-F5344CB8AC3E}">
        <p14:creationId xmlns:p14="http://schemas.microsoft.com/office/powerpoint/2010/main" val="1624231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ko-KR" dirty="0" err="1"/>
              <a:t>파이썬에서</a:t>
            </a:r>
            <a:r>
              <a:rPr lang="ko-KR" altLang="ko-KR" dirty="0"/>
              <a:t> 제공하는 비트 연산자</a:t>
            </a:r>
            <a:endParaRPr lang="en-US" altLang="ko-KR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81200" y="1371600"/>
          <a:ext cx="8229600" cy="415913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30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3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설명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&lt;&lt;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왼쪽 시프트 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첫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ko-KR" sz="1600" kern="100" dirty="0">
                          <a:effectLst/>
                        </a:rPr>
                        <a:t> 두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수만큼 왼쪽으로 이동시킵니다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&gt;&gt; 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오른쪽 시프트 연산자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첫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ko-KR" sz="1600" kern="100" dirty="0">
                          <a:effectLst/>
                        </a:rPr>
                        <a:t> 두 번째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수만큼 오른쪽으로 이동시킵니다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&amp;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논리곱</a:t>
                      </a:r>
                      <a:r>
                        <a:rPr lang="en-US" sz="1600" kern="100">
                          <a:effectLst/>
                        </a:rPr>
                        <a:t>(AND)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논리곱을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4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|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논리합</a:t>
                      </a:r>
                      <a:r>
                        <a:rPr lang="en-US" sz="1600" kern="100">
                          <a:effectLst/>
                        </a:rPr>
                        <a:t>(OR)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논리합을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^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배타적 논리합</a:t>
                      </a:r>
                      <a:r>
                        <a:rPr lang="en-US" sz="1600" kern="100">
                          <a:effectLst/>
                        </a:rPr>
                        <a:t>(XOR) </a:t>
                      </a:r>
                      <a:r>
                        <a:rPr lang="ko-KR" sz="1600" kern="100">
                          <a:effectLst/>
                        </a:rPr>
                        <a:t>연산자 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두 </a:t>
                      </a: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비트 배타적 논리합을 수행합니다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429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~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보수</a:t>
                      </a:r>
                      <a:r>
                        <a:rPr lang="en-US" sz="1600" kern="100">
                          <a:effectLst/>
                        </a:rPr>
                        <a:t>(NOT) </a:t>
                      </a:r>
                      <a:r>
                        <a:rPr lang="ko-KR" sz="1600" kern="100">
                          <a:effectLst/>
                        </a:rPr>
                        <a:t>연산자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 err="1">
                          <a:effectLst/>
                        </a:rPr>
                        <a:t>피연산자의</a:t>
                      </a:r>
                      <a:r>
                        <a:rPr lang="ko-KR" sz="1600" kern="100" dirty="0">
                          <a:effectLst/>
                        </a:rPr>
                        <a:t> </a:t>
                      </a:r>
                      <a:r>
                        <a:rPr lang="ko-KR" sz="1600" kern="100" dirty="0" err="1">
                          <a:effectLst/>
                        </a:rPr>
                        <a:t>비트를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은</a:t>
                      </a:r>
                      <a:r>
                        <a:rPr lang="en-US" sz="1600" kern="100" dirty="0">
                          <a:effectLst/>
                        </a:rPr>
                        <a:t> 1</a:t>
                      </a:r>
                      <a:r>
                        <a:rPr lang="ko-KR" sz="1600" kern="100" dirty="0">
                          <a:effectLst/>
                        </a:rPr>
                        <a:t>로</a:t>
                      </a:r>
                      <a:r>
                        <a:rPr lang="en-US" sz="1600" kern="100" dirty="0">
                          <a:effectLst/>
                        </a:rPr>
                        <a:t>, 1</a:t>
                      </a:r>
                      <a:r>
                        <a:rPr lang="ko-KR" sz="1600" kern="100" dirty="0">
                          <a:effectLst/>
                        </a:rPr>
                        <a:t>은</a:t>
                      </a:r>
                      <a:r>
                        <a:rPr lang="en-US" sz="1600" kern="100" dirty="0">
                          <a:effectLst/>
                        </a:rPr>
                        <a:t> 0</a:t>
                      </a:r>
                      <a:r>
                        <a:rPr lang="ko-KR" sz="1600" kern="100" dirty="0">
                          <a:effectLst/>
                        </a:rPr>
                        <a:t>으로 반전시킵니다</a:t>
                      </a:r>
                      <a:r>
                        <a:rPr lang="en-US" sz="1600" kern="100" dirty="0">
                          <a:effectLst/>
                        </a:rPr>
                        <a:t>. </a:t>
                      </a:r>
                      <a:r>
                        <a:rPr lang="ko-KR" sz="1600" kern="100" dirty="0" err="1">
                          <a:effectLst/>
                        </a:rPr>
                        <a:t>단항</a:t>
                      </a:r>
                      <a:r>
                        <a:rPr lang="ko-KR" sz="1600" kern="100" dirty="0">
                          <a:effectLst/>
                        </a:rPr>
                        <a:t> 연산자입니다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031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781176"/>
            <a:ext cx="6157912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내용 개체 틀 1"/>
          <p:cNvSpPr>
            <a:spLocks noGrp="1"/>
          </p:cNvSpPr>
          <p:nvPr>
            <p:ph sz="quarter" idx="10"/>
          </p:nvPr>
        </p:nvSpPr>
        <p:spPr>
          <a:xfrm>
            <a:off x="1717675" y="9144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사각형 설명선 4"/>
          <p:cNvSpPr/>
          <p:nvPr/>
        </p:nvSpPr>
        <p:spPr>
          <a:xfrm>
            <a:off x="5638801" y="3429000"/>
            <a:ext cx="4765675" cy="2819400"/>
          </a:xfrm>
          <a:prstGeom prst="wedgeRectCallout">
            <a:avLst>
              <a:gd name="adj1" fmla="val -89598"/>
              <a:gd name="adj2" fmla="val -331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1400" dirty="0"/>
              <a:t>a</a:t>
            </a:r>
            <a:r>
              <a:rPr lang="ko-KR" altLang="en-US" sz="1400" dirty="0"/>
              <a:t>에 담겨있는 </a:t>
            </a:r>
            <a:r>
              <a:rPr lang="en-US" altLang="ko-KR" sz="1400" dirty="0"/>
              <a:t>2020</a:t>
            </a:r>
            <a:r>
              <a:rPr lang="ko-KR" altLang="en-US" sz="1400" dirty="0"/>
              <a:t>에서 </a:t>
            </a:r>
            <a:r>
              <a:rPr lang="en-US" altLang="ko-KR" sz="1400" dirty="0"/>
              <a:t>20</a:t>
            </a:r>
            <a:r>
              <a:rPr lang="ko-KR" altLang="en-US" sz="1400" dirty="0"/>
              <a:t>을 뺀 값을 다시 </a:t>
            </a:r>
            <a:r>
              <a:rPr lang="en-US" altLang="ko-KR" sz="1400" dirty="0"/>
              <a:t>a</a:t>
            </a:r>
            <a:r>
              <a:rPr lang="ko-KR" altLang="en-US" sz="1400" dirty="0"/>
              <a:t>에 저장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6477001" y="4786283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6991351" y="4267170"/>
            <a:ext cx="184731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13320" name="개체 9"/>
          <p:cNvGraphicFramePr>
            <a:graphicFrameLocks noChangeAspect="1"/>
          </p:cNvGraphicFramePr>
          <p:nvPr/>
        </p:nvGraphicFramePr>
        <p:xfrm>
          <a:off x="6553201" y="3802064"/>
          <a:ext cx="2936875" cy="23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86012" imgH="1571625" progId="Visio.Drawing.15">
                  <p:embed/>
                </p:oleObj>
              </mc:Choice>
              <mc:Fallback>
                <p:oleObj name="Visio" r:id="rId3" imgW="1886012" imgH="1571625" progId="Visio.Drawing.15">
                  <p:embed/>
                  <p:pic>
                    <p:nvPicPr>
                      <p:cNvPr id="1332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3802064"/>
                        <a:ext cx="2936875" cy="2370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시프트 연산자</a:t>
            </a:r>
            <a:r>
              <a:rPr lang="en-US" altLang="ko-KR" sz="1800" dirty="0"/>
              <a:t>(Shift Operator)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비트를</a:t>
            </a:r>
            <a:r>
              <a:rPr lang="ko-KR" altLang="en-US" sz="1800" dirty="0"/>
              <a:t> 왼쪽이나 오른쪽으로 이동시키는 기능을 수행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왼쪽 시프트 연산</a:t>
            </a:r>
            <a:endParaRPr lang="en-US" altLang="ko-KR" sz="1800" dirty="0"/>
          </a:p>
          <a:p>
            <a:pPr lvl="1"/>
            <a:r>
              <a:rPr lang="en-US" altLang="ko-KR" sz="1400" dirty="0"/>
              <a:t>10</a:t>
            </a:r>
            <a:r>
              <a:rPr lang="ko-KR" altLang="en-US" sz="1400" dirty="0"/>
              <a:t>진수 </a:t>
            </a:r>
            <a:r>
              <a:rPr lang="en-US" altLang="ko-KR" sz="1400" dirty="0"/>
              <a:t>240(16</a:t>
            </a:r>
            <a:r>
              <a:rPr lang="ko-KR" altLang="en-US" sz="1400" dirty="0"/>
              <a:t>개의 비트로 표현</a:t>
            </a:r>
            <a:r>
              <a:rPr lang="en-US" altLang="ko-KR" sz="1400" dirty="0"/>
              <a:t>)</a:t>
            </a:r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이 </a:t>
            </a:r>
            <a:r>
              <a:rPr lang="ko-KR" altLang="en-US" sz="1400" dirty="0" err="1"/>
              <a:t>비트를</a:t>
            </a:r>
            <a:r>
              <a:rPr lang="ko-KR" altLang="en-US" sz="1400" dirty="0"/>
              <a:t> 전체적으로 왼쪽으로 </a:t>
            </a:r>
            <a:r>
              <a:rPr lang="en-US" altLang="ko-KR" sz="1400" dirty="0"/>
              <a:t>2</a:t>
            </a:r>
            <a:r>
              <a:rPr lang="ko-KR" altLang="en-US" sz="1400" dirty="0"/>
              <a:t>비트 이동하면 다음과 같음</a:t>
            </a:r>
            <a:r>
              <a:rPr lang="en-US" altLang="ko-KR" sz="1400" dirty="0"/>
              <a:t>.</a:t>
            </a:r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r>
              <a:rPr lang="ko-KR" altLang="en-US" sz="1400" dirty="0"/>
              <a:t>비어있는 비트에 </a:t>
            </a:r>
            <a:r>
              <a:rPr lang="en-US" altLang="ko-KR" sz="1400" dirty="0"/>
              <a:t>0</a:t>
            </a:r>
            <a:r>
              <a:rPr lang="ko-KR" altLang="en-US" sz="1400" dirty="0"/>
              <a:t>을 채우면 왼쪽 시프트 연산 완료</a:t>
            </a:r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2550911"/>
            <a:ext cx="9742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8689"/>
              </p:ext>
            </p:extLst>
          </p:nvPr>
        </p:nvGraphicFramePr>
        <p:xfrm>
          <a:off x="3410805" y="2388708"/>
          <a:ext cx="4876801" cy="34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54543" imgH="304560" progId="Visio.Drawing.11">
                  <p:embed/>
                </p:oleObj>
              </mc:Choice>
              <mc:Fallback>
                <p:oleObj name="Visio" r:id="rId2" imgW="4354543" imgH="304560" progId="Visio.Drawing.11">
                  <p:embed/>
                  <p:pic>
                    <p:nvPicPr>
                      <p:cNvPr id="5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805" y="2388708"/>
                        <a:ext cx="4876801" cy="340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62199" y="3576755"/>
            <a:ext cx="10998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153091"/>
              </p:ext>
            </p:extLst>
          </p:nvPr>
        </p:nvGraphicFramePr>
        <p:xfrm>
          <a:off x="2509275" y="3044288"/>
          <a:ext cx="5867401" cy="1877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455605" imgH="1750950" progId="Visio.Drawing.11">
                  <p:embed/>
                </p:oleObj>
              </mc:Choice>
              <mc:Fallback>
                <p:oleObj name="Visio" r:id="rId4" imgW="5455605" imgH="1750950" progId="Visio.Drawing.11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275" y="3044288"/>
                        <a:ext cx="5867401" cy="1877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18822" y="547556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개체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33458"/>
              </p:ext>
            </p:extLst>
          </p:nvPr>
        </p:nvGraphicFramePr>
        <p:xfrm>
          <a:off x="3169935" y="4602599"/>
          <a:ext cx="5353817" cy="923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651959" imgH="801360" progId="Visio.Drawing.11">
                  <p:embed/>
                </p:oleObj>
              </mc:Choice>
              <mc:Fallback>
                <p:oleObj name="Visio" r:id="rId6" imgW="4651959" imgH="801360" progId="Visio.Drawing.11">
                  <p:embed/>
                  <p:pic>
                    <p:nvPicPr>
                      <p:cNvPr id="10" name="개체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35" y="4602599"/>
                        <a:ext cx="5353817" cy="9234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8745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오른쪽 시프트 연산</a:t>
            </a:r>
            <a:r>
              <a:rPr lang="en-US" altLang="ko-KR" dirty="0"/>
              <a:t>(</a:t>
            </a:r>
            <a:r>
              <a:rPr lang="ko-KR" altLang="en-US" dirty="0"/>
              <a:t>양수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240(16</a:t>
            </a:r>
            <a:r>
              <a:rPr lang="ko-KR" altLang="en-US" dirty="0"/>
              <a:t>개의 비트로 표현</a:t>
            </a:r>
            <a:r>
              <a:rPr lang="en-US" altLang="ko-KR" dirty="0"/>
              <a:t>)</a:t>
            </a:r>
            <a:r>
              <a:rPr lang="ko-KR" altLang="en-US" dirty="0"/>
              <a:t>를 오른쪽으로 </a:t>
            </a:r>
            <a:r>
              <a:rPr lang="en-US" altLang="ko-KR" dirty="0"/>
              <a:t>2</a:t>
            </a:r>
            <a:r>
              <a:rPr lang="ko-KR" altLang="en-US" dirty="0"/>
              <a:t>비트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이동하고 남은 비트에 </a:t>
            </a:r>
            <a:r>
              <a:rPr lang="en-US" altLang="ko-KR" dirty="0"/>
              <a:t>0</a:t>
            </a:r>
            <a:r>
              <a:rPr lang="ko-KR" altLang="en-US" dirty="0"/>
              <a:t>을 채우면 오른쪽 시프트 연산 완료</a:t>
            </a:r>
            <a:endParaRPr lang="en-US" altLang="ko-KR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2550911"/>
            <a:ext cx="9742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62199" y="3576755"/>
            <a:ext cx="10998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352801" y="18565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2725615" y="1713963"/>
          <a:ext cx="6383569" cy="202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02068" imgH="1750950" progId="Visio.Drawing.11">
                  <p:embed/>
                </p:oleObj>
              </mc:Choice>
              <mc:Fallback>
                <p:oleObj name="Visio" r:id="rId2" imgW="5502068" imgH="1750950" progId="Visio.Drawing.11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615" y="1713963"/>
                        <a:ext cx="6383569" cy="2024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14600" y="4109196"/>
            <a:ext cx="93321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2514600" y="4271003"/>
          <a:ext cx="5335749" cy="834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30079" imgH="723060" progId="Visio.Drawing.11">
                  <p:embed/>
                </p:oleObj>
              </mc:Choice>
              <mc:Fallback>
                <p:oleObj name="Visio" r:id="rId4" imgW="4630079" imgH="723060" progId="Visio.Drawing.11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71003"/>
                        <a:ext cx="5335749" cy="8343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7593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오른쪽 시프트 연산</a:t>
            </a:r>
            <a:r>
              <a:rPr lang="en-US" altLang="ko-KR" dirty="0"/>
              <a:t>(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진수 </a:t>
            </a:r>
            <a:r>
              <a:rPr lang="en-US" altLang="ko-KR" dirty="0"/>
              <a:t>-255(16</a:t>
            </a:r>
            <a:r>
              <a:rPr lang="ko-KR" altLang="en-US" dirty="0"/>
              <a:t>개의 비트로 표현</a:t>
            </a:r>
            <a:r>
              <a:rPr lang="en-US" altLang="ko-KR" dirty="0"/>
              <a:t>)</a:t>
            </a:r>
            <a:r>
              <a:rPr lang="ko-KR" altLang="en-US" dirty="0"/>
              <a:t>를 오른쪽으로 </a:t>
            </a:r>
            <a:r>
              <a:rPr lang="en-US" altLang="ko-KR" dirty="0"/>
              <a:t>2</a:t>
            </a:r>
            <a:r>
              <a:rPr lang="ko-KR" altLang="en-US" dirty="0"/>
              <a:t>비트 이동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이동하고 남은 비트에 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을 채우면</a:t>
            </a:r>
            <a:r>
              <a:rPr lang="ko-KR" altLang="en-US" dirty="0"/>
              <a:t> 오른쪽 시프트 연산 완료</a:t>
            </a:r>
            <a:endParaRPr lang="en-US" altLang="ko-KR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362200" y="2550911"/>
            <a:ext cx="97429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362199" y="3576755"/>
            <a:ext cx="109983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352801" y="18565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14600" y="4109196"/>
            <a:ext cx="93321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43199" y="1478738"/>
            <a:ext cx="103345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2743199" y="1638938"/>
          <a:ext cx="6718498" cy="224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01936" imgH="1837797" progId="Visio.Drawing.11">
                  <p:embed/>
                </p:oleObj>
              </mc:Choice>
              <mc:Fallback>
                <p:oleObj name="Visio" r:id="rId2" imgW="5501936" imgH="1837797" progId="Visio.Drawing.11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1638938"/>
                        <a:ext cx="6718498" cy="2247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38046" y="4235161"/>
            <a:ext cx="95868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/>
        </p:nvGraphicFramePr>
        <p:xfrm>
          <a:off x="2538046" y="4396969"/>
          <a:ext cx="5920154" cy="92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30326" imgH="723063" progId="Visio.Drawing.11">
                  <p:embed/>
                </p:oleObj>
              </mc:Choice>
              <mc:Fallback>
                <p:oleObj name="Visio" r:id="rId4" imgW="4630326" imgH="723063" progId="Visio.Drawing.11">
                  <p:embed/>
                  <p:pic>
                    <p:nvPicPr>
                      <p:cNvPr id="13" name="개체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046" y="4396969"/>
                        <a:ext cx="5920154" cy="925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650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>
            <a:spLocks noChangeArrowheads="1"/>
          </p:cNvSpPr>
          <p:nvPr/>
        </p:nvSpPr>
        <p:spPr bwMode="auto">
          <a:xfrm>
            <a:off x="1981200" y="1371600"/>
            <a:ext cx="8382000" cy="181588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240   # 00000000 11110000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240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&lt;&lt; 2    # 00000011 11000000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960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&gt;&gt; 2    # 00000000 00111100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모서리가 둥근 직사각형 9"/>
          <p:cNvSpPr>
            <a:spLocks noChangeArrowheads="1"/>
          </p:cNvSpPr>
          <p:nvPr/>
        </p:nvSpPr>
        <p:spPr bwMode="auto">
          <a:xfrm>
            <a:off x="2433637" y="2171699"/>
            <a:ext cx="274394" cy="776923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11" name="모서리가 둥근 사각형 설명선 10"/>
          <p:cNvSpPr>
            <a:spLocks noChangeArrowheads="1"/>
          </p:cNvSpPr>
          <p:nvPr/>
        </p:nvSpPr>
        <p:spPr bwMode="auto">
          <a:xfrm>
            <a:off x="2085059" y="3325812"/>
            <a:ext cx="971550" cy="333375"/>
          </a:xfrm>
          <a:prstGeom prst="wedgeRoundRectCallout">
            <a:avLst>
              <a:gd name="adj1" fmla="val -10000"/>
              <a:gd name="adj2" fmla="val -152289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ko-KR" altLang="en-US" sz="10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원본 데이터</a:t>
            </a:r>
          </a:p>
        </p:txBody>
      </p:sp>
      <p:sp>
        <p:nvSpPr>
          <p:cNvPr id="12" name="모서리가 둥근 사각형 설명선 11"/>
          <p:cNvSpPr>
            <a:spLocks noChangeArrowheads="1"/>
          </p:cNvSpPr>
          <p:nvPr/>
        </p:nvSpPr>
        <p:spPr bwMode="auto">
          <a:xfrm>
            <a:off x="3371850" y="3262313"/>
            <a:ext cx="1285875" cy="333375"/>
          </a:xfrm>
          <a:prstGeom prst="wedgeRoundRectCallout">
            <a:avLst>
              <a:gd name="adj1" fmla="val -80518"/>
              <a:gd name="adj2" fmla="val -132286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/>
            <a:r>
              <a:rPr lang="ko-KR" altLang="en-US" sz="1000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옮길 비트의 수</a:t>
            </a:r>
          </a:p>
        </p:txBody>
      </p:sp>
      <p:sp>
        <p:nvSpPr>
          <p:cNvPr id="13" name="모서리가 둥근 직사각형 12"/>
          <p:cNvSpPr>
            <a:spLocks noChangeArrowheads="1"/>
          </p:cNvSpPr>
          <p:nvPr/>
        </p:nvSpPr>
        <p:spPr bwMode="auto">
          <a:xfrm>
            <a:off x="2971802" y="2160265"/>
            <a:ext cx="223835" cy="788356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>
            <a:spLocks noChangeArrowheads="1"/>
          </p:cNvSpPr>
          <p:nvPr/>
        </p:nvSpPr>
        <p:spPr bwMode="auto">
          <a:xfrm>
            <a:off x="1981200" y="4198252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1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0x1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0x2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0x4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hex(a&lt;&lt;5)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0x20</a:t>
            </a:r>
          </a:p>
        </p:txBody>
      </p:sp>
      <p:sp>
        <p:nvSpPr>
          <p:cNvPr id="15" name="직사각형 14"/>
          <p:cNvSpPr>
            <a:spLocks noChangeArrowheads="1"/>
          </p:cNvSpPr>
          <p:nvPr/>
        </p:nvSpPr>
        <p:spPr bwMode="auto">
          <a:xfrm>
            <a:off x="4126523" y="4186529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b = 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0xff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0x7f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0x3f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hex(b&gt;&gt;5)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0x7</a:t>
            </a:r>
          </a:p>
        </p:txBody>
      </p:sp>
      <p:sp>
        <p:nvSpPr>
          <p:cNvPr id="16" name="직사각형 15"/>
          <p:cNvSpPr>
            <a:spLocks noChangeArrowheads="1"/>
          </p:cNvSpPr>
          <p:nvPr/>
        </p:nvSpPr>
        <p:spPr bwMode="auto">
          <a:xfrm>
            <a:off x="6271846" y="4175074"/>
            <a:ext cx="1981200" cy="2308324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c = -255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-0xff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hex(c&gt;&gt;1)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-0x80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hex(c&gt;&gt;2)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-0x40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hex(c&gt;&gt;5)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-0x8</a:t>
            </a:r>
          </a:p>
        </p:txBody>
      </p:sp>
    </p:spTree>
    <p:extLst>
      <p:ext uri="{BB962C8B-B14F-4D97-AF65-F5344CB8AC3E}">
        <p14:creationId xmlns:p14="http://schemas.microsoft.com/office/powerpoint/2010/main" val="2442819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논리 연산은 참 또는 거짓의 진리 값을 </a:t>
            </a:r>
            <a:r>
              <a:rPr lang="ko-KR" altLang="en-US" sz="2000" dirty="0" err="1"/>
              <a:t>피연산자로</a:t>
            </a:r>
            <a:r>
              <a:rPr lang="ko-KR" altLang="en-US" sz="2000" dirty="0"/>
              <a:t> 하는 연산</a:t>
            </a:r>
            <a:endParaRPr lang="en-US" altLang="ko-KR" sz="2000" dirty="0"/>
          </a:p>
          <a:p>
            <a:r>
              <a:rPr lang="ko-KR" altLang="ko-KR" sz="2000" dirty="0"/>
              <a:t>비트 논리 연산</a:t>
            </a:r>
            <a:r>
              <a:rPr lang="en-US" altLang="ko-KR" sz="2000" dirty="0"/>
              <a:t>(Bitwise Logical Operation)</a:t>
            </a:r>
            <a:r>
              <a:rPr lang="ko-KR" altLang="ko-KR" sz="2000" dirty="0"/>
              <a:t>도 데이터의 각 비트에 대해 수행하는 논리 연산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/>
              <a:t>파이썬에서</a:t>
            </a:r>
            <a:r>
              <a:rPr lang="ko-KR" altLang="en-US" sz="2000" dirty="0"/>
              <a:t> 제공하는 비트 논리 연산자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lvl="1" indent="-342900">
              <a:lnSpc>
                <a:spcPct val="100000"/>
              </a:lnSpc>
              <a:spcAft>
                <a:spcPct val="0"/>
              </a:spcAft>
              <a:buClr>
                <a:srgbClr val="660033"/>
              </a:buClr>
              <a:buFont typeface="Wingdings" pitchFamily="2" charset="2"/>
              <a:buChar char="v"/>
            </a:pPr>
            <a:endParaRPr lang="en-US" altLang="ko-KR" sz="16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81200" y="2718580"/>
          <a:ext cx="8229600" cy="337742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98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02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이름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설명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&amp;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논리곱</a:t>
                      </a:r>
                      <a:r>
                        <a:rPr lang="en-US" sz="1800" kern="100" dirty="0">
                          <a:effectLst/>
                        </a:rPr>
                        <a:t>(AND)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비트에 대해 논리곱을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|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논리합</a:t>
                      </a:r>
                      <a:r>
                        <a:rPr lang="en-US" sz="1800" kern="100" dirty="0">
                          <a:effectLst/>
                        </a:rPr>
                        <a:t>(OR)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비트에 대해 논리합을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^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배타적 논리합</a:t>
                      </a:r>
                      <a:r>
                        <a:rPr lang="en-US" sz="1800" kern="100" dirty="0">
                          <a:effectLst/>
                        </a:rPr>
                        <a:t>(XOR) </a:t>
                      </a:r>
                      <a:r>
                        <a:rPr lang="ko-KR" sz="1800" kern="100" dirty="0">
                          <a:effectLst/>
                        </a:rPr>
                        <a:t>연산자 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두 피연산자의 비트의 대해 배타적 논리합을 수행합니다</a:t>
                      </a:r>
                      <a:r>
                        <a:rPr lang="en-US" sz="1800" kern="100">
                          <a:effectLst/>
                        </a:rPr>
                        <a:t>.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34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~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보수</a:t>
                      </a:r>
                      <a:r>
                        <a:rPr lang="en-US" sz="1800" kern="100" dirty="0">
                          <a:effectLst/>
                        </a:rPr>
                        <a:t>(NOT) </a:t>
                      </a:r>
                      <a:r>
                        <a:rPr lang="ko-KR" sz="1800" kern="100" dirty="0">
                          <a:effectLst/>
                        </a:rPr>
                        <a:t>연산자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 err="1">
                          <a:effectLst/>
                        </a:rPr>
                        <a:t>피연산자의</a:t>
                      </a:r>
                      <a:r>
                        <a:rPr lang="ko-KR" sz="1800" kern="100" dirty="0">
                          <a:effectLst/>
                        </a:rPr>
                        <a:t> 비트에 대해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r>
                        <a:rPr lang="ko-KR" sz="1800" kern="100" dirty="0">
                          <a:effectLst/>
                        </a:rPr>
                        <a:t>은</a:t>
                      </a:r>
                      <a:r>
                        <a:rPr lang="en-US" sz="1800" kern="100" dirty="0">
                          <a:effectLst/>
                        </a:rPr>
                        <a:t> 1</a:t>
                      </a:r>
                      <a:r>
                        <a:rPr lang="ko-KR" sz="1800" kern="100" dirty="0">
                          <a:effectLst/>
                        </a:rPr>
                        <a:t>로</a:t>
                      </a:r>
                      <a:r>
                        <a:rPr lang="en-US" sz="1800" kern="100" dirty="0">
                          <a:effectLst/>
                        </a:rPr>
                        <a:t>, 1</a:t>
                      </a:r>
                      <a:r>
                        <a:rPr lang="ko-KR" sz="1800" kern="100" dirty="0">
                          <a:effectLst/>
                        </a:rPr>
                        <a:t>은</a:t>
                      </a:r>
                      <a:r>
                        <a:rPr lang="en-US" sz="1800" kern="100" dirty="0">
                          <a:effectLst/>
                        </a:rPr>
                        <a:t> 0</a:t>
                      </a:r>
                      <a:r>
                        <a:rPr lang="ko-KR" sz="1800" kern="100" dirty="0">
                          <a:effectLst/>
                        </a:rPr>
                        <a:t>으로 반전시킵니다</a:t>
                      </a:r>
                      <a:r>
                        <a:rPr lang="en-US" sz="1800" kern="100" dirty="0">
                          <a:effectLst/>
                        </a:rPr>
                        <a:t>. </a:t>
                      </a:r>
                      <a:r>
                        <a:rPr lang="ko-KR" sz="1800" kern="100" dirty="0" err="1">
                          <a:effectLst/>
                        </a:rPr>
                        <a:t>단항</a:t>
                      </a:r>
                      <a:r>
                        <a:rPr lang="ko-KR" sz="1800" kern="100" dirty="0">
                          <a:effectLst/>
                        </a:rPr>
                        <a:t> 연산자입니다</a:t>
                      </a:r>
                      <a:r>
                        <a:rPr lang="en-US" sz="18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97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논리곱</a:t>
            </a:r>
            <a:r>
              <a:rPr lang="en-US" altLang="ko-KR" sz="2000" dirty="0"/>
              <a:t>: </a:t>
            </a:r>
            <a:r>
              <a:rPr lang="ko-KR" altLang="ko-KR" sz="2000" dirty="0"/>
              <a:t>두 비트 모두가</a:t>
            </a:r>
            <a:r>
              <a:rPr lang="en-US" altLang="ko-KR" sz="2000" dirty="0"/>
              <a:t> 1(</a:t>
            </a:r>
            <a:r>
              <a:rPr lang="ko-KR" altLang="ko-KR" sz="2000" dirty="0"/>
              <a:t>참</a:t>
            </a:r>
            <a:r>
              <a:rPr lang="en-US" altLang="ko-KR" sz="2000" dirty="0"/>
              <a:t>)</a:t>
            </a:r>
            <a:r>
              <a:rPr lang="ko-KR" altLang="ko-KR" sz="2000" dirty="0"/>
              <a:t>이어야 결과도</a:t>
            </a:r>
            <a:r>
              <a:rPr lang="en-US" altLang="ko-KR" sz="2000" dirty="0"/>
              <a:t> 1(</a:t>
            </a:r>
            <a:r>
              <a:rPr lang="ko-KR" altLang="ko-KR" sz="2000" dirty="0"/>
              <a:t>참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논리곱 연산자는 </a:t>
            </a:r>
            <a:r>
              <a:rPr lang="en-US" altLang="ko-KR" sz="2000" dirty="0"/>
              <a:t>&amp;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sz="2000" dirty="0">
                <a:latin typeface="HY견고딕" pitchFamily="18" charset="-127"/>
                <a:ea typeface="HY견고딕" pitchFamily="18" charset="-127"/>
              </a:rPr>
              <a:t>1</a:t>
            </a:r>
          </a:p>
        </p:txBody>
      </p:sp>
      <p:sp>
        <p:nvSpPr>
          <p:cNvPr id="17411" name="제목 1"/>
          <p:cNvSpPr>
            <a:spLocks noGrp="1"/>
          </p:cNvSpPr>
          <p:nvPr>
            <p:ph type="title"/>
          </p:nvPr>
        </p:nvSpPr>
        <p:spPr>
          <a:xfrm>
            <a:off x="984115" y="158578"/>
            <a:ext cx="10515600" cy="584775"/>
          </a:xfrm>
        </p:spPr>
        <p:txBody>
          <a:bodyPr>
            <a:noAutofit/>
          </a:bodyPr>
          <a:lstStyle/>
          <a:p>
            <a:r>
              <a:rPr lang="ko-KR" altLang="ko-KR" sz="3200" dirty="0"/>
              <a:t>비트 다루기</a:t>
            </a:r>
            <a:r>
              <a:rPr lang="en-US" altLang="ko-KR" sz="3200" dirty="0"/>
              <a:t> – </a:t>
            </a:r>
            <a:r>
              <a:rPr lang="ko-KR" altLang="en-US" sz="3200" dirty="0"/>
              <a:t>비트 논리 연산자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514593"/>
            <a:ext cx="1417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981200" y="4977826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&amp;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43400" y="1665912"/>
            <a:ext cx="1417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/>
        </p:nvGraphicFramePr>
        <p:xfrm>
          <a:off x="4343401" y="1827719"/>
          <a:ext cx="2887923" cy="219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19118" imgH="1371719" progId="Visio.Drawing.11">
                  <p:embed/>
                </p:oleObj>
              </mc:Choice>
              <mc:Fallback>
                <p:oleObj name="Visio" r:id="rId2" imgW="1819118" imgH="1371719" progId="Visio.Drawing.11">
                  <p:embed/>
                  <p:pic>
                    <p:nvPicPr>
                      <p:cNvPr id="8" name="개체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1827719"/>
                        <a:ext cx="2887923" cy="21924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542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논리합</a:t>
            </a:r>
            <a:r>
              <a:rPr lang="en-US" altLang="ko-KR" sz="2000" dirty="0"/>
              <a:t>: </a:t>
            </a:r>
            <a:r>
              <a:rPr lang="ko-KR" altLang="ko-KR" sz="2000" dirty="0"/>
              <a:t>둘 중 하나라도 참</a:t>
            </a:r>
            <a:r>
              <a:rPr lang="en-US" altLang="ko-KR" sz="2000" dirty="0"/>
              <a:t>(1)</a:t>
            </a:r>
            <a:r>
              <a:rPr lang="ko-KR" altLang="ko-KR" sz="2000" dirty="0"/>
              <a:t>이면 </a:t>
            </a:r>
            <a:r>
              <a:rPr lang="ko-KR" altLang="en-US" sz="2000" dirty="0"/>
              <a:t>결과도 </a:t>
            </a:r>
            <a:r>
              <a:rPr lang="ko-KR" altLang="ko-KR" sz="2000" dirty="0"/>
              <a:t>참</a:t>
            </a:r>
            <a:r>
              <a:rPr lang="en-US" altLang="ko-KR" sz="2000" dirty="0"/>
              <a:t>(1)</a:t>
            </a:r>
          </a:p>
          <a:p>
            <a:r>
              <a:rPr lang="ko-KR" altLang="en-US" sz="2000" dirty="0"/>
              <a:t>논리합 연산자는 </a:t>
            </a:r>
            <a:r>
              <a:rPr lang="en-US" altLang="ko-KR" sz="2000" dirty="0"/>
              <a:t>|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sz="2000" dirty="0"/>
              <a:t>2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514593"/>
            <a:ext cx="1417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981200" y="4977826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|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62400" y="1335205"/>
            <a:ext cx="1455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19600" y="1663498"/>
            <a:ext cx="1455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/>
        </p:nvGraphicFramePr>
        <p:xfrm>
          <a:off x="4419600" y="1825305"/>
          <a:ext cx="3069690" cy="2314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19118" imgH="1371719" progId="Visio.Drawing.11">
                  <p:embed/>
                </p:oleObj>
              </mc:Choice>
              <mc:Fallback>
                <p:oleObj name="Visio" r:id="rId2" imgW="1819118" imgH="1371719" progId="Visio.Drawing.11">
                  <p:embed/>
                  <p:pic>
                    <p:nvPicPr>
                      <p:cNvPr id="9" name="개체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825305"/>
                        <a:ext cx="3069690" cy="2314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051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배타적 논리합</a:t>
            </a:r>
            <a:r>
              <a:rPr lang="en-US" altLang="ko-KR" sz="2000" dirty="0"/>
              <a:t>: </a:t>
            </a:r>
            <a:r>
              <a:rPr lang="ko-KR" altLang="ko-KR" sz="2000" dirty="0"/>
              <a:t>두 </a:t>
            </a:r>
            <a:r>
              <a:rPr lang="ko-KR" altLang="ko-KR" sz="2000" dirty="0" err="1"/>
              <a:t>피연산자의</a:t>
            </a:r>
            <a:r>
              <a:rPr lang="ko-KR" altLang="ko-KR" sz="2000" dirty="0"/>
              <a:t> </a:t>
            </a:r>
            <a:r>
              <a:rPr lang="ko-KR" altLang="ko-KR" sz="2000" dirty="0" err="1"/>
              <a:t>진리값이</a:t>
            </a:r>
            <a:r>
              <a:rPr lang="ko-KR" altLang="ko-KR" sz="2000" dirty="0"/>
              <a:t> 서로 달라야 참</a:t>
            </a:r>
            <a:r>
              <a:rPr lang="en-US" altLang="ko-KR" sz="2000" dirty="0"/>
              <a:t>(1)</a:t>
            </a:r>
          </a:p>
          <a:p>
            <a:r>
              <a:rPr lang="ko-KR" altLang="en-US" sz="2000" dirty="0"/>
              <a:t>배타적 논리합 연산자는 </a:t>
            </a:r>
            <a:r>
              <a:rPr lang="en-US" altLang="ko-KR" sz="2000" dirty="0"/>
              <a:t>^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sz="2000" dirty="0"/>
              <a:t>3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514593"/>
            <a:ext cx="1417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981200" y="4977826"/>
            <a:ext cx="8382000" cy="584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9 ^ 10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62400" y="1335205"/>
            <a:ext cx="1455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19600" y="1663498"/>
            <a:ext cx="1455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91000" y="1514592"/>
            <a:ext cx="16155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/>
        </p:nvGraphicFramePr>
        <p:xfrm>
          <a:off x="4191000" y="1676399"/>
          <a:ext cx="3248026" cy="245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834698" imgH="1387741" progId="Visio.Drawing.11">
                  <p:embed/>
                </p:oleObj>
              </mc:Choice>
              <mc:Fallback>
                <p:oleObj name="Visio" r:id="rId2" imgW="1834698" imgH="1387741" progId="Visio.Drawing.11">
                  <p:embed/>
                  <p:pic>
                    <p:nvPicPr>
                      <p:cNvPr id="7" name="개체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399"/>
                        <a:ext cx="3248026" cy="2457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7976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보수 연산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피연산자의</a:t>
            </a:r>
            <a:r>
              <a:rPr lang="ko-KR" altLang="en-US" sz="2000" dirty="0"/>
              <a:t> </a:t>
            </a:r>
            <a:r>
              <a:rPr lang="ko-KR" altLang="ko-KR" sz="2000" dirty="0" err="1"/>
              <a:t>비트를</a:t>
            </a:r>
            <a:r>
              <a:rPr lang="en-US" altLang="ko-KR" sz="2000" dirty="0"/>
              <a:t> 0</a:t>
            </a:r>
            <a:r>
              <a:rPr lang="ko-KR" altLang="ko-KR" sz="2000" dirty="0"/>
              <a:t>에서</a:t>
            </a:r>
            <a:r>
              <a:rPr lang="en-US" altLang="ko-KR" sz="2000" dirty="0"/>
              <a:t> 1</a:t>
            </a:r>
            <a:r>
              <a:rPr lang="ko-KR" altLang="ko-KR" sz="2000" dirty="0"/>
              <a:t>로</a:t>
            </a:r>
            <a:r>
              <a:rPr lang="en-US" altLang="ko-KR" sz="2000" dirty="0"/>
              <a:t>, 1</a:t>
            </a:r>
            <a:r>
              <a:rPr lang="ko-KR" altLang="ko-KR" sz="2000" dirty="0"/>
              <a:t>에서</a:t>
            </a:r>
            <a:r>
              <a:rPr lang="en-US" altLang="ko-KR" sz="2000" dirty="0"/>
              <a:t> 0</a:t>
            </a:r>
            <a:r>
              <a:rPr lang="ko-KR" altLang="ko-KR" sz="2000" dirty="0"/>
              <a:t>으로 뒤집</a:t>
            </a:r>
            <a:r>
              <a:rPr lang="ko-KR" altLang="en-US" sz="2000" dirty="0"/>
              <a:t>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보수 연산자는 </a:t>
            </a:r>
            <a:r>
              <a:rPr lang="en-US" altLang="ko-KR" sz="2000" dirty="0"/>
              <a:t>~</a:t>
            </a:r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  <a:p>
            <a:endParaRPr lang="en-US" altLang="ko-KR" sz="2000" dirty="0"/>
          </a:p>
          <a:p>
            <a:r>
              <a:rPr lang="ko-KR" altLang="en-US" sz="2000" dirty="0">
                <a:latin typeface="HY견고딕" pitchFamily="18" charset="-127"/>
                <a:ea typeface="HY견고딕" pitchFamily="18" charset="-127"/>
              </a:rPr>
              <a:t>실습 </a:t>
            </a:r>
            <a:r>
              <a:rPr lang="en-US" altLang="ko-KR" sz="2000" dirty="0"/>
              <a:t>4</a:t>
            </a:r>
            <a:endParaRPr lang="en-US" altLang="ko-KR" sz="20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743200" y="2505193"/>
            <a:ext cx="119369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57400" y="1514593"/>
            <a:ext cx="141708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1981200" y="4977826"/>
            <a:ext cx="8382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a = 255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&gt;&gt;&gt; ~a</a:t>
            </a:r>
          </a:p>
          <a:p>
            <a:pPr latinLnBrk="1"/>
            <a:r>
              <a:rPr lang="pt-BR" altLang="ko-KR" sz="1600" dirty="0">
                <a:solidFill>
                  <a:schemeClr val="bg1"/>
                </a:solidFill>
              </a:rPr>
              <a:t>-256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962400" y="1335205"/>
            <a:ext cx="1455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19600" y="1663498"/>
            <a:ext cx="145538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191000" y="1514592"/>
            <a:ext cx="16155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209800" y="1820819"/>
            <a:ext cx="102242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1" name="개체 10"/>
          <p:cNvGraphicFramePr>
            <a:graphicFrameLocks noChangeAspect="1"/>
          </p:cNvGraphicFramePr>
          <p:nvPr/>
        </p:nvGraphicFramePr>
        <p:xfrm>
          <a:off x="1981200" y="1781014"/>
          <a:ext cx="8153401" cy="1845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94721" imgH="1306379" progId="Visio.Drawing.11">
                  <p:embed/>
                </p:oleObj>
              </mc:Choice>
              <mc:Fallback>
                <p:oleObj name="Visio" r:id="rId2" imgW="5794721" imgH="1306379" progId="Visio.Drawing.11">
                  <p:embed/>
                  <p:pic>
                    <p:nvPicPr>
                      <p:cNvPr id="11" name="개체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81014"/>
                        <a:ext cx="8153401" cy="1845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09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2] </a:t>
            </a:r>
            <a:r>
              <a:rPr lang="ko-KR" altLang="en-US" dirty="0"/>
              <a:t>진수 변환</a:t>
            </a:r>
            <a:endParaRPr lang="en-US" altLang="ko-KR" dirty="0"/>
          </a:p>
          <a:p>
            <a:pPr lvl="1"/>
            <a:r>
              <a:rPr lang="ko-KR" altLang="en-US" dirty="0"/>
              <a:t>숫자를 세는 방법인 </a:t>
            </a:r>
            <a:r>
              <a:rPr lang="en-US" altLang="ko-KR" dirty="0"/>
              <a:t>2</a:t>
            </a:r>
            <a:r>
              <a:rPr lang="ko-KR" altLang="en-US" dirty="0"/>
              <a:t>진수</a:t>
            </a:r>
            <a:r>
              <a:rPr lang="en-US" altLang="ko-KR" dirty="0"/>
              <a:t>, 8</a:t>
            </a:r>
            <a:r>
              <a:rPr lang="ko-KR" altLang="en-US" dirty="0"/>
              <a:t>진수</a:t>
            </a:r>
            <a:r>
              <a:rPr lang="en-US" altLang="ko-KR" dirty="0"/>
              <a:t>, 10</a:t>
            </a:r>
            <a:r>
              <a:rPr lang="ko-KR" altLang="en-US" dirty="0"/>
              <a:t>진수</a:t>
            </a:r>
            <a:r>
              <a:rPr lang="en-US" altLang="ko-KR" dirty="0"/>
              <a:t>, 16</a:t>
            </a:r>
            <a:r>
              <a:rPr lang="ko-KR" altLang="en-US" dirty="0"/>
              <a:t>진수 등을 선택하고 값을 입력해 해당 </a:t>
            </a:r>
            <a:r>
              <a:rPr lang="ko-KR" altLang="en-US" dirty="0" err="1"/>
              <a:t>진수별</a:t>
            </a:r>
            <a:r>
              <a:rPr lang="ko-KR" altLang="en-US" dirty="0"/>
              <a:t> 숫자를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206" y="2033845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내용 개체 틀 5"/>
          <p:cNvSpPr>
            <a:spLocks noGrp="1"/>
          </p:cNvSpPr>
          <p:nvPr>
            <p:ph sz="quarter" idx="10"/>
          </p:nvPr>
        </p:nvSpPr>
        <p:spPr>
          <a:xfrm>
            <a:off x="533399" y="838200"/>
            <a:ext cx="11153775" cy="5715000"/>
          </a:xfrm>
        </p:spPr>
        <p:txBody>
          <a:bodyPr/>
          <a:lstStyle/>
          <a:p>
            <a:r>
              <a:rPr lang="ko-KR" altLang="ko-KR" dirty="0"/>
              <a:t>텍스트</a:t>
            </a:r>
            <a:r>
              <a:rPr lang="en-US" altLang="ko-KR" dirty="0"/>
              <a:t>, </a:t>
            </a:r>
            <a:r>
              <a:rPr lang="ko-KR" altLang="ko-KR" dirty="0"/>
              <a:t>이미지</a:t>
            </a:r>
            <a:r>
              <a:rPr lang="en-US" altLang="ko-KR" dirty="0"/>
              <a:t>, </a:t>
            </a:r>
            <a:r>
              <a:rPr lang="ko-KR" altLang="ko-KR" dirty="0"/>
              <a:t>음성 등 </a:t>
            </a:r>
            <a:r>
              <a:rPr lang="ko-KR" altLang="en-US" dirty="0"/>
              <a:t>컴퓨터의 </a:t>
            </a:r>
            <a:r>
              <a:rPr lang="ko-KR" altLang="ko-KR" dirty="0"/>
              <a:t>다양한 데이터</a:t>
            </a:r>
            <a:r>
              <a:rPr lang="en-US" altLang="ko-KR" dirty="0"/>
              <a:t> </a:t>
            </a:r>
            <a:r>
              <a:rPr lang="ko-KR" altLang="en-US" dirty="0"/>
              <a:t>처리는 </a:t>
            </a:r>
            <a:r>
              <a:rPr lang="ko-KR" altLang="ko-KR" dirty="0"/>
              <a:t>수 처리를 응용</a:t>
            </a:r>
            <a:r>
              <a:rPr lang="ko-KR" altLang="en-US" dirty="0"/>
              <a:t>하여 이루어짐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err="1"/>
              <a:t>파이썬은</a:t>
            </a:r>
            <a:r>
              <a:rPr lang="ko-KR" altLang="ko-KR" dirty="0"/>
              <a:t> 기본적으로 </a:t>
            </a:r>
            <a:r>
              <a:rPr lang="ko-KR" altLang="en-US" dirty="0"/>
              <a:t>지원하는 </a:t>
            </a:r>
            <a:r>
              <a:rPr lang="ko-KR" altLang="ko-KR" dirty="0"/>
              <a:t>세 종류의 수</a:t>
            </a:r>
            <a:endParaRPr lang="en-US" altLang="ko-KR" dirty="0"/>
          </a:p>
          <a:p>
            <a:pPr lvl="1"/>
            <a:r>
              <a:rPr lang="ko-KR" altLang="en-US" dirty="0"/>
              <a:t>정수</a:t>
            </a:r>
            <a:endParaRPr lang="en-US" altLang="ko-KR" dirty="0"/>
          </a:p>
          <a:p>
            <a:pPr lvl="1"/>
            <a:r>
              <a:rPr lang="ko-KR" altLang="en-US" dirty="0"/>
              <a:t>실수</a:t>
            </a:r>
            <a:endParaRPr lang="en-US" altLang="ko-KR" dirty="0"/>
          </a:p>
          <a:p>
            <a:pPr lvl="1"/>
            <a:r>
              <a:rPr lang="ko-KR" altLang="en-US" dirty="0"/>
              <a:t>복소수</a:t>
            </a:r>
          </a:p>
        </p:txBody>
      </p:sp>
      <p:sp>
        <p:nvSpPr>
          <p:cNvPr id="14339" name="제목 1"/>
          <p:cNvSpPr>
            <a:spLocks noGrp="1"/>
          </p:cNvSpPr>
          <p:nvPr>
            <p:ph type="title"/>
          </p:nvPr>
        </p:nvSpPr>
        <p:spPr>
          <a:xfrm>
            <a:off x="371475" y="107951"/>
            <a:ext cx="10515600" cy="806450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수 다루기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프로그램 </a:t>
            </a:r>
            <a:r>
              <a:rPr lang="en-US" altLang="ko-KR" dirty="0"/>
              <a:t>2]</a:t>
            </a:r>
            <a:r>
              <a:rPr lang="ko-KR" altLang="en-US" dirty="0"/>
              <a:t>의 완성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208" y="1223755"/>
            <a:ext cx="6540905" cy="56342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533F85-556F-03E7-3DC4-77BB050B37C7}"/>
              </a:ext>
            </a:extLst>
          </p:cNvPr>
          <p:cNvSpPr/>
          <p:nvPr/>
        </p:nvSpPr>
        <p:spPr>
          <a:xfrm>
            <a:off x="2115208" y="1223755"/>
            <a:ext cx="6419192" cy="3795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78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함수의 서식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313765"/>
            <a:ext cx="6972300" cy="6286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35" y="2192194"/>
            <a:ext cx="6953250" cy="8382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5840" y="1547532"/>
            <a:ext cx="21467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결과는‘안녕하세요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?’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23856" y="2384064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➊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아닌 문자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 err="1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일영영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“ ”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안의 내용이 문자든 숫자든 무조건 문자로 취급한다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➋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의 결과로 나온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100(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백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의미한다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098" y="3415130"/>
            <a:ext cx="7115175" cy="84772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676901" y="3552774"/>
            <a:ext cx="5334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➌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100+100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 출력되고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➍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더한 결과인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200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을 출력한다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2909" y="4603598"/>
            <a:ext cx="7067550" cy="81915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630369" y="4801834"/>
            <a:ext cx="5334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하나밖에 없는데 숫자가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개이고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b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</a:br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개인데 숫자는 하나라 서로 짝이 맞지 않다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 </a:t>
            </a:r>
          </a:p>
          <a:p>
            <a:r>
              <a:rPr lang="en-US" altLang="ko-KR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➏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은 단순히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하나 삭제하면 되지만 </a:t>
            </a:r>
            <a:r>
              <a:rPr lang="ko-KR" altLang="en-US" sz="1200" dirty="0">
                <a:latin typeface="HY엽서L" panose="02030600000101010101" pitchFamily="18" charset="-127"/>
                <a:ea typeface="HY엽서L" panose="02030600000101010101" pitchFamily="18" charset="-127"/>
              </a:rPr>
              <a:t>➎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숫자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개를 출력하려면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%d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가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2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 필요하므로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[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그림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3-1]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과 같이 수정한다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841" y="5732461"/>
            <a:ext cx="27146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다양한 출력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5" y="1358771"/>
            <a:ext cx="6934200" cy="6381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996128" y="1539358"/>
            <a:ext cx="19287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100/200=0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.</a:t>
            </a:r>
            <a:endParaRPr lang="ko-KR" altLang="en-US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866" y="2152893"/>
            <a:ext cx="3400425" cy="25050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525" y="4624000"/>
            <a:ext cx="4629150" cy="200025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353" y="5592950"/>
            <a:ext cx="3571875" cy="61912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495352" y="5330822"/>
            <a:ext cx="23903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따라서 코드를 다음과 같이 수정</a:t>
            </a:r>
          </a:p>
        </p:txBody>
      </p:sp>
    </p:spTree>
    <p:extLst>
      <p:ext uri="{BB962C8B-B14F-4D97-AF65-F5344CB8AC3E}">
        <p14:creationId xmlns:p14="http://schemas.microsoft.com/office/powerpoint/2010/main" val="217522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233" y="1179756"/>
            <a:ext cx="7067550" cy="2867025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929455" y="1538790"/>
            <a:ext cx="4680000" cy="4888720"/>
            <a:chOff x="405455" y="1538790"/>
            <a:chExt cx="4680000" cy="488872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4154" b="3092"/>
            <a:stretch/>
          </p:blipFill>
          <p:spPr>
            <a:xfrm>
              <a:off x="405455" y="4045532"/>
              <a:ext cx="4680000" cy="23819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11560" y="1538790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135894" y="2483896"/>
            <a:ext cx="6148809" cy="4231153"/>
            <a:chOff x="611893" y="2483895"/>
            <a:chExt cx="6148809" cy="4231153"/>
          </a:xfrm>
        </p:grpSpPr>
        <p:sp>
          <p:nvSpPr>
            <p:cNvPr id="20" name="직사각형 19"/>
            <p:cNvSpPr/>
            <p:nvPr/>
          </p:nvSpPr>
          <p:spPr>
            <a:xfrm>
              <a:off x="611893" y="2483895"/>
              <a:ext cx="2070230" cy="6750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702" y="4024849"/>
              <a:ext cx="6120000" cy="2690199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2108058" y="3429000"/>
            <a:ext cx="6169809" cy="2574284"/>
            <a:chOff x="584057" y="3429000"/>
            <a:chExt cx="6169809" cy="2574284"/>
          </a:xfrm>
        </p:grpSpPr>
        <p:sp>
          <p:nvSpPr>
            <p:cNvPr id="21" name="직사각형 20"/>
            <p:cNvSpPr/>
            <p:nvPr/>
          </p:nvSpPr>
          <p:spPr>
            <a:xfrm>
              <a:off x="584057" y="3429000"/>
              <a:ext cx="2070230" cy="5026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3866" y="4271805"/>
              <a:ext cx="5400000" cy="1731479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836" y="1655004"/>
            <a:ext cx="5799151" cy="21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  <a:p>
            <a:pPr lvl="1"/>
            <a:r>
              <a:rPr lang="en-US" altLang="ko-KR" dirty="0"/>
              <a:t>format( ) </a:t>
            </a:r>
            <a:r>
              <a:rPr lang="ko-KR" altLang="en-US" dirty="0"/>
              <a:t>함수와 </a:t>
            </a:r>
            <a:r>
              <a:rPr lang="en-US" altLang="ko-KR" dirty="0"/>
              <a:t>{ }</a:t>
            </a:r>
            <a:r>
              <a:rPr lang="ko-KR" altLang="en-US" dirty="0"/>
              <a:t>를 함께 사용해 서식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.format</a:t>
            </a:r>
            <a:r>
              <a:rPr lang="ko-KR" altLang="en-US" dirty="0"/>
              <a:t>을 사용해 출력 순서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강제 행 넘기기는 </a:t>
            </a:r>
            <a:r>
              <a:rPr lang="en-US" altLang="ko-KR" dirty="0"/>
              <a:t>‘\n</a:t>
            </a:r>
            <a:r>
              <a:rPr lang="ko-KR" altLang="en-US" dirty="0"/>
              <a:t>’을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583795"/>
            <a:ext cx="7115175" cy="8382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31" y="1446473"/>
            <a:ext cx="3895725" cy="215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4212213"/>
            <a:ext cx="7086600" cy="666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0" y="5270788"/>
            <a:ext cx="70675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316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Section02 print() </a:t>
            </a:r>
            <a:r>
              <a:rPr lang="ko-KR" altLang="en-US" dirty="0"/>
              <a:t>함수를 사용한 다양한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print( ) </a:t>
            </a:r>
            <a:r>
              <a:rPr lang="ko-KR" altLang="en-US" dirty="0"/>
              <a:t>함수를 사용한 깔끔한 출력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36" y="1358771"/>
            <a:ext cx="4429125" cy="25812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138" y="4187302"/>
            <a:ext cx="6981825" cy="1885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32241"/>
          <a:stretch/>
        </p:blipFill>
        <p:spPr>
          <a:xfrm>
            <a:off x="5330915" y="4090577"/>
            <a:ext cx="3949484" cy="20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46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endParaRPr lang="en-US" altLang="ko-KR" dirty="0"/>
          </a:p>
          <a:p>
            <a:pPr lvl="1"/>
            <a:r>
              <a:rPr lang="ko-KR" altLang="en-US" dirty="0"/>
              <a:t>변수는 어떠한 값을 저장하는 메모리 공간</a:t>
            </a:r>
            <a:r>
              <a:rPr lang="en-US" altLang="ko-KR" dirty="0"/>
              <a:t>(</a:t>
            </a:r>
            <a:r>
              <a:rPr lang="ko-KR" altLang="en-US" dirty="0"/>
              <a:t>그릇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변수 선언은 그릇을 준비하는 것</a:t>
            </a:r>
          </a:p>
          <a:p>
            <a:pPr lvl="1"/>
            <a:r>
              <a:rPr lang="ko-KR" altLang="en-US" dirty="0" err="1"/>
              <a:t>파이썬은</a:t>
            </a:r>
            <a:r>
              <a:rPr lang="ko-KR" altLang="en-US" dirty="0"/>
              <a:t> </a:t>
            </a:r>
            <a:r>
              <a:rPr lang="en-US" altLang="ko-KR" dirty="0"/>
              <a:t>C/C++, </a:t>
            </a:r>
            <a:r>
              <a:rPr lang="ko-KR" altLang="en-US" dirty="0"/>
              <a:t>자바 등과는 달리 변수를 선언하지 않아도 되지만 긴 코드를 작성할 때는 사용될 변수를 미리 계획적으로 준비하는 것이 더 효율적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r>
              <a:rPr lang="ko-KR" altLang="en-US" dirty="0"/>
              <a:t>가장 많이 사용하는 변수는 </a:t>
            </a:r>
            <a:r>
              <a:rPr lang="ko-KR" altLang="en-US" dirty="0" err="1"/>
              <a:t>불형</a:t>
            </a:r>
            <a:r>
              <a:rPr lang="en-US" altLang="ko-KR" dirty="0"/>
              <a:t>(Boolean, 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저장</a:t>
            </a:r>
            <a:r>
              <a:rPr lang="en-US" altLang="ko-KR" dirty="0"/>
              <a:t>),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 err="1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63" y="5086350"/>
            <a:ext cx="5143500" cy="17716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63" y="2475209"/>
            <a:ext cx="7105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05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0" dirty="0"/>
              <a:t>Type( ) </a:t>
            </a:r>
            <a:r>
              <a:rPr lang="ko-KR" altLang="en-US" b="0" dirty="0"/>
              <a:t>함수를 사용하면 변수가 </a:t>
            </a:r>
            <a:r>
              <a:rPr lang="en-US" altLang="ko-KR" b="0" dirty="0"/>
              <a:t>bool(</a:t>
            </a:r>
            <a:r>
              <a:rPr lang="ko-KR" altLang="en-US" b="0" dirty="0" err="1"/>
              <a:t>불형</a:t>
            </a:r>
            <a:r>
              <a:rPr lang="en-US" altLang="ko-KR" b="0" dirty="0"/>
              <a:t>), </a:t>
            </a:r>
            <a:r>
              <a:rPr lang="en-US" altLang="ko-KR" b="0" dirty="0" err="1"/>
              <a:t>int</a:t>
            </a:r>
            <a:r>
              <a:rPr lang="en-US" altLang="ko-KR" b="0" dirty="0"/>
              <a:t>(</a:t>
            </a:r>
            <a:r>
              <a:rPr lang="ko-KR" altLang="en-US" b="0" dirty="0"/>
              <a:t>정수</a:t>
            </a:r>
            <a:r>
              <a:rPr lang="en-US" altLang="ko-KR" b="0" dirty="0"/>
              <a:t>), float(</a:t>
            </a:r>
            <a:r>
              <a:rPr lang="ko-KR" altLang="en-US" b="0" dirty="0"/>
              <a:t>실수</a:t>
            </a:r>
            <a:r>
              <a:rPr lang="en-US" altLang="ko-KR" b="0" dirty="0"/>
              <a:t>), </a:t>
            </a:r>
            <a:r>
              <a:rPr lang="en-US" altLang="ko-KR" b="0" dirty="0" err="1"/>
              <a:t>str</a:t>
            </a:r>
            <a:r>
              <a:rPr lang="en-US" altLang="ko-KR" b="0" dirty="0"/>
              <a:t>(</a:t>
            </a:r>
            <a:r>
              <a:rPr lang="ko-KR" altLang="en-US" b="0" dirty="0"/>
              <a:t>문자열</a:t>
            </a:r>
            <a:r>
              <a:rPr lang="en-US" altLang="ko-KR" b="0" dirty="0"/>
              <a:t>)</a:t>
            </a:r>
            <a:r>
              <a:rPr lang="ko-KR" altLang="en-US" b="0" dirty="0"/>
              <a:t>형으로 생성된 것을 확인할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dirty="0" err="1"/>
              <a:t>변수명</a:t>
            </a:r>
            <a:r>
              <a:rPr lang="ko-KR" altLang="en-US" dirty="0"/>
              <a:t> 규칙</a:t>
            </a:r>
            <a:endParaRPr lang="en-US" altLang="ko-KR" dirty="0"/>
          </a:p>
          <a:p>
            <a:pPr lvl="1"/>
            <a:r>
              <a:rPr lang="ko-KR" altLang="en-US" dirty="0"/>
              <a:t>대</a:t>
            </a:r>
            <a:r>
              <a:rPr lang="en-US" altLang="ko-KR" dirty="0"/>
              <a:t>·</a:t>
            </a:r>
            <a:r>
              <a:rPr lang="ko-KR" altLang="en-US" dirty="0"/>
              <a:t>소문자를 구분한다</a:t>
            </a:r>
            <a:r>
              <a:rPr lang="en-US" altLang="ko-KR" dirty="0"/>
              <a:t>( </a:t>
            </a:r>
            <a:r>
              <a:rPr lang="en-US" altLang="ko-KR" dirty="0" err="1"/>
              <a:t>myVar</a:t>
            </a:r>
            <a:r>
              <a:rPr lang="ko-KR" altLang="en-US" dirty="0"/>
              <a:t>와 </a:t>
            </a:r>
            <a:r>
              <a:rPr lang="en-US" altLang="ko-KR" dirty="0" err="1"/>
              <a:t>MyVar</a:t>
            </a:r>
            <a:r>
              <a:rPr lang="ko-KR" altLang="en-US" dirty="0"/>
              <a:t>는 다른 변수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언더바</a:t>
            </a:r>
            <a:r>
              <a:rPr lang="en-US" altLang="ko-KR" dirty="0"/>
              <a:t>(_)</a:t>
            </a:r>
            <a:r>
              <a:rPr lang="ko-KR" altLang="en-US" dirty="0"/>
              <a:t>를 포함할 수 있다</a:t>
            </a:r>
            <a:r>
              <a:rPr lang="en-US" altLang="ko-KR" dirty="0"/>
              <a:t>. </a:t>
            </a:r>
            <a:r>
              <a:rPr lang="ko-KR" altLang="en-US" dirty="0"/>
              <a:t>하지만 숫자로 시작하면 안 된다</a:t>
            </a:r>
            <a:r>
              <a:rPr lang="en-US" altLang="ko-KR" dirty="0"/>
              <a:t>( var2(O), _</a:t>
            </a:r>
            <a:r>
              <a:rPr lang="en-US" altLang="ko-KR" dirty="0" err="1"/>
              <a:t>var</a:t>
            </a:r>
            <a:r>
              <a:rPr lang="en-US" altLang="ko-KR" dirty="0"/>
              <a:t>(O), var_2(O), 2Var(X)).</a:t>
            </a:r>
          </a:p>
          <a:p>
            <a:pPr lvl="1"/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ko-KR" altLang="en-US" dirty="0" err="1"/>
              <a:t>변수명으로</a:t>
            </a:r>
            <a:r>
              <a:rPr lang="ko-KR" altLang="en-US" dirty="0"/>
              <a:t> 쓰면 안 된다</a:t>
            </a:r>
            <a:r>
              <a:rPr lang="en-US" altLang="ko-KR" dirty="0"/>
              <a:t>.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ko-KR" altLang="en-US" dirty="0" err="1"/>
              <a:t>예약어는</a:t>
            </a:r>
            <a:r>
              <a:rPr lang="ko-KR" altLang="en-US" dirty="0"/>
              <a:t> </a:t>
            </a:r>
            <a:r>
              <a:rPr lang="en-US" altLang="ko-KR" dirty="0"/>
              <a:t>True, False, None, and, or, not, break, continue, return, if, else, </a:t>
            </a:r>
            <a:r>
              <a:rPr lang="en-US" altLang="ko-KR" dirty="0" err="1"/>
              <a:t>elif</a:t>
            </a:r>
            <a:r>
              <a:rPr lang="en-US" altLang="ko-KR" dirty="0"/>
              <a:t>, for, while, except, finally, </a:t>
            </a:r>
            <a:r>
              <a:rPr lang="en-US" altLang="ko-KR" dirty="0" err="1"/>
              <a:t>gloval</a:t>
            </a:r>
            <a:r>
              <a:rPr lang="en-US" altLang="ko-KR" dirty="0"/>
              <a:t>, import, try </a:t>
            </a:r>
            <a:r>
              <a:rPr lang="ko-KR" altLang="en-US" dirty="0"/>
              <a:t>등이다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628800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499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(1)</a:t>
            </a:r>
          </a:p>
          <a:p>
            <a:pPr lvl="1"/>
            <a:r>
              <a:rPr lang="ko-KR" altLang="en-US" dirty="0"/>
              <a:t>변수는 값을 담으면</a:t>
            </a:r>
            <a:r>
              <a:rPr lang="en-US" altLang="ko-KR" dirty="0"/>
              <a:t>(</a:t>
            </a:r>
            <a:r>
              <a:rPr lang="ko-KR" altLang="en-US" dirty="0"/>
              <a:t>대입하면</a:t>
            </a:r>
            <a:r>
              <a:rPr lang="en-US" altLang="ko-KR" dirty="0"/>
              <a:t>) </a:t>
            </a:r>
            <a:r>
              <a:rPr lang="ko-KR" altLang="en-US" dirty="0"/>
              <a:t>사용 가능</a:t>
            </a:r>
            <a:r>
              <a:rPr lang="en-US" altLang="ko-KR" dirty="0"/>
              <a:t>. </a:t>
            </a:r>
            <a:r>
              <a:rPr lang="ko-KR" altLang="en-US" dirty="0"/>
              <a:t>변수에 있던 기존 값은 없어지고 새로 입력한 값으로 변경됨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변수에는 변수의 값을 넣을 수도 있고</a:t>
            </a:r>
            <a:r>
              <a:rPr lang="en-US" altLang="ko-KR" dirty="0"/>
              <a:t>, </a:t>
            </a:r>
            <a:r>
              <a:rPr lang="ko-KR" altLang="en-US" dirty="0"/>
              <a:t>계산 결과를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800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565" y="1853825"/>
            <a:ext cx="5400000" cy="18242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535" y="4381640"/>
            <a:ext cx="4320000" cy="21115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98" y="4313667"/>
            <a:ext cx="4320000" cy="21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945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(2)</a:t>
            </a:r>
          </a:p>
          <a:p>
            <a:pPr lvl="1"/>
            <a:r>
              <a:rPr lang="ko-KR" altLang="en-US" dirty="0"/>
              <a:t>변수에는 숫자와 변수의 연산을 넣을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40" y="1583796"/>
            <a:ext cx="5040000" cy="23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6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ko-KR" dirty="0"/>
              <a:t>정수</a:t>
            </a:r>
            <a:r>
              <a:rPr lang="en-US" altLang="ko-KR" dirty="0"/>
              <a:t>?</a:t>
            </a:r>
          </a:p>
          <a:p>
            <a:pPr lvl="1"/>
            <a:r>
              <a:rPr lang="ko-KR" altLang="ko-KR" dirty="0"/>
              <a:t>음의 정수</a:t>
            </a:r>
            <a:r>
              <a:rPr lang="en-US" altLang="ko-KR" dirty="0"/>
              <a:t>, 0, </a:t>
            </a:r>
            <a:r>
              <a:rPr lang="ko-KR" altLang="ko-KR" dirty="0"/>
              <a:t>양의 정수</a:t>
            </a:r>
            <a:endParaRPr lang="en-US" altLang="ko-KR" dirty="0"/>
          </a:p>
          <a:p>
            <a:pPr lvl="1"/>
            <a:r>
              <a:rPr lang="ko-KR" altLang="ko-KR" dirty="0" err="1"/>
              <a:t>파이썬에서는</a:t>
            </a:r>
            <a:r>
              <a:rPr lang="ko-KR" altLang="ko-KR" dirty="0"/>
              <a:t> 메모리가 허용하는 한</a:t>
            </a:r>
            <a:r>
              <a:rPr lang="en-US" altLang="ko-KR" dirty="0"/>
              <a:t>, </a:t>
            </a:r>
            <a:r>
              <a:rPr lang="ko-KR" altLang="ko-KR" dirty="0"/>
              <a:t>무한대의 정수를 다룰 수 </a:t>
            </a:r>
            <a:r>
              <a:rPr lang="ko-KR" altLang="en-US" dirty="0"/>
              <a:t>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1 (</a:t>
            </a:r>
            <a:r>
              <a:rPr lang="ko-KR" altLang="en-US" dirty="0"/>
              <a:t>변수에 정수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364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5365" name="직사각형 2"/>
          <p:cNvSpPr>
            <a:spLocks noChangeArrowheads="1"/>
          </p:cNvSpPr>
          <p:nvPr/>
        </p:nvSpPr>
        <p:spPr bwMode="auto">
          <a:xfrm>
            <a:off x="1981200" y="3333751"/>
            <a:ext cx="8382000" cy="2862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 = 3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 = 123456789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 = 1234567890123456789012345678901234567890 </a:t>
            </a: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a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3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b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123456789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&gt;&gt;&gt; c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  <a:p>
            <a:pPr algn="just" latinLnBrk="1"/>
            <a:r>
              <a:rPr lang="en-US" altLang="ko-KR" dirty="0">
                <a:solidFill>
                  <a:schemeClr val="bg1"/>
                </a:solidFill>
                <a:latin typeface="돋움체" panose="020B0609000101010101" pitchFamily="49" charset="-127"/>
                <a:ea typeface="돋움체" panose="020B0609000101010101" pitchFamily="49" charset="-127"/>
                <a:cs typeface="맑은 고딕" panose="020B0503020000020004" pitchFamily="50" charset="-127"/>
              </a:rPr>
              <a:t>1234567890123456789012345678901234567890</a:t>
            </a:r>
            <a:endParaRPr lang="ko-KR" altLang="ko-KR" dirty="0">
              <a:solidFill>
                <a:schemeClr val="bg1"/>
              </a:solidFill>
              <a:latin typeface="돋움체" panose="020B0609000101010101" pitchFamily="49" charset="-127"/>
              <a:ea typeface="돋움체" panose="020B0609000101010101" pitchFamily="49" charset="-127"/>
              <a:cs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(3)</a:t>
            </a:r>
          </a:p>
          <a:p>
            <a:pPr lvl="1"/>
            <a:r>
              <a:rPr lang="ko-KR" altLang="en-US" dirty="0"/>
              <a:t>변수에 연속된 값을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1583795"/>
            <a:ext cx="6686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3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(4)</a:t>
            </a:r>
          </a:p>
          <a:p>
            <a:pPr lvl="1"/>
            <a:r>
              <a:rPr lang="ko-KR" altLang="en-US" dirty="0"/>
              <a:t>변수에 연산 결과를 자신의 값으로 다시 대입하는 방식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570" y="1628801"/>
            <a:ext cx="60579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877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Section03 </a:t>
            </a:r>
            <a:r>
              <a:rPr lang="ko-KR" altLang="en-US" dirty="0"/>
              <a:t>변수의 선언과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변수의 사용</a:t>
            </a:r>
            <a:r>
              <a:rPr lang="en-US" altLang="ko-KR" dirty="0"/>
              <a:t>(5)</a:t>
            </a:r>
          </a:p>
          <a:p>
            <a:pPr lvl="1"/>
            <a:r>
              <a:rPr lang="ko-KR" altLang="en-US" dirty="0" err="1"/>
              <a:t>파이썬에서</a:t>
            </a:r>
            <a:r>
              <a:rPr lang="ko-KR" altLang="en-US" dirty="0"/>
              <a:t> 변수의 데이터 형식은 값을 넣는 순간마다 변경될 수 있는 유연한 구조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대입 연산자의 왼쪽에는 무조건 변수만 올 수 있고</a:t>
            </a:r>
            <a:r>
              <a:rPr lang="en-US" altLang="ko-KR" dirty="0"/>
              <a:t>, </a:t>
            </a:r>
            <a:r>
              <a:rPr lang="ko-KR" altLang="en-US" dirty="0"/>
              <a:t>오른쪽에는 무엇이든</a:t>
            </a:r>
            <a:r>
              <a:rPr lang="en-US" altLang="ko-KR" dirty="0"/>
              <a:t>(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수식</a:t>
            </a:r>
            <a:r>
              <a:rPr lang="en-US" altLang="ko-KR" dirty="0"/>
              <a:t>, </a:t>
            </a:r>
            <a:r>
              <a:rPr lang="ko-KR" altLang="en-US" dirty="0"/>
              <a:t>함수 등</a:t>
            </a:r>
            <a:r>
              <a:rPr lang="en-US" altLang="ko-KR" dirty="0"/>
              <a:t>) </a:t>
            </a:r>
            <a:r>
              <a:rPr lang="ko-KR" altLang="en-US" dirty="0"/>
              <a:t>올 수 있음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493785"/>
            <a:ext cx="7134225" cy="13335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0" y="3608684"/>
            <a:ext cx="5760000" cy="29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15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비트와 바이트</a:t>
            </a:r>
            <a:endParaRPr lang="en-US" altLang="ko-KR" dirty="0"/>
          </a:p>
          <a:p>
            <a:pPr lvl="1"/>
            <a:r>
              <a:rPr lang="ko-KR" altLang="en-US" dirty="0"/>
              <a:t>컴퓨터에서 표현할 수 있는 제일 작은 단위는 비트</a:t>
            </a:r>
            <a:r>
              <a:rPr lang="en-US" altLang="ko-KR" dirty="0"/>
              <a:t>(Bit)</a:t>
            </a:r>
          </a:p>
          <a:p>
            <a:pPr lvl="1"/>
            <a:r>
              <a:rPr lang="ko-KR" altLang="en-US" dirty="0"/>
              <a:t>비트 </a:t>
            </a:r>
            <a:r>
              <a:rPr lang="en-US" altLang="ko-KR" dirty="0"/>
              <a:t>8</a:t>
            </a:r>
            <a:r>
              <a:rPr lang="ko-KR" altLang="en-US" dirty="0"/>
              <a:t>개가 모이면 바이트</a:t>
            </a:r>
            <a:r>
              <a:rPr lang="en-US" altLang="ko-KR" dirty="0"/>
              <a:t>(Byte)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ko-KR" altLang="en-US" dirty="0"/>
              <a:t>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만 존재하므로 </a:t>
            </a:r>
            <a:r>
              <a:rPr lang="en-US" altLang="ko-KR" dirty="0"/>
              <a:t>1</a:t>
            </a:r>
            <a:r>
              <a:rPr lang="ko-KR" altLang="en-US" dirty="0"/>
              <a:t>비트로는 두 가지를 표현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3248980"/>
            <a:ext cx="5772150" cy="209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1" y="5499231"/>
            <a:ext cx="7134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12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35" y="773706"/>
            <a:ext cx="35814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37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바이트</a:t>
            </a:r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41" y="1313765"/>
            <a:ext cx="7884071" cy="311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766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6133"/>
          <a:stretch/>
        </p:blipFill>
        <p:spPr>
          <a:xfrm>
            <a:off x="1955541" y="1133745"/>
            <a:ext cx="5534025" cy="21726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2368" r="11590"/>
          <a:stretch/>
        </p:blipFill>
        <p:spPr>
          <a:xfrm>
            <a:off x="5105891" y="3070234"/>
            <a:ext cx="522058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18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78" y="1223755"/>
            <a:ext cx="3400425" cy="25908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15" y="3824837"/>
            <a:ext cx="3495675" cy="28956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55" y="1232040"/>
            <a:ext cx="32766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51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Section04 </a:t>
            </a:r>
            <a:r>
              <a:rPr lang="ko-KR" altLang="en-US" dirty="0"/>
              <a:t>데이터 표현 단위와 진수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진수 변환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551" y="1268761"/>
            <a:ext cx="6505575" cy="2124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540" y="3614492"/>
            <a:ext cx="73342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466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C7AB72-E0E7-2043-94CB-63236BB2E129}"/>
              </a:ext>
            </a:extLst>
          </p:cNvPr>
          <p:cNvSpPr txBox="1"/>
          <p:nvPr/>
        </p:nvSpPr>
        <p:spPr>
          <a:xfrm>
            <a:off x="3305175" y="3867150"/>
            <a:ext cx="35528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/>
              <a:t>END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76889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실습 </a:t>
            </a:r>
            <a:r>
              <a:rPr lang="en-US" altLang="ko-KR" sz="2400" dirty="0"/>
              <a:t>2 (</a:t>
            </a:r>
            <a:r>
              <a:rPr lang="ko-KR" altLang="en-US" sz="2400" dirty="0"/>
              <a:t>변수에 음수 입력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실습 </a:t>
            </a:r>
            <a:r>
              <a:rPr lang="en-US" altLang="ko-KR" sz="2400" dirty="0"/>
              <a:t>3 (</a:t>
            </a:r>
            <a:r>
              <a:rPr lang="ko-KR" altLang="en-US" sz="2400" dirty="0"/>
              <a:t>변수 형식 확인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6389" name="직사각형 2"/>
          <p:cNvSpPr>
            <a:spLocks noChangeArrowheads="1"/>
          </p:cNvSpPr>
          <p:nvPr/>
        </p:nvSpPr>
        <p:spPr bwMode="auto">
          <a:xfrm>
            <a:off x="1981200" y="1371600"/>
            <a:ext cx="8382000" cy="317023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d = -1234567890123456789012345678901234567890 # 1234567890</a:t>
            </a:r>
            <a:r>
              <a:rPr lang="ko-KR" altLang="ko-KR" dirty="0">
                <a:solidFill>
                  <a:schemeClr val="bg1"/>
                </a:solidFill>
              </a:rPr>
              <a:t>을 네 번 타이프</a:t>
            </a: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e = -123456789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f = -3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d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-1234567890123456789012345678901234567890 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e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-123456789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&gt;&gt;&gt; f</a:t>
            </a:r>
            <a:endParaRPr lang="ko-KR" altLang="ko-KR" dirty="0">
              <a:solidFill>
                <a:schemeClr val="bg1"/>
              </a:solidFill>
            </a:endParaRPr>
          </a:p>
          <a:p>
            <a:pPr latinLnBrk="1"/>
            <a:r>
              <a:rPr lang="en-US" altLang="ko-KR" dirty="0">
                <a:solidFill>
                  <a:schemeClr val="bg1"/>
                </a:solidFill>
              </a:rPr>
              <a:t>-3</a:t>
            </a:r>
            <a:endParaRPr lang="ko-KR" altLang="ko-KR" dirty="0">
              <a:solidFill>
                <a:schemeClr val="bg1"/>
              </a:solidFill>
            </a:endParaRPr>
          </a:p>
        </p:txBody>
      </p:sp>
      <p:sp>
        <p:nvSpPr>
          <p:cNvPr id="16390" name="직사각형 5"/>
          <p:cNvSpPr>
            <a:spLocks noChangeArrowheads="1"/>
          </p:cNvSpPr>
          <p:nvPr/>
        </p:nvSpPr>
        <p:spPr bwMode="auto">
          <a:xfrm>
            <a:off x="1981200" y="5232400"/>
            <a:ext cx="8382000" cy="1016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f = -3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&gt;&gt;&gt; type(f)</a:t>
            </a:r>
            <a:endParaRPr lang="ko-KR" altLang="ko-KR">
              <a:solidFill>
                <a:schemeClr val="bg1"/>
              </a:solidFill>
            </a:endParaRPr>
          </a:p>
          <a:p>
            <a:pPr latinLnBrk="1"/>
            <a:r>
              <a:rPr lang="en-US" altLang="ko-KR">
                <a:solidFill>
                  <a:schemeClr val="bg1"/>
                </a:solidFill>
              </a:rPr>
              <a:t>&lt;</a:t>
            </a:r>
            <a:r>
              <a:rPr lang="en-US" altLang="ko-KR" b="1">
                <a:solidFill>
                  <a:schemeClr val="bg1"/>
                </a:solidFill>
              </a:rPr>
              <a:t>class</a:t>
            </a:r>
            <a:r>
              <a:rPr lang="en-US" altLang="ko-KR">
                <a:solidFill>
                  <a:schemeClr val="bg1"/>
                </a:solidFill>
              </a:rPr>
              <a:t> 'int'&gt;</a:t>
            </a:r>
            <a:endParaRPr lang="ko-KR" altLang="ko-K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제공하는 사칙 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4 (</a:t>
            </a:r>
            <a:r>
              <a:rPr lang="ko-KR" altLang="en-US" dirty="0"/>
              <a:t>덧셈과 뺄셈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67586" y="1319630"/>
          <a:ext cx="6114415" cy="25665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907415" algn="ctr"/>
                          <a:tab pos="1814830" algn="r"/>
                        </a:tabLst>
                      </a:pPr>
                      <a:r>
                        <a:rPr lang="en-US" sz="1600" kern="100" dirty="0">
                          <a:effectLst/>
                        </a:rPr>
                        <a:t>	</a:t>
                      </a:r>
                      <a:r>
                        <a:rPr lang="ko-KR" sz="1600" kern="100" dirty="0">
                          <a:effectLst/>
                        </a:rPr>
                        <a:t>연산</a:t>
                      </a:r>
                      <a:r>
                        <a:rPr lang="en-US" sz="1600" kern="100" dirty="0">
                          <a:effectLst/>
                        </a:rPr>
                        <a:t>	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기호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더하기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+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빼기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곱하기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나눗셈의 몫 구하기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//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나눗셈의 나머지 구하기</a:t>
                      </a:r>
                      <a:endParaRPr lang="ko-KR" sz="16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%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65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나누기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/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1981200" y="4572000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 = 3 + 4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a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7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 = 7 - 10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b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-3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5"/>
          <p:cNvSpPr>
            <a:spLocks noGrp="1"/>
          </p:cNvSpPr>
          <p:nvPr>
            <p:ph sz="quarter" idx="10"/>
          </p:nvPr>
        </p:nvSpPr>
        <p:spPr>
          <a:xfrm>
            <a:off x="1828800" y="838200"/>
            <a:ext cx="8686800" cy="5715000"/>
          </a:xfrm>
        </p:spPr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5 (</a:t>
            </a:r>
            <a:r>
              <a:rPr lang="ko-KR" altLang="en-US" dirty="0"/>
              <a:t>곱셈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실습 </a:t>
            </a:r>
            <a:r>
              <a:rPr lang="en-US" altLang="ko-KR" dirty="0"/>
              <a:t>6 (</a:t>
            </a:r>
            <a:r>
              <a:rPr lang="ko-KR" altLang="en-US" dirty="0"/>
              <a:t>나눗셈의 몫 연산과 나머지 연산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8" name="직사각형 5"/>
          <p:cNvSpPr>
            <a:spLocks noChangeArrowheads="1"/>
          </p:cNvSpPr>
          <p:nvPr/>
        </p:nvSpPr>
        <p:spPr bwMode="auto">
          <a:xfrm>
            <a:off x="1981200" y="1295401"/>
            <a:ext cx="8382000" cy="10156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 = 7 * -3          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c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-21</a:t>
            </a:r>
          </a:p>
        </p:txBody>
      </p:sp>
      <p:sp>
        <p:nvSpPr>
          <p:cNvPr id="7" name="직사각형 5"/>
          <p:cNvSpPr>
            <a:spLocks noChangeArrowheads="1"/>
          </p:cNvSpPr>
          <p:nvPr/>
        </p:nvSpPr>
        <p:spPr bwMode="auto">
          <a:xfrm>
            <a:off x="1981200" y="3166408"/>
            <a:ext cx="8382000" cy="193899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d = 30 // 7 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d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4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e = 30 % 7 # 30 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&gt;&gt;&gt; e</a:t>
            </a:r>
          </a:p>
          <a:p>
            <a:pPr latinLnBrk="1"/>
            <a:r>
              <a:rPr lang="pt-BR" altLang="ko-KR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3311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3905</Words>
  <Application>Microsoft Office PowerPoint</Application>
  <PresentationFormat>와이드스크린</PresentationFormat>
  <Paragraphs>1042</Paragraphs>
  <Slides>69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82" baseType="lpstr">
      <vt:lpstr>HY견고딕</vt:lpstr>
      <vt:lpstr>HY견명조</vt:lpstr>
      <vt:lpstr>HY엽서L</vt:lpstr>
      <vt:lpstr>나눔고딕</vt:lpstr>
      <vt:lpstr>돋움체</vt:lpstr>
      <vt:lpstr>맑은 고딕</vt:lpstr>
      <vt:lpstr>Arial</vt:lpstr>
      <vt:lpstr>Cambria Math</vt:lpstr>
      <vt:lpstr>Verdana</vt:lpstr>
      <vt:lpstr>Wingdings</vt:lpstr>
      <vt:lpstr>Office 테마</vt:lpstr>
      <vt:lpstr>1_Office 테마</vt:lpstr>
      <vt:lpstr>Visio</vt:lpstr>
      <vt:lpstr>PYTHON PROGRAMMING (HAEA9225) (3주차)  변수, 입력                                 </vt:lpstr>
      <vt:lpstr>PowerPoint 프레젠테이션</vt:lpstr>
      <vt:lpstr>PowerPoint 프레젠테이션</vt:lpstr>
      <vt:lpstr>PowerPoint 프레젠테이션</vt:lpstr>
      <vt:lpstr>수 다루기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 다루기 - 정수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수 다루기 – math 모듈을 이용한 계산</vt:lpstr>
      <vt:lpstr>PowerPoint 프레젠테이션</vt:lpstr>
      <vt:lpstr>수 다루기 – math 모듈을 이용한 계산</vt:lpstr>
      <vt:lpstr>수 다루기 – math 모듈을 이용한 계산</vt:lpstr>
      <vt:lpstr>수 다루기 – math 모듈을 이용한 계산</vt:lpstr>
      <vt:lpstr>텍스트 다루기</vt:lpstr>
      <vt:lpstr>텍스트 다루기</vt:lpstr>
      <vt:lpstr>텍스트 다루기</vt:lpstr>
      <vt:lpstr>PowerPoint 프레젠테이션</vt:lpstr>
      <vt:lpstr>PowerPoint 프레젠테이션</vt:lpstr>
      <vt:lpstr>PowerPoint 프레젠테이션</vt:lpstr>
      <vt:lpstr>텍스트 다루기 - 문자열 메소드</vt:lpstr>
      <vt:lpstr>PowerPoint 프레젠테이션</vt:lpstr>
      <vt:lpstr>PowerPoint 프레젠테이션</vt:lpstr>
      <vt:lpstr>PowerPoint 프레젠테이션</vt:lpstr>
      <vt:lpstr>PowerPoint 프레젠테이션</vt:lpstr>
      <vt:lpstr>수에서 텍스트로, 텍스트에서 수로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비트 다루기 – 비트 논리 연산자</vt:lpstr>
      <vt:lpstr>PowerPoint 프레젠테이션</vt:lpstr>
      <vt:lpstr>PowerPoint 프레젠테이션</vt:lpstr>
      <vt:lpstr>PowerPoint 프레젠테이션</vt:lpstr>
      <vt:lpstr>과제1</vt:lpstr>
      <vt:lpstr>Section04 데이터 표현 단위와 진수 변환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Section02 print() 함수를 사용한 다양한 출력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Section03 변수의 선언과 사용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Section04 데이터 표현 단위와 진수 변환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(HAEA9225) (2주차)                                  20250312</dc:title>
  <dc:creator>대식 정</dc:creator>
  <cp:lastModifiedBy>지원 정</cp:lastModifiedBy>
  <cp:revision>7</cp:revision>
  <dcterms:created xsi:type="dcterms:W3CDTF">2025-03-11T22:08:46Z</dcterms:created>
  <dcterms:modified xsi:type="dcterms:W3CDTF">2025-03-20T12:33:26Z</dcterms:modified>
</cp:coreProperties>
</file>