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D3_E4320775.xml" ContentType="application/vnd.ms-powerpoint.comments+xml"/>
  <Override PartName="/ppt/comments/modernComment_1D5_AAECF7EC.xml" ContentType="application/vnd.ms-powerpoint.comments+xml"/>
  <Override PartName="/ppt/comments/modernComment_1D7_B3449976.xml" ContentType="application/vnd.ms-powerpoint.comments+xml"/>
  <Override PartName="/ppt/comments/modernComment_1DB_15EE5264.xml" ContentType="application/vnd.ms-powerpoint.comments+xml"/>
  <Override PartName="/ppt/comments/modernComment_1DC_2E38387B.xml" ContentType="application/vnd.ms-powerpoint.comments+xml"/>
  <Override PartName="/ppt/comments/modernComment_1F2_B1C916F6.xml" ContentType="application/vnd.ms-powerpoint.comments+xml"/>
  <Override PartName="/ppt/comments/modernComment_229_B1AE81E9.xml" ContentType="application/vnd.ms-powerpoint.comments+xml"/>
  <Override PartName="/ppt/comments/modernComment_22A_A98E0C8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2"/>
  </p:notesMasterIdLst>
  <p:sldIdLst>
    <p:sldId id="313" r:id="rId3"/>
    <p:sldId id="463" r:id="rId4"/>
    <p:sldId id="464" r:id="rId5"/>
    <p:sldId id="465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555" r:id="rId24"/>
    <p:sldId id="484" r:id="rId25"/>
    <p:sldId id="498" r:id="rId26"/>
    <p:sldId id="486" r:id="rId27"/>
    <p:sldId id="553" r:id="rId28"/>
    <p:sldId id="554" r:id="rId29"/>
    <p:sldId id="485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55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83C26C-819D-5AAF-3F70-409F10710855}" name="지원 정" initials="지정" userId="8555753f10b9828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omments/modernComment_1D3_E432077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C8C154-A719-48A4-BCF8-0EE960DAA1FC}" authorId="{7883C26C-819D-5AAF-3F70-409F10710855}" created="2025-04-16T03:08:58.357">
    <pc:sldMkLst xmlns:pc="http://schemas.microsoft.com/office/powerpoint/2013/main/command">
      <pc:docMk/>
      <pc:sldMk cId="3828483957" sldId="467"/>
    </pc:sldMkLst>
    <p188:txBody>
      <a:bodyPr/>
      <a:lstStyle/>
      <a:p>
        <a:r>
          <a:rPr lang="ko-KR" altLang="en-US"/>
          <a:t>시험</a:t>
        </a:r>
      </a:p>
    </p188:txBody>
  </p188:cm>
</p188:cmLst>
</file>

<file path=ppt/comments/modernComment_1D5_AAECF7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654A00-0D09-4D4F-9409-3C9CE6A44C32}" authorId="{7883C26C-819D-5AAF-3F70-409F10710855}" created="2025-04-16T03:19:03.084">
    <pc:sldMkLst xmlns:pc="http://schemas.microsoft.com/office/powerpoint/2013/main/command">
      <pc:docMk/>
      <pc:sldMk cId="2867656684" sldId="469"/>
    </pc:sldMkLst>
    <p188:txBody>
      <a:bodyPr/>
      <a:lstStyle/>
      <a:p>
        <a:r>
          <a:rPr lang="ko-KR" altLang="en-US"/>
          <a:t>**para 시험</a:t>
        </a:r>
      </a:p>
    </p188:txBody>
  </p188:cm>
</p188:cmLst>
</file>

<file path=ppt/comments/modernComment_1D7_B34499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5CC090-AF78-43AA-867E-7D2BE12CA1EC}" authorId="{7883C26C-819D-5AAF-3F70-409F10710855}" created="2025-04-16T03:18:44.617">
    <pc:sldMkLst xmlns:pc="http://schemas.microsoft.com/office/powerpoint/2013/main/command">
      <pc:docMk/>
      <pc:sldMk cId="3007617398" sldId="471"/>
    </pc:sldMkLst>
    <p188:txBody>
      <a:bodyPr/>
      <a:lstStyle/>
      <a:p>
        <a:r>
          <a:rPr lang="ko-KR" altLang="en-US"/>
          <a:t>Break 시험</a:t>
        </a:r>
      </a:p>
    </p188:txBody>
  </p188:cm>
</p188:cmLst>
</file>

<file path=ppt/comments/modernComment_1DB_15EE52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D9A5FD-EC60-4DB8-9957-128F352C64C5}" authorId="{7883C26C-819D-5AAF-3F70-409F10710855}" created="2025-04-16T03:34:00.333">
    <pc:sldMkLst xmlns:pc="http://schemas.microsoft.com/office/powerpoint/2013/main/command">
      <pc:docMk/>
      <pc:sldMk cId="367940196" sldId="475"/>
    </pc:sldMkLst>
    <p188:txBody>
      <a:bodyPr/>
      <a:lstStyle/>
      <a:p>
        <a:r>
          <a:rPr lang="ko-KR" altLang="en-US"/>
          <a:t>From Module1 import fun1, fun2, fun3 시험
</a:t>
        </a:r>
      </a:p>
    </p188:txBody>
  </p188:cm>
</p188:cmLst>
</file>

<file path=ppt/comments/modernComment_1DC_2E3838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8213E0-328D-4858-91C5-EFD25783F8BA}" authorId="{7883C26C-819D-5AAF-3F70-409F10710855}" created="2025-04-16T03:39:37.597">
    <pc:sldMkLst xmlns:pc="http://schemas.microsoft.com/office/powerpoint/2013/main/command">
      <pc:docMk/>
      <pc:sldMk cId="775436411" sldId="476"/>
    </pc:sldMkLst>
    <p188:txBody>
      <a:bodyPr/>
      <a:lstStyle/>
      <a:p>
        <a:r>
          <a:rPr lang="ko-KR" altLang="en-US"/>
          <a:t>시험</a:t>
        </a:r>
      </a:p>
    </p188:txBody>
  </p188:cm>
</p188:cmLst>
</file>

<file path=ppt/comments/modernComment_1F2_B1C916F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5A1843-10D9-409B-AC13-35339866CA29}" authorId="{7883C26C-819D-5AAF-3F70-409F10710855}" created="2025-04-16T03:43:53.806">
    <pc:sldMkLst xmlns:pc="http://schemas.microsoft.com/office/powerpoint/2013/main/command">
      <pc:docMk/>
      <pc:sldMk cId="2982745846" sldId="498"/>
    </pc:sldMkLst>
    <p188:txBody>
      <a:bodyPr/>
      <a:lstStyle/>
      <a:p>
        <a:r>
          <a:rPr lang="ko-KR" altLang="en-US"/>
          <a:t>1번과 2번의 차이 이해 시험</a:t>
        </a:r>
      </a:p>
    </p188:txBody>
  </p188:cm>
</p188:cmLst>
</file>

<file path=ppt/comments/modernComment_229_B1AE81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3E5989-CC10-4E04-AF5C-B3D3E7774741}" authorId="{7883C26C-819D-5AAF-3F70-409F10710855}" created="2025-04-16T03:48:07.905">
    <pc:sldMkLst xmlns:pc="http://schemas.microsoft.com/office/powerpoint/2013/main/command">
      <pc:docMk/>
      <pc:sldMk cId="2981003753" sldId="553"/>
    </pc:sldMkLst>
    <p188:txBody>
      <a:bodyPr/>
      <a:lstStyle/>
      <a:p>
        <a:r>
          <a:rPr lang="ko-KR" altLang="en-US"/>
          <a:t>시험</a:t>
        </a:r>
      </a:p>
    </p188:txBody>
  </p188:cm>
</p188:cmLst>
</file>

<file path=ppt/comments/modernComment_22A_A98E0C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A299F7-F6A0-485E-B1B4-32090037770A}" authorId="{7883C26C-819D-5AAF-3F70-409F10710855}" created="2025-04-16T03:48:13.978">
    <pc:sldMkLst xmlns:pc="http://schemas.microsoft.com/office/powerpoint/2013/main/command">
      <pc:docMk/>
      <pc:sldMk cId="2844658822" sldId="554"/>
    </pc:sldMkLst>
    <p188:txBody>
      <a:bodyPr/>
      <a:lstStyle/>
      <a:p>
        <a:r>
          <a:rPr lang="ko-KR" altLang="en-US"/>
          <a:t>시험, 이 이후(28p,29p…)는 시험 안냄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3AB1-F387-4C93-87D4-C7B16ADEDE5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78D51-A29B-43E0-92CD-8D743985E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9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03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553B9-191A-A779-0BD6-94AACEC74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C804C-38A0-B2D1-9F94-D4E30DA39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4124D-7040-9CA9-A009-8E079A0C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15DC4-8180-879E-B8C3-76E6A599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FE2E5-0490-B6FD-762D-EB4CECE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759A4-A4A2-D33C-CAFF-A96A1903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371EB-39F7-8399-969F-56526782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A8A27-DAB2-DE5F-F7F4-E5EC6013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413BC-2D49-B652-41F4-ADB7D9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5F6D9-E37F-41F5-47ED-E4B681A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10C5B2-7AE9-D5C8-54E8-14A845DC4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8AAC42-F8E5-B8E8-389B-38B993631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D831B-81A5-82E3-40C6-E38B1398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A7175-4FA8-D91D-5B81-407499BF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5085F-AE71-3A92-5FC1-0699AD88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0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533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112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4016" y="-2089"/>
            <a:ext cx="12196016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53" y="4104075"/>
            <a:ext cx="2160000" cy="24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6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646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3685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5"/>
            <a:ext cx="11675533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7017" y="3048001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35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013339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6E4FE-F7AA-6882-BA70-88EBC11B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23DDE-5312-AA75-3FF9-573F3596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3E85-D32A-A4EE-4C71-B0A27D69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CF165-27C2-1F7A-D8C5-08D59956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E695B-C690-23C4-F762-F66457B8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AE24-CEE9-F687-A34B-C769E6B1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7263C-B69A-54A8-66A9-BDCBD007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6401B-32AD-06CF-210D-57A74F13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E3450-5D77-62D7-2CBA-D9FE1C2B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71A1F-29E5-CEBD-047B-D6E2ECBC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AC28B-1A23-5ABA-396C-DCF23DBC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A417A-877A-DB0F-FE1E-2E67D9EC9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EA718-B7B9-3E1C-0DEB-5E7CEDE53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7B02-25BF-C149-722C-1D28E2C6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4B70B-8394-AE77-894B-48403D9E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250F9-CEEF-2F6A-8047-DF7648EB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4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A138-C4A2-7487-927E-96C50407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48C30-D0E5-06ED-0877-1B420BE0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6FFD1-B2AF-D221-BCE9-AFB4F3E0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FD6FF-3D4B-C16E-F797-3A12FA8C1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9D020C-A3C8-F07A-373D-42707E4F6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4CA6B-916A-86A9-B154-E67A1019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C2A51-8370-691C-3395-7FD6778E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7698-63FE-035E-2486-451D8C43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0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10D59-3EBE-90F1-2CB0-701EB03F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AE56B-6CFC-432B-D88B-1D946699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C4193-508D-3DAF-4665-60B3C2A9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56856-8E21-75D9-EC23-CF2BAA0B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5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DB15A-12F9-7EA4-5870-AE94696A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D202A-58A7-2D3A-A135-A1AF4DF0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A0F04-7CC6-DA19-72A7-4F9B6F14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3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EA24-CF98-A42B-F55E-BBB107B3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A63CF-54EA-386D-CCCD-A5BEA4DF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BC27A-BA70-4C41-2CBC-32F13920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6AA1A-9776-E0B6-89ED-59D0156A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5B16A-CBE1-65BF-1A20-DEE2D4D0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5106B-ECA4-872A-60C8-0349F087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46456-262A-00FD-31B9-19E323A7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DBDE0A-46FB-9A8F-7FFA-4F27BE3FC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68936-E4ED-7752-3A00-EB5C909E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9294F-3433-B4A1-18FB-B81FDD93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8B00B-34CA-34BE-8238-C8BCD25F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0A0F0-B245-B6C5-217F-3D2EAB41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9D431-A376-0354-B4EE-CA6A0FAA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09E53-03FA-2FF9-BAE9-FDEFA02A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BC20A-B04F-2E31-85AE-DCA08368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9291-2054-494A-AE91-928CA7A9AF5F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83023-A800-15BC-3517-BA5E22D7A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BD5C1-A8BB-E3A7-095F-1A331E24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9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2025-04-16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5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DB_15EE526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DC_2E38387B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F2_B1C916F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8/10/relationships/comments" Target="../comments/modernComment_229_B1AE81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8/10/relationships/comments" Target="../comments/modernComment_22A_A98E0C8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jang.io/mod/page/view.php?id=2449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D3_E432077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D5_AAECF7EC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D7_B344997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AD39-A56B-9F7D-B5C9-AD257366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36912"/>
            <a:ext cx="8229600" cy="990600"/>
          </a:xfrm>
        </p:spPr>
        <p:txBody>
          <a:bodyPr>
            <a:noAutofit/>
          </a:bodyPr>
          <a:lstStyle/>
          <a:p>
            <a:pPr algn="r"/>
            <a:r>
              <a:rPr lang="en-US" altLang="ko-KR" sz="3600" dirty="0"/>
              <a:t>PYTHON PROGRAMMING</a:t>
            </a:r>
            <a:br>
              <a:rPr lang="en-US" altLang="ko-KR" sz="3600" dirty="0"/>
            </a:br>
            <a:r>
              <a:rPr lang="en-US" altLang="ko-KR" sz="3600" dirty="0"/>
              <a:t>(HAEA9225) (6</a:t>
            </a:r>
            <a:r>
              <a:rPr lang="ko-KR" altLang="en-US" sz="3600" dirty="0"/>
              <a:t>주차</a:t>
            </a:r>
            <a:r>
              <a:rPr lang="en-US" altLang="ko-KR" sz="3600" dirty="0"/>
              <a:t>)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함수</a:t>
            </a:r>
            <a:r>
              <a:rPr lang="en-US" altLang="ko-KR" sz="3600" dirty="0"/>
              <a:t>(2)</a:t>
            </a:r>
            <a:endParaRPr lang="ko-KR" altLang="en-US" sz="3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06F6075-6CAC-0E3A-FDEC-74D2378C862A}"/>
              </a:ext>
            </a:extLst>
          </p:cNvPr>
          <p:cNvSpPr txBox="1">
            <a:spLocks/>
          </p:cNvSpPr>
          <p:nvPr/>
        </p:nvSpPr>
        <p:spPr>
          <a:xfrm>
            <a:off x="2133600" y="51747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400" dirty="0"/>
              <a:t>정대식 교수</a:t>
            </a:r>
          </a:p>
        </p:txBody>
      </p:sp>
    </p:spTree>
    <p:extLst>
      <p:ext uri="{BB962C8B-B14F-4D97-AF65-F5344CB8AC3E}">
        <p14:creationId xmlns:p14="http://schemas.microsoft.com/office/powerpoint/2010/main" val="12719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함수의 집합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268761"/>
            <a:ext cx="6255695" cy="362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88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모듈의 생성과 사용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178750"/>
            <a:ext cx="85026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8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모듈명을 생략하고 함수명만 쓸 때 </a:t>
            </a:r>
            <a:r>
              <a:rPr lang="en-US" altLang="ko-KR" dirty="0"/>
              <a:t>1</a:t>
            </a:r>
            <a:r>
              <a:rPr lang="ko-KR" altLang="en-US" dirty="0"/>
              <a:t>행 형식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953725"/>
            <a:ext cx="848995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5139190"/>
            <a:ext cx="84899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27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4~6</a:t>
            </a:r>
            <a:r>
              <a:rPr lang="ko-KR" altLang="en-US" dirty="0"/>
              <a:t>행 </a:t>
            </a:r>
            <a:r>
              <a:rPr lang="ko-KR" altLang="en-US" dirty="0" err="1"/>
              <a:t>함수명으로만</a:t>
            </a:r>
            <a:r>
              <a:rPr lang="ko-KR" altLang="en-US" dirty="0"/>
              <a:t> 호출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1243155"/>
            <a:ext cx="8235915" cy="2163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01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모듈의 종류</a:t>
            </a:r>
            <a:endParaRPr lang="en-US" altLang="ko-KR" dirty="0"/>
          </a:p>
          <a:p>
            <a:pPr lvl="1"/>
            <a:r>
              <a:rPr lang="ko-KR" altLang="en-US" dirty="0"/>
              <a:t>표준 모듈</a:t>
            </a:r>
            <a:r>
              <a:rPr lang="en-US" altLang="ko-KR" dirty="0"/>
              <a:t>, </a:t>
            </a:r>
            <a:r>
              <a:rPr lang="ko-KR" altLang="en-US" dirty="0"/>
              <a:t>사용자 정의 모듈</a:t>
            </a:r>
            <a:r>
              <a:rPr lang="en-US" altLang="ko-KR" dirty="0"/>
              <a:t>, </a:t>
            </a:r>
            <a:r>
              <a:rPr lang="ko-KR" altLang="en-US" dirty="0" err="1"/>
              <a:t>서드</a:t>
            </a:r>
            <a:r>
              <a:rPr lang="ko-KR" altLang="en-US" dirty="0"/>
              <a:t> 파티 모듈로 구분</a:t>
            </a:r>
            <a:endParaRPr lang="en-US" altLang="ko-KR" dirty="0"/>
          </a:p>
          <a:p>
            <a:pPr lvl="1"/>
            <a:r>
              <a:rPr lang="ko-KR" altLang="en-US" dirty="0"/>
              <a:t>표준 모듈 </a:t>
            </a:r>
            <a:r>
              <a:rPr lang="en-US" altLang="ko-KR" dirty="0"/>
              <a:t>: </a:t>
            </a:r>
            <a:r>
              <a:rPr lang="ko-KR" altLang="en-US" dirty="0" err="1"/>
              <a:t>파이썬에서</a:t>
            </a:r>
            <a:r>
              <a:rPr lang="ko-KR" altLang="en-US" dirty="0"/>
              <a:t> 제공하는 모듈</a:t>
            </a:r>
            <a:endParaRPr lang="en-US" altLang="ko-KR" dirty="0"/>
          </a:p>
          <a:p>
            <a:pPr lvl="1"/>
            <a:r>
              <a:rPr lang="ko-KR" altLang="en-US" dirty="0"/>
              <a:t>사용자 정의 모듈 </a:t>
            </a:r>
            <a:r>
              <a:rPr lang="en-US" altLang="ko-KR" dirty="0"/>
              <a:t>: </a:t>
            </a:r>
            <a:r>
              <a:rPr lang="ko-KR" altLang="en-US" dirty="0"/>
              <a:t>직접 만들어서 사용하는 모듈 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서드</a:t>
            </a:r>
            <a:r>
              <a:rPr lang="ko-KR" altLang="en-US" dirty="0"/>
              <a:t> 파티</a:t>
            </a:r>
            <a:r>
              <a:rPr lang="en-US" altLang="ko-KR" dirty="0"/>
              <a:t>(3rd Party)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 err="1"/>
              <a:t>파이썬이</a:t>
            </a:r>
            <a:r>
              <a:rPr lang="ko-KR" altLang="en-US" dirty="0"/>
              <a:t> 아닌 외부 회사나 단체에서 제공하는 모듈</a:t>
            </a:r>
            <a:endParaRPr lang="en-US" altLang="ko-KR" dirty="0"/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표준 모듈이 모든 기능을 제공 않음</a:t>
            </a:r>
            <a:endParaRPr lang="en-US" altLang="ko-KR" dirty="0"/>
          </a:p>
          <a:p>
            <a:pPr lvl="2"/>
            <a:r>
              <a:rPr lang="ko-KR" altLang="en-US" dirty="0" err="1"/>
              <a:t>서드</a:t>
            </a:r>
            <a:r>
              <a:rPr lang="ko-KR" altLang="en-US" dirty="0"/>
              <a:t> 파티 모듈 덕분에 </a:t>
            </a:r>
            <a:r>
              <a:rPr lang="ko-KR" altLang="en-US" dirty="0" err="1"/>
              <a:t>파이썬에서도</a:t>
            </a:r>
            <a:r>
              <a:rPr lang="ko-KR" altLang="en-US" dirty="0"/>
              <a:t> 고급 프로그래밍 가능</a:t>
            </a:r>
            <a:endParaRPr lang="en-US" altLang="ko-KR" dirty="0"/>
          </a:p>
          <a:p>
            <a:pPr lvl="2"/>
            <a:r>
              <a:rPr lang="ko-KR" altLang="en-US" dirty="0"/>
              <a:t>게임 개발 기능이 있는 </a:t>
            </a:r>
            <a:r>
              <a:rPr lang="en-US" altLang="ko-KR" dirty="0" err="1"/>
              <a:t>pyGame</a:t>
            </a:r>
            <a:r>
              <a:rPr lang="en-US" altLang="ko-KR" dirty="0"/>
              <a:t>, </a:t>
            </a:r>
            <a:r>
              <a:rPr lang="ko-KR" altLang="en-US" dirty="0" err="1"/>
              <a:t>윈도창을</a:t>
            </a:r>
            <a:r>
              <a:rPr lang="ko-KR" altLang="en-US" dirty="0"/>
              <a:t> 제공 하는 </a:t>
            </a:r>
            <a:r>
              <a:rPr lang="en-US" altLang="ko-KR" dirty="0" err="1"/>
              <a:t>PyGTK</a:t>
            </a:r>
            <a:r>
              <a:rPr lang="en-US" altLang="ko-KR" dirty="0"/>
              <a:t>, </a:t>
            </a:r>
            <a:r>
              <a:rPr lang="ko-KR" altLang="en-US" dirty="0"/>
              <a:t>데이터베이스 기능의 </a:t>
            </a:r>
            <a:r>
              <a:rPr lang="en-US" altLang="ko-KR" dirty="0" err="1"/>
              <a:t>SQLAlchemy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54364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제공하는 표준 모듈의 목록을 일부 확인</a:t>
            </a:r>
            <a:endParaRPr lang="en-US" altLang="ko-K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223756"/>
            <a:ext cx="8010890" cy="343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713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제공하는 표준 모듈의 목록을 일부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 </a:t>
            </a:r>
            <a:r>
              <a:rPr lang="en-US" altLang="ko-KR" dirty="0"/>
              <a:t>• </a:t>
            </a:r>
            <a:r>
              <a:rPr lang="en-US" altLang="ko-KR" dirty="0" err="1"/>
              <a:t>dir</a:t>
            </a:r>
            <a:r>
              <a:rPr lang="en-US" altLang="ko-KR" dirty="0"/>
              <a:t>(__</a:t>
            </a:r>
            <a:r>
              <a:rPr lang="en-US" altLang="ko-KR" dirty="0" err="1"/>
              <a:t>builtins</a:t>
            </a:r>
            <a:r>
              <a:rPr lang="en-US" altLang="ko-KR" dirty="0"/>
              <a:t>__) </a:t>
            </a:r>
            <a:r>
              <a:rPr lang="ko-KR" altLang="en-US" dirty="0"/>
              <a:t>명령어로도 제공하는 모듈과 </a:t>
            </a:r>
            <a:r>
              <a:rPr lang="ko-KR" altLang="en-US" dirty="0" err="1"/>
              <a:t>예약어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223756"/>
            <a:ext cx="8010890" cy="343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88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수학 계산 모듈인 </a:t>
            </a:r>
            <a:r>
              <a:rPr lang="en-US" altLang="ko-KR" dirty="0"/>
              <a:t>math </a:t>
            </a:r>
            <a:r>
              <a:rPr lang="ko-KR" altLang="en-US" dirty="0"/>
              <a:t>모듈이 제공하는 함수의 목록 보기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5" y="1178750"/>
            <a:ext cx="8100900" cy="297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61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46" y="1255968"/>
            <a:ext cx="7695461" cy="523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90854" y="3113966"/>
            <a:ext cx="47255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4~7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문자열을 </a:t>
            </a:r>
            <a:r>
              <a:rPr lang="ko-KR" altLang="en-US" sz="1400" dirty="0" err="1">
                <a:solidFill>
                  <a:srgbClr val="FF0000"/>
                </a:solidFill>
              </a:rPr>
              <a:t>입력받아</a:t>
            </a:r>
            <a:r>
              <a:rPr lang="ko-KR" altLang="en-US" sz="1400" dirty="0">
                <a:solidFill>
                  <a:srgbClr val="FF0000"/>
                </a:solidFill>
              </a:rPr>
              <a:t> 반환하는 함수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9~14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무작위로 </a:t>
            </a:r>
            <a:r>
              <a:rPr lang="en-US" altLang="ko-KR" sz="1400" dirty="0">
                <a:solidFill>
                  <a:srgbClr val="FF0000"/>
                </a:solidFill>
              </a:rPr>
              <a:t>RGB </a:t>
            </a:r>
            <a:r>
              <a:rPr lang="ko-KR" altLang="en-US" sz="1400" dirty="0">
                <a:solidFill>
                  <a:srgbClr val="FF0000"/>
                </a:solidFill>
              </a:rPr>
              <a:t>색상 추출해서 </a:t>
            </a:r>
            <a:r>
              <a:rPr lang="ko-KR" altLang="en-US" sz="1400" dirty="0" err="1">
                <a:solidFill>
                  <a:srgbClr val="FF0000"/>
                </a:solidFill>
              </a:rPr>
              <a:t>튜플</a:t>
            </a:r>
            <a:r>
              <a:rPr lang="ko-KR" altLang="en-US" sz="1400" dirty="0">
                <a:solidFill>
                  <a:srgbClr val="FF0000"/>
                </a:solidFill>
              </a:rPr>
              <a:t> 반환하는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ko-KR" altLang="en-US" sz="1400" dirty="0">
                <a:solidFill>
                  <a:srgbClr val="FF0000"/>
                </a:solidFill>
              </a:rPr>
              <a:t> 함수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16~22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x, y, </a:t>
            </a:r>
            <a:r>
              <a:rPr lang="ko-KR" altLang="en-US" sz="1400" dirty="0">
                <a:solidFill>
                  <a:srgbClr val="FF0000"/>
                </a:solidFill>
              </a:rPr>
              <a:t>각도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크기를 무작위로 추출해서 리스트로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 </a:t>
            </a:r>
            <a:r>
              <a:rPr lang="ko-KR" altLang="en-US" sz="1400" dirty="0">
                <a:solidFill>
                  <a:srgbClr val="FF0000"/>
                </a:solidFill>
              </a:rPr>
              <a:t> 묶어 반환하는 함수 생성</a:t>
            </a:r>
          </a:p>
        </p:txBody>
      </p:sp>
    </p:spTree>
    <p:extLst>
      <p:ext uri="{BB962C8B-B14F-4D97-AF65-F5344CB8AC3E}">
        <p14:creationId xmlns:p14="http://schemas.microsoft.com/office/powerpoint/2010/main" val="264475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35" y="908721"/>
            <a:ext cx="8280920" cy="108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9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함수의 매개변수 전달</a:t>
            </a:r>
            <a:endParaRPr lang="en-US" altLang="ko-KR" dirty="0"/>
          </a:p>
          <a:p>
            <a:pPr lvl="1"/>
            <a:r>
              <a:rPr lang="ko-KR" altLang="en-US" dirty="0"/>
              <a:t>매개변수의 개수를 지정해 전달하는 방법</a:t>
            </a:r>
            <a:endParaRPr lang="en-US" altLang="ko-KR" dirty="0"/>
          </a:p>
          <a:p>
            <a:pPr lvl="2"/>
            <a:r>
              <a:rPr lang="ko-KR" altLang="en-US" dirty="0"/>
              <a:t> 숫자 </a:t>
            </a:r>
            <a:r>
              <a:rPr lang="en-US" altLang="ko-KR" dirty="0"/>
              <a:t>2</a:t>
            </a:r>
            <a:r>
              <a:rPr lang="ko-KR" altLang="en-US" dirty="0"/>
              <a:t>개의 합과 숫자 </a:t>
            </a:r>
            <a:r>
              <a:rPr lang="en-US" altLang="ko-KR" dirty="0"/>
              <a:t>3</a:t>
            </a:r>
            <a:r>
              <a:rPr lang="ko-KR" altLang="en-US" dirty="0"/>
              <a:t>개의 합을 구 하는 코드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47" y="2043131"/>
            <a:ext cx="8214940" cy="410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55841" y="3248980"/>
            <a:ext cx="533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2~5</a:t>
            </a:r>
            <a:r>
              <a:rPr lang="ko-KR" altLang="en-US" sz="1400" dirty="0" err="1">
                <a:solidFill>
                  <a:srgbClr val="FF0000"/>
                </a:solidFill>
              </a:rPr>
              <a:t>행은매개변수를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</a:rPr>
              <a:t>, 7~10</a:t>
            </a:r>
            <a:r>
              <a:rPr lang="ko-KR" altLang="en-US" sz="1400" dirty="0">
                <a:solidFill>
                  <a:srgbClr val="FF0000"/>
                </a:solidFill>
              </a:rPr>
              <a:t>행은 매개변수를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개 받아 합계를 반환하는 함수 정의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13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955675"/>
            <a:ext cx="8553450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40905" y="176381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myTurtle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모듈 </a:t>
            </a:r>
            <a:r>
              <a:rPr lang="ko-KR" altLang="en-US" sz="1400" dirty="0" err="1">
                <a:solidFill>
                  <a:srgbClr val="FF0000"/>
                </a:solidFill>
              </a:rPr>
              <a:t>임포트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95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41" y="1025336"/>
            <a:ext cx="8176285" cy="39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240906" y="1041832"/>
            <a:ext cx="3825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17</a:t>
            </a:r>
            <a:r>
              <a:rPr lang="ko-KR" altLang="en-US" sz="1400" dirty="0">
                <a:solidFill>
                  <a:srgbClr val="FF0000"/>
                </a:solidFill>
              </a:rPr>
              <a:t>행과 </a:t>
            </a:r>
            <a:r>
              <a:rPr lang="en-US" altLang="ko-KR" sz="1400" dirty="0">
                <a:solidFill>
                  <a:srgbClr val="FF0000"/>
                </a:solidFill>
              </a:rPr>
              <a:t>21~22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모듈의 함수를 사용</a:t>
            </a:r>
          </a:p>
        </p:txBody>
      </p:sp>
    </p:spTree>
    <p:extLst>
      <p:ext uri="{BB962C8B-B14F-4D97-AF65-F5344CB8AC3E}">
        <p14:creationId xmlns:p14="http://schemas.microsoft.com/office/powerpoint/2010/main" val="1915366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083D4-F0A2-AD6B-2909-0FF99C89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41572-AFFE-7C62-1403-12919DD3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1786"/>
            <a:ext cx="6007608" cy="6467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B411DF-7119-0571-D4A7-435004079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275" y="42642"/>
            <a:ext cx="6668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33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81" y="1133746"/>
            <a:ext cx="6759603" cy="46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Section05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0" y="728701"/>
            <a:ext cx="6622406" cy="59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58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</a:t>
            </a:r>
            <a:endParaRPr lang="en-US" altLang="ko-KR" dirty="0"/>
          </a:p>
          <a:p>
            <a:pPr lvl="1"/>
            <a:r>
              <a:rPr lang="ko-KR" altLang="en-US" dirty="0"/>
              <a:t>모듈이 하나의 *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 안에 함수가 여러 개 들어 있는 것이라면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  <a:r>
              <a:rPr lang="ko-KR" altLang="en-US" dirty="0"/>
              <a:t>는 여러 모듈을 모아 놓은 것으로 폴더의 형태로 나타냄</a:t>
            </a:r>
            <a:endParaRPr lang="en-US" altLang="ko-KR" dirty="0"/>
          </a:p>
          <a:p>
            <a:pPr lvl="1"/>
            <a:r>
              <a:rPr lang="ko-KR" altLang="en-US" dirty="0"/>
              <a:t> 모듈을 주제별로 분리할 때 주로 사용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7" y="2258870"/>
            <a:ext cx="5940659" cy="388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00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674E-CFDE-86E6-7B1E-1BA1A73E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0DC8DB-F21B-D9D2-1AC0-E9D5E4A7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" y="719417"/>
            <a:ext cx="7448550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0299C0-502D-34E0-2FB0-5ACB546F0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658" y="3370729"/>
            <a:ext cx="76866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037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F674E-CFDE-86E6-7B1E-1BA1A73E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B8E23F-8992-300E-D21A-001B07BF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838200"/>
            <a:ext cx="8848725" cy="518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2FF7A-CA6B-5A16-2371-B784F2557E4C}"/>
              </a:ext>
            </a:extLst>
          </p:cNvPr>
          <p:cNvSpPr txBox="1"/>
          <p:nvPr/>
        </p:nvSpPr>
        <p:spPr>
          <a:xfrm>
            <a:off x="2969558" y="6146886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https://dojang.io/mod/page/view.php?id=2449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46588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임포트</a:t>
            </a:r>
            <a:r>
              <a:rPr lang="ko-KR" altLang="en-US" dirty="0"/>
              <a:t>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9-11]</a:t>
            </a:r>
            <a:r>
              <a:rPr lang="ko-KR" altLang="en-US" dirty="0"/>
              <a:t>과 같은 형태로 구현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99" y="1178751"/>
            <a:ext cx="8226177" cy="57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99" y="2258870"/>
            <a:ext cx="8226177" cy="53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71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내부 함수</a:t>
            </a:r>
            <a:r>
              <a:rPr lang="en-US" altLang="ko-KR" dirty="0"/>
              <a:t>, lambda, map()</a:t>
            </a:r>
          </a:p>
          <a:p>
            <a:pPr lvl="1"/>
            <a:r>
              <a:rPr lang="ko-KR" altLang="en-US" dirty="0"/>
              <a:t>내부 함수 </a:t>
            </a:r>
            <a:r>
              <a:rPr lang="en-US" altLang="ko-KR" dirty="0"/>
              <a:t>: </a:t>
            </a:r>
            <a:r>
              <a:rPr lang="ko-KR" altLang="en-US" dirty="0"/>
              <a:t>함수 안에 함수가 있는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outFunc</a:t>
            </a:r>
            <a:r>
              <a:rPr lang="en-US" altLang="ko-KR" dirty="0"/>
              <a:t>() </a:t>
            </a:r>
            <a:r>
              <a:rPr lang="ko-KR" altLang="en-US" dirty="0"/>
              <a:t>함수 밖에서 호출하면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1628801"/>
            <a:ext cx="7830870" cy="231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4644135"/>
            <a:ext cx="7830870" cy="133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97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36" y="908721"/>
            <a:ext cx="8280920" cy="302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55941" y="1403776"/>
            <a:ext cx="3555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16~19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 함수를 호출하고 결과 출력</a:t>
            </a:r>
          </a:p>
        </p:txBody>
      </p:sp>
    </p:spTree>
    <p:extLst>
      <p:ext uri="{BB962C8B-B14F-4D97-AF65-F5344CB8AC3E}">
        <p14:creationId xmlns:p14="http://schemas.microsoft.com/office/powerpoint/2010/main" val="672553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람다 함수 </a:t>
            </a:r>
            <a:r>
              <a:rPr lang="en-US" altLang="ko-KR" dirty="0"/>
              <a:t>: </a:t>
            </a:r>
            <a:r>
              <a:rPr lang="ko-KR" altLang="en-US" dirty="0"/>
              <a:t>함수를 한 줄로 간단하게 만들어 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5" y="1177995"/>
            <a:ext cx="7664482" cy="202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5" y="3609021"/>
            <a:ext cx="7664482" cy="71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228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매개변수에 기본값을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매개변수를 지정하지 않으면 기본값으로 설정</a:t>
            </a:r>
            <a:r>
              <a:rPr lang="en-US" altLang="ko-KR" dirty="0"/>
              <a:t>, </a:t>
            </a:r>
            <a:r>
              <a:rPr lang="ko-KR" altLang="en-US" dirty="0"/>
              <a:t>매개변수를 넘겨주면 기본값 무시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219200"/>
            <a:ext cx="8055895" cy="209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852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리스트에 모두 </a:t>
            </a:r>
            <a:r>
              <a:rPr lang="en-US" altLang="ko-KR" dirty="0"/>
              <a:t>10</a:t>
            </a:r>
            <a:r>
              <a:rPr lang="ko-KR" altLang="en-US" dirty="0"/>
              <a:t>을 더하는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람다 함수와 </a:t>
            </a:r>
            <a:r>
              <a:rPr lang="en-US" altLang="ko-KR" dirty="0"/>
              <a:t>map() </a:t>
            </a:r>
            <a:r>
              <a:rPr lang="ko-KR" altLang="en-US" dirty="0"/>
              <a:t>함수로 간단히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1223756"/>
            <a:ext cx="8010890" cy="291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4914166"/>
            <a:ext cx="8010890" cy="130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914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행과 </a:t>
            </a:r>
            <a:r>
              <a:rPr lang="en-US" altLang="ko-KR" dirty="0"/>
              <a:t>3</a:t>
            </a:r>
            <a:r>
              <a:rPr lang="ko-KR" altLang="en-US" dirty="0"/>
              <a:t>행을 합친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리스트 의 각 자릿수를 합쳐서 새로운 리스트로 만들기 </a:t>
            </a:r>
            <a:endParaRPr lang="en-US" altLang="ko-KR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1178750"/>
            <a:ext cx="8100900" cy="99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0" y="2933945"/>
            <a:ext cx="8100900" cy="212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029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재귀 함수</a:t>
            </a:r>
            <a:endParaRPr lang="en-US" altLang="ko-KR" dirty="0"/>
          </a:p>
          <a:p>
            <a:pPr lvl="1"/>
            <a:r>
              <a:rPr lang="ko-KR" altLang="en-US" dirty="0"/>
              <a:t>자신이 자신을 호출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5" y="1628800"/>
            <a:ext cx="8190910" cy="216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863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입력한 숫자를 </a:t>
            </a:r>
            <a:r>
              <a:rPr lang="en-US" altLang="ko-KR" dirty="0"/>
              <a:t>1</a:t>
            </a:r>
            <a:r>
              <a:rPr lang="ko-KR" altLang="en-US" dirty="0"/>
              <a:t>까지 세는 함수를 재귀 함수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1178750"/>
            <a:ext cx="8055895" cy="235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56" y="3533643"/>
            <a:ext cx="8055895" cy="104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49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팩토리얼</a:t>
            </a:r>
            <a:r>
              <a:rPr lang="en-US" altLang="ko-KR" dirty="0"/>
              <a:t>(Factorial)</a:t>
            </a:r>
            <a:r>
              <a:rPr lang="ko-KR" altLang="en-US" dirty="0"/>
              <a:t>값을 구하는 함수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58" y="1178751"/>
            <a:ext cx="8092003" cy="323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338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제너레이터와</a:t>
            </a:r>
            <a:r>
              <a:rPr lang="ko-KR" altLang="en-US" dirty="0"/>
              <a:t> </a:t>
            </a:r>
            <a:r>
              <a:rPr lang="en-US" altLang="ko-KR" dirty="0"/>
              <a:t>yield</a:t>
            </a:r>
          </a:p>
          <a:p>
            <a:pPr lvl="1"/>
            <a:r>
              <a:rPr lang="en-US" altLang="ko-KR" dirty="0"/>
              <a:t> yield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함수를 종결하지 않으면서 값을 계속 반환 </a:t>
            </a:r>
            <a:endParaRPr lang="en-US" altLang="ko-K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1673806"/>
            <a:ext cx="8145905" cy="185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843" y="3532602"/>
            <a:ext cx="8147613" cy="77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55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Section06 </a:t>
            </a:r>
            <a:r>
              <a:rPr lang="ko-KR" altLang="en-US" dirty="0"/>
              <a:t>함수의 심화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제너레이터</a:t>
            </a:r>
            <a:r>
              <a:rPr lang="en-US" altLang="ko-KR" dirty="0"/>
              <a:t>(Generator : </a:t>
            </a:r>
            <a:r>
              <a:rPr lang="ko-KR" altLang="en-US" dirty="0" err="1"/>
              <a:t>생성자</a:t>
            </a:r>
            <a:r>
              <a:rPr lang="en-US" altLang="ko-KR" dirty="0"/>
              <a:t>) </a:t>
            </a:r>
            <a:r>
              <a:rPr lang="ko-KR" altLang="en-US" dirty="0"/>
              <a:t>함수</a:t>
            </a:r>
            <a:r>
              <a:rPr lang="en-US" altLang="ko-KR" dirty="0"/>
              <a:t> : yield</a:t>
            </a:r>
            <a:r>
              <a:rPr lang="ko-KR" altLang="en-US" dirty="0"/>
              <a:t>가 포함된 함수</a:t>
            </a:r>
            <a:endParaRPr lang="en-US" altLang="ko-KR" dirty="0"/>
          </a:p>
          <a:p>
            <a:pPr lvl="2"/>
            <a:r>
              <a:rPr lang="en-US" altLang="ko-KR" dirty="0"/>
              <a:t>yield </a:t>
            </a:r>
            <a:r>
              <a:rPr lang="ko-KR" altLang="en-US" dirty="0"/>
              <a:t>문으로 값을 반환한 후 계속 진행</a:t>
            </a:r>
            <a:endParaRPr lang="en-US" altLang="ko-KR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32" y="1538791"/>
            <a:ext cx="8090455" cy="429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80865" y="270892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for </a:t>
            </a:r>
            <a:r>
              <a:rPr lang="ko-KR" altLang="en-US" sz="1400" dirty="0">
                <a:solidFill>
                  <a:srgbClr val="FF0000"/>
                </a:solidFill>
              </a:rPr>
              <a:t>문이 실행될 때 </a:t>
            </a:r>
            <a:r>
              <a:rPr lang="en-US" altLang="ko-KR" sz="1400" dirty="0" err="1">
                <a:solidFill>
                  <a:srgbClr val="FF0000"/>
                </a:solidFill>
              </a:rPr>
              <a:t>genFunc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 호출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30815" y="302071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 출력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제너레이터는</a:t>
            </a:r>
            <a:r>
              <a:rPr lang="ko-KR" altLang="en-US" sz="1400" dirty="0">
                <a:solidFill>
                  <a:srgbClr val="FF0000"/>
                </a:solidFill>
              </a:rPr>
              <a:t> 계속 진행되어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행의 메시지 출력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아직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행의 </a:t>
            </a:r>
            <a:r>
              <a:rPr lang="en-US" altLang="ko-KR" sz="1400" dirty="0">
                <a:solidFill>
                  <a:srgbClr val="FF0000"/>
                </a:solidFill>
              </a:rPr>
              <a:t>for </a:t>
            </a:r>
            <a:r>
              <a:rPr lang="ko-KR" altLang="en-US" sz="1400" dirty="0">
                <a:solidFill>
                  <a:srgbClr val="FF0000"/>
                </a:solidFill>
              </a:rPr>
              <a:t>문이 끝나지 않았으므로 계속 반복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77186" y="163170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행의 </a:t>
            </a:r>
            <a:r>
              <a:rPr lang="en-US" altLang="ko-KR" sz="1400" dirty="0" err="1">
                <a:solidFill>
                  <a:srgbClr val="FF0000"/>
                </a:solidFill>
              </a:rPr>
              <a:t>genFunc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함수는 매개변수 </a:t>
            </a:r>
            <a:r>
              <a:rPr lang="en-US" altLang="ko-KR" sz="1400" dirty="0" err="1">
                <a:solidFill>
                  <a:srgbClr val="FF0000"/>
                </a:solidFill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를 대입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range() </a:t>
            </a:r>
            <a:r>
              <a:rPr lang="ko-KR" altLang="en-US" sz="1400" dirty="0">
                <a:solidFill>
                  <a:srgbClr val="FF0000"/>
                </a:solidFill>
              </a:rPr>
              <a:t>함수로 </a:t>
            </a:r>
            <a:r>
              <a:rPr lang="en-US" altLang="ko-KR" sz="1400" dirty="0">
                <a:solidFill>
                  <a:srgbClr val="FF0000"/>
                </a:solidFill>
              </a:rPr>
              <a:t>0~4</a:t>
            </a:r>
            <a:r>
              <a:rPr lang="ko-KR" altLang="en-US" sz="1400" dirty="0">
                <a:solidFill>
                  <a:srgbClr val="FF0000"/>
                </a:solidFill>
              </a:rPr>
              <a:t>를 반복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 반환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158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C7AB72-E0E7-2043-94CB-63236BB2E129}"/>
              </a:ext>
            </a:extLst>
          </p:cNvPr>
          <p:cNvSpPr txBox="1"/>
          <p:nvPr/>
        </p:nvSpPr>
        <p:spPr>
          <a:xfrm>
            <a:off x="3305175" y="3867150"/>
            <a:ext cx="3552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END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688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매개변수에 기본값을 설정해 놓고 전달하는 방법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9" y="1178751"/>
            <a:ext cx="7869889" cy="419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18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매개변수의 개수를 지정하지 않고 전달하는 방법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51" y="1140145"/>
            <a:ext cx="8055895" cy="479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105891" y="1493786"/>
            <a:ext cx="48870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para</a:t>
            </a:r>
            <a:r>
              <a:rPr lang="ko-KR" altLang="en-US" sz="1400" dirty="0">
                <a:solidFill>
                  <a:srgbClr val="FF0000"/>
                </a:solidFill>
              </a:rPr>
              <a:t>로 매개변수 설정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호출한 매개변수는 </a:t>
            </a:r>
            <a:r>
              <a:rPr lang="en-US" altLang="ko-KR" sz="1400" dirty="0">
                <a:solidFill>
                  <a:srgbClr val="FF0000"/>
                </a:solidFill>
              </a:rPr>
              <a:t>(10, 20) </a:t>
            </a:r>
            <a:r>
              <a:rPr lang="ko-KR" altLang="en-US" sz="1400" dirty="0">
                <a:solidFill>
                  <a:srgbClr val="FF0000"/>
                </a:solidFill>
              </a:rPr>
              <a:t>형식의 </a:t>
            </a:r>
            <a:r>
              <a:rPr lang="ko-KR" altLang="en-US" sz="1400" dirty="0" err="1">
                <a:solidFill>
                  <a:srgbClr val="FF0000"/>
                </a:solidFill>
              </a:rPr>
              <a:t>튜플로</a:t>
            </a:r>
            <a:r>
              <a:rPr lang="ko-KR" altLang="en-US" sz="1400" dirty="0">
                <a:solidFill>
                  <a:srgbClr val="FF0000"/>
                </a:solidFill>
              </a:rPr>
              <a:t> 전달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15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호출한 매개변수는 </a:t>
            </a:r>
            <a:r>
              <a:rPr lang="en-US" altLang="ko-KR" sz="1400" dirty="0">
                <a:solidFill>
                  <a:srgbClr val="FF0000"/>
                </a:solidFill>
              </a:rPr>
              <a:t>(10, 20, 30) </a:t>
            </a:r>
            <a:r>
              <a:rPr lang="ko-KR" altLang="en-US" sz="1400" dirty="0">
                <a:solidFill>
                  <a:srgbClr val="FF0000"/>
                </a:solidFill>
              </a:rPr>
              <a:t>형식의 </a:t>
            </a:r>
            <a:r>
              <a:rPr lang="ko-KR" altLang="en-US" sz="1400" dirty="0" err="1">
                <a:solidFill>
                  <a:srgbClr val="FF0000"/>
                </a:solidFill>
              </a:rPr>
              <a:t>튜플로</a:t>
            </a:r>
            <a:r>
              <a:rPr lang="ko-KR" altLang="en-US" sz="1400" dirty="0">
                <a:solidFill>
                  <a:srgbClr val="FF0000"/>
                </a:solidFill>
              </a:rPr>
              <a:t> 전달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839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(10, 20, 30)</a:t>
            </a:r>
            <a:r>
              <a:rPr lang="ko-KR" altLang="en-US" dirty="0"/>
              <a:t>을 매개 변수로 받았을 때 </a:t>
            </a:r>
            <a:r>
              <a:rPr lang="en-US" altLang="ko-KR" dirty="0"/>
              <a:t>4~5</a:t>
            </a:r>
            <a:r>
              <a:rPr lang="ko-KR" altLang="en-US" dirty="0"/>
              <a:t>행의 반복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저장한 후 </a:t>
            </a:r>
            <a:r>
              <a:rPr lang="en-US" altLang="ko-KR" dirty="0"/>
              <a:t>result = result + 10    result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저장됨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20</a:t>
            </a:r>
            <a:r>
              <a:rPr lang="ko-KR" altLang="en-US" dirty="0"/>
              <a:t>을 저장한 후 </a:t>
            </a:r>
            <a:r>
              <a:rPr lang="en-US" altLang="ko-KR" dirty="0"/>
              <a:t>result = result + 20    result</a:t>
            </a:r>
            <a:r>
              <a:rPr lang="ko-KR" altLang="en-US" dirty="0"/>
              <a:t>에 </a:t>
            </a:r>
            <a:r>
              <a:rPr lang="en-US" altLang="ko-KR" dirty="0"/>
              <a:t>30 </a:t>
            </a:r>
            <a:r>
              <a:rPr lang="ko-KR" altLang="en-US" dirty="0"/>
              <a:t>저장됨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회 </a:t>
            </a:r>
            <a:r>
              <a:rPr lang="en-US" altLang="ko-KR" dirty="0"/>
              <a:t>: </a:t>
            </a:r>
            <a:r>
              <a:rPr lang="en-US" altLang="ko-KR" dirty="0" err="1"/>
              <a:t>num</a:t>
            </a:r>
            <a:r>
              <a:rPr lang="ko-KR" altLang="en-US" dirty="0"/>
              <a:t>에 </a:t>
            </a:r>
            <a:r>
              <a:rPr lang="en-US" altLang="ko-KR" dirty="0"/>
              <a:t>30</a:t>
            </a:r>
            <a:r>
              <a:rPr lang="ko-KR" altLang="en-US" dirty="0"/>
              <a:t>을 저장한 후 </a:t>
            </a:r>
            <a:r>
              <a:rPr lang="en-US" altLang="ko-KR" dirty="0"/>
              <a:t>result = result + 30    result</a:t>
            </a:r>
            <a:r>
              <a:rPr lang="ko-KR" altLang="en-US" dirty="0"/>
              <a:t>에 </a:t>
            </a:r>
            <a:r>
              <a:rPr lang="en-US" altLang="ko-KR" dirty="0"/>
              <a:t>60 </a:t>
            </a:r>
            <a:r>
              <a:rPr lang="ko-KR" altLang="en-US" dirty="0"/>
              <a:t>저장됨</a:t>
            </a:r>
            <a:endParaRPr lang="en-US" altLang="ko-KR" dirty="0"/>
          </a:p>
          <a:p>
            <a:pPr lvl="1"/>
            <a:r>
              <a:rPr lang="ko-KR" altLang="en-US" dirty="0"/>
              <a:t>매개변수 </a:t>
            </a:r>
            <a:r>
              <a:rPr lang="en-US" altLang="ko-KR" dirty="0"/>
              <a:t>10</a:t>
            </a:r>
            <a:r>
              <a:rPr lang="ko-KR" altLang="en-US" dirty="0"/>
              <a:t>개 이상일 때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59" y="2438890"/>
            <a:ext cx="8054397" cy="157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6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함수 호출할 때 </a:t>
            </a:r>
            <a:r>
              <a:rPr lang="ko-KR" altLang="en-US" dirty="0" err="1"/>
              <a:t>딕셔너리</a:t>
            </a:r>
            <a:r>
              <a:rPr lang="ko-KR" altLang="en-US" dirty="0"/>
              <a:t> 형식의 매개변수를 키</a:t>
            </a:r>
            <a:r>
              <a:rPr lang="en-US" altLang="ko-KR" dirty="0"/>
              <a:t>=</a:t>
            </a:r>
            <a:r>
              <a:rPr lang="ko-KR" altLang="en-US" dirty="0"/>
              <a:t>값 형식으로 사용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5" y="1159399"/>
            <a:ext cx="8100900" cy="318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6566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94" y="1267156"/>
            <a:ext cx="8280920" cy="456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20825" y="3023956"/>
            <a:ext cx="5490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4~5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getNumber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 정의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</a:rPr>
              <a:t>random.randrange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시작값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끝값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함수는 </a:t>
            </a:r>
            <a:r>
              <a:rPr lang="ko-KR" altLang="en-US" sz="1400" dirty="0" err="1">
                <a:solidFill>
                  <a:srgbClr val="FF0000"/>
                </a:solidFill>
              </a:rPr>
              <a:t>시작값</a:t>
            </a:r>
            <a:r>
              <a:rPr lang="en-US" altLang="ko-KR" sz="1400" dirty="0">
                <a:solidFill>
                  <a:srgbClr val="FF0000"/>
                </a:solidFill>
              </a:rPr>
              <a:t>~</a:t>
            </a:r>
            <a:r>
              <a:rPr lang="ko-KR" altLang="en-US" sz="1400" dirty="0" err="1">
                <a:solidFill>
                  <a:srgbClr val="FF0000"/>
                </a:solidFill>
              </a:rPr>
              <a:t>끝값</a:t>
            </a:r>
            <a:r>
              <a:rPr lang="en-US" altLang="ko-KR" sz="1400" dirty="0">
                <a:solidFill>
                  <a:srgbClr val="FF0000"/>
                </a:solidFill>
              </a:rPr>
              <a:t>-1 </a:t>
            </a:r>
            <a:r>
              <a:rPr lang="ko-KR" altLang="en-US" sz="1400" dirty="0">
                <a:solidFill>
                  <a:srgbClr val="FF0000"/>
                </a:solidFill>
              </a:rPr>
              <a:t>중에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ko-KR" altLang="en-US" sz="1400" dirty="0">
                <a:solidFill>
                  <a:srgbClr val="FF0000"/>
                </a:solidFill>
              </a:rPr>
              <a:t> 임의의 숫자 하나를 추출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이 함수를 사용하려고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행에 </a:t>
            </a:r>
            <a:r>
              <a:rPr lang="en-US" altLang="ko-KR" sz="1400" dirty="0">
                <a:solidFill>
                  <a:srgbClr val="FF0000"/>
                </a:solidFill>
              </a:rPr>
              <a:t>import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     random</a:t>
            </a:r>
            <a:r>
              <a:rPr lang="ko-KR" altLang="en-US" sz="1400" dirty="0">
                <a:solidFill>
                  <a:srgbClr val="FF0000"/>
                </a:solidFill>
              </a:rPr>
              <a:t>을 입력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8~9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추첨된 </a:t>
            </a:r>
            <a:r>
              <a:rPr lang="ko-KR" altLang="en-US" sz="1400" dirty="0" err="1">
                <a:solidFill>
                  <a:srgbClr val="FF0000"/>
                </a:solidFill>
              </a:rPr>
              <a:t>로또</a:t>
            </a:r>
            <a:r>
              <a:rPr lang="ko-KR" altLang="en-US" sz="1400" dirty="0">
                <a:solidFill>
                  <a:srgbClr val="FF0000"/>
                </a:solidFill>
              </a:rPr>
              <a:t> 숫자를 저장할 </a:t>
            </a:r>
            <a:r>
              <a:rPr lang="en-US" altLang="ko-KR" sz="1400" dirty="0">
                <a:solidFill>
                  <a:srgbClr val="FF0000"/>
                </a:solidFill>
              </a:rPr>
              <a:t>lotto </a:t>
            </a:r>
            <a:r>
              <a:rPr lang="ko-KR" altLang="en-US" sz="1400" dirty="0">
                <a:solidFill>
                  <a:srgbClr val="FF0000"/>
                </a:solidFill>
              </a:rPr>
              <a:t>리스트와 추첨된 숫자를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    </a:t>
            </a:r>
            <a:r>
              <a:rPr lang="ko-KR" altLang="en-US" sz="1400" dirty="0">
                <a:solidFill>
                  <a:srgbClr val="FF0000"/>
                </a:solidFill>
              </a:rPr>
              <a:t>임시로 저장할 </a:t>
            </a:r>
            <a:r>
              <a:rPr lang="en-US" altLang="ko-KR" sz="1400" dirty="0" err="1">
                <a:solidFill>
                  <a:srgbClr val="FF0000"/>
                </a:solidFill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변수 준비 </a:t>
            </a:r>
          </a:p>
        </p:txBody>
      </p:sp>
    </p:spTree>
    <p:extLst>
      <p:ext uri="{BB962C8B-B14F-4D97-AF65-F5344CB8AC3E}">
        <p14:creationId xmlns:p14="http://schemas.microsoft.com/office/powerpoint/2010/main" val="184347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함수의 </a:t>
            </a:r>
            <a:r>
              <a:rPr lang="ko-KR" altLang="en-US" dirty="0" err="1"/>
              <a:t>반환값과</a:t>
            </a:r>
            <a:r>
              <a:rPr lang="ko-KR" altLang="en-US" dirty="0"/>
              <a:t> 매개변수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15" y="799990"/>
            <a:ext cx="8712460" cy="5009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71610" y="1448781"/>
            <a:ext cx="57963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14~21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무한 반복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17~18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이미 뽑힌 숫자가 </a:t>
            </a:r>
            <a:r>
              <a:rPr lang="en-US" altLang="ko-KR" sz="1400" dirty="0">
                <a:solidFill>
                  <a:srgbClr val="FF0000"/>
                </a:solidFill>
              </a:rPr>
              <a:t>lotto[] </a:t>
            </a:r>
            <a:r>
              <a:rPr lang="ko-KR" altLang="en-US" sz="1400" dirty="0">
                <a:solidFill>
                  <a:srgbClr val="FF0000"/>
                </a:solidFill>
              </a:rPr>
              <a:t>리스트에 들어 있지 않아야 </a:t>
            </a:r>
            <a:r>
              <a:rPr lang="en-US" altLang="ko-KR" sz="1400" dirty="0" err="1">
                <a:solidFill>
                  <a:srgbClr val="FF0000"/>
                </a:solidFill>
              </a:rPr>
              <a:t>lotto.append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num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함수로 추가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뽑힌 숫자 </a:t>
            </a:r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r>
              <a:rPr lang="ko-KR" altLang="en-US" sz="1400" dirty="0">
                <a:solidFill>
                  <a:srgbClr val="FF0000"/>
                </a:solidFill>
              </a:rPr>
              <a:t>개를 </a:t>
            </a:r>
            <a:r>
              <a:rPr lang="en-US" altLang="ko-KR" sz="1400" dirty="0" err="1">
                <a:solidFill>
                  <a:srgbClr val="FF0000"/>
                </a:solidFill>
              </a:rPr>
              <a:t>lotto.sort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  <a:r>
              <a:rPr lang="ko-KR" altLang="en-US" sz="1400" dirty="0">
                <a:solidFill>
                  <a:srgbClr val="FF0000"/>
                </a:solidFill>
              </a:rPr>
              <a:t>로 정렬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25~26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0076173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831</Words>
  <Application>Microsoft Office PowerPoint</Application>
  <PresentationFormat>와이드스크린</PresentationFormat>
  <Paragraphs>248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HY견고딕</vt:lpstr>
      <vt:lpstr>HY견명조</vt:lpstr>
      <vt:lpstr>나눔고딕</vt:lpstr>
      <vt:lpstr>맑은 고딕</vt:lpstr>
      <vt:lpstr>Arial</vt:lpstr>
      <vt:lpstr>Verdana</vt:lpstr>
      <vt:lpstr>Wingdings</vt:lpstr>
      <vt:lpstr>Office 테마</vt:lpstr>
      <vt:lpstr>1_Office 테마</vt:lpstr>
      <vt:lpstr>PYTHON PROGRAMMING (HAEA9225) (6주차)  함수(2)</vt:lpstr>
      <vt:lpstr>Section04 함수의 반환값과 매개변수</vt:lpstr>
      <vt:lpstr>Section04 함수의 반환값과 매개변수</vt:lpstr>
      <vt:lpstr>Section04 함수의 반환값과 매개변수</vt:lpstr>
      <vt:lpstr>Section04 함수의 반환값과 매개변수</vt:lpstr>
      <vt:lpstr>Section04 함수의 반환값과 매개변수</vt:lpstr>
      <vt:lpstr>Section04 함수의 반환값과 매개변수</vt:lpstr>
      <vt:lpstr>Section04 함수의 반환값과 매개변수</vt:lpstr>
      <vt:lpstr>Section04 함수의 반환값과 매개변수</vt:lpstr>
      <vt:lpstr>Section05 모듈</vt:lpstr>
      <vt:lpstr>Section05 모듈</vt:lpstr>
      <vt:lpstr>Section05 모듈</vt:lpstr>
      <vt:lpstr>Section05 모듈</vt:lpstr>
      <vt:lpstr>Section05 모듈</vt:lpstr>
      <vt:lpstr>Section05 모듈</vt:lpstr>
      <vt:lpstr>Section05 모듈</vt:lpstr>
      <vt:lpstr>Section05 모듈</vt:lpstr>
      <vt:lpstr>Section05 모듈</vt:lpstr>
      <vt:lpstr>Section05 모듈</vt:lpstr>
      <vt:lpstr>Section05 모듈</vt:lpstr>
      <vt:lpstr>Section05 모듈</vt:lpstr>
      <vt:lpstr>PowerPoint 프레젠테이션</vt:lpstr>
      <vt:lpstr>Section05 모듈</vt:lpstr>
      <vt:lpstr>Section05 모듈</vt:lpstr>
      <vt:lpstr>Section06 함수의 심화 내용</vt:lpstr>
      <vt:lpstr>PowerPoint 프레젠테이션</vt:lpstr>
      <vt:lpstr>PowerPoint 프레젠테이션</vt:lpstr>
      <vt:lpstr>Section06 함수의 심화 내용</vt:lpstr>
      <vt:lpstr>Section06 함수의 심화 내용</vt:lpstr>
      <vt:lpstr>Section06 함수의 심화 내용</vt:lpstr>
      <vt:lpstr>Section06 함수의 심화 내용</vt:lpstr>
      <vt:lpstr>Section06 함수의 심화 내용</vt:lpstr>
      <vt:lpstr>Section06 함수의 심화 내용</vt:lpstr>
      <vt:lpstr>Section06 함수의 심화 내용</vt:lpstr>
      <vt:lpstr>Section06 함수의 심화 내용</vt:lpstr>
      <vt:lpstr>Section06 함수의 심화 내용</vt:lpstr>
      <vt:lpstr>Section06 함수의 심화 내용</vt:lpstr>
      <vt:lpstr>Section06 함수의 심화 내용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(HAEA9225) (2주차)                                  20250312</dc:title>
  <dc:creator>대식 정</dc:creator>
  <cp:lastModifiedBy>지원 정</cp:lastModifiedBy>
  <cp:revision>15</cp:revision>
  <dcterms:created xsi:type="dcterms:W3CDTF">2025-03-11T22:08:46Z</dcterms:created>
  <dcterms:modified xsi:type="dcterms:W3CDTF">2025-04-16T03:57:05Z</dcterms:modified>
</cp:coreProperties>
</file>