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2" d="100"/>
          <a:sy n="62" d="100"/>
        </p:scale>
        <p:origin x="8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8ABE0941-A687-4B60-9BB8-E66E1FFC2BFB}" type="datetimeFigureOut">
              <a:rPr lang="en-UG" smtClean="0"/>
              <a:t>15/10/2025</a:t>
            </a:fld>
            <a:endParaRPr lang="en-UG"/>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G"/>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7FF60DE-1E1F-486D-A37B-CD75927D18E0}" type="slidenum">
              <a:rPr lang="en-UG" smtClean="0"/>
              <a:t>‹#›</a:t>
            </a:fld>
            <a:endParaRPr lang="en-UG"/>
          </a:p>
        </p:txBody>
      </p:sp>
    </p:spTree>
    <p:extLst>
      <p:ext uri="{BB962C8B-B14F-4D97-AF65-F5344CB8AC3E}">
        <p14:creationId xmlns:p14="http://schemas.microsoft.com/office/powerpoint/2010/main" val="966567430"/>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E0941-A687-4B60-9BB8-E66E1FFC2BFB}" type="datetimeFigureOut">
              <a:rPr lang="en-UG" smtClean="0"/>
              <a:t>15/10/2025</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F7FF60DE-1E1F-486D-A37B-CD75927D18E0}" type="slidenum">
              <a:rPr lang="en-UG" smtClean="0"/>
              <a:t>‹#›</a:t>
            </a:fld>
            <a:endParaRPr lang="en-UG"/>
          </a:p>
        </p:txBody>
      </p:sp>
    </p:spTree>
    <p:extLst>
      <p:ext uri="{BB962C8B-B14F-4D97-AF65-F5344CB8AC3E}">
        <p14:creationId xmlns:p14="http://schemas.microsoft.com/office/powerpoint/2010/main" val="3926872794"/>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E0941-A687-4B60-9BB8-E66E1FFC2BFB}" type="datetimeFigureOut">
              <a:rPr lang="en-UG" smtClean="0"/>
              <a:t>15/10/2025</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F7FF60DE-1E1F-486D-A37B-CD75927D18E0}" type="slidenum">
              <a:rPr lang="en-UG" smtClean="0"/>
              <a:t>‹#›</a:t>
            </a:fld>
            <a:endParaRPr lang="en-UG"/>
          </a:p>
        </p:txBody>
      </p:sp>
    </p:spTree>
    <p:extLst>
      <p:ext uri="{BB962C8B-B14F-4D97-AF65-F5344CB8AC3E}">
        <p14:creationId xmlns:p14="http://schemas.microsoft.com/office/powerpoint/2010/main" val="2002409372"/>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BE0941-A687-4B60-9BB8-E66E1FFC2BFB}" type="datetimeFigureOut">
              <a:rPr lang="en-UG" smtClean="0"/>
              <a:t>15/10/2025</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F7FF60DE-1E1F-486D-A37B-CD75927D18E0}" type="slidenum">
              <a:rPr lang="en-UG" smtClean="0"/>
              <a:t>‹#›</a:t>
            </a:fld>
            <a:endParaRPr lang="en-UG"/>
          </a:p>
        </p:txBody>
      </p:sp>
    </p:spTree>
    <p:extLst>
      <p:ext uri="{BB962C8B-B14F-4D97-AF65-F5344CB8AC3E}">
        <p14:creationId xmlns:p14="http://schemas.microsoft.com/office/powerpoint/2010/main" val="3463368328"/>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0941-A687-4B60-9BB8-E66E1FFC2BFB}" type="datetimeFigureOut">
              <a:rPr lang="en-UG" smtClean="0"/>
              <a:t>15/10/2025</a:t>
            </a:fld>
            <a:endParaRPr lang="en-UG"/>
          </a:p>
        </p:txBody>
      </p:sp>
      <p:sp>
        <p:nvSpPr>
          <p:cNvPr id="5" name="Footer Placeholder 4"/>
          <p:cNvSpPr>
            <a:spLocks noGrp="1"/>
          </p:cNvSpPr>
          <p:nvPr>
            <p:ph type="ftr" sz="quarter" idx="11"/>
          </p:nvPr>
        </p:nvSpPr>
        <p:spPr/>
        <p:txBody>
          <a:bodyPr/>
          <a:lstStyle/>
          <a:p>
            <a:endParaRPr lang="en-UG"/>
          </a:p>
        </p:txBody>
      </p:sp>
      <p:sp>
        <p:nvSpPr>
          <p:cNvPr id="6" name="Slide Number Placeholder 5"/>
          <p:cNvSpPr>
            <a:spLocks noGrp="1"/>
          </p:cNvSpPr>
          <p:nvPr>
            <p:ph type="sldNum" sz="quarter" idx="12"/>
          </p:nvPr>
        </p:nvSpPr>
        <p:spPr/>
        <p:txBody>
          <a:bodyPr/>
          <a:lstStyle/>
          <a:p>
            <a:fld id="{F7FF60DE-1E1F-486D-A37B-CD75927D18E0}" type="slidenum">
              <a:rPr lang="en-UG" smtClean="0"/>
              <a:t>‹#›</a:t>
            </a:fld>
            <a:endParaRPr lang="en-UG"/>
          </a:p>
        </p:txBody>
      </p:sp>
    </p:spTree>
    <p:extLst>
      <p:ext uri="{BB962C8B-B14F-4D97-AF65-F5344CB8AC3E}">
        <p14:creationId xmlns:p14="http://schemas.microsoft.com/office/powerpoint/2010/main" val="119527530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BE0941-A687-4B60-9BB8-E66E1FFC2BFB}" type="datetimeFigureOut">
              <a:rPr lang="en-UG" smtClean="0"/>
              <a:t>15/10/2025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p>
            <a:fld id="{F7FF60DE-1E1F-486D-A37B-CD75927D18E0}" type="slidenum">
              <a:rPr lang="en-UG" smtClean="0"/>
              <a:t>‹#›</a:t>
            </a:fld>
            <a:endParaRPr lang="en-UG"/>
          </a:p>
        </p:txBody>
      </p:sp>
    </p:spTree>
    <p:extLst>
      <p:ext uri="{BB962C8B-B14F-4D97-AF65-F5344CB8AC3E}">
        <p14:creationId xmlns:p14="http://schemas.microsoft.com/office/powerpoint/2010/main" val="2867071645"/>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BE0941-A687-4B60-9BB8-E66E1FFC2BFB}" type="datetimeFigureOut">
              <a:rPr lang="en-UG" smtClean="0"/>
              <a:t>15/10/2025</a:t>
            </a:fld>
            <a:endParaRPr lang="en-UG"/>
          </a:p>
        </p:txBody>
      </p:sp>
      <p:sp>
        <p:nvSpPr>
          <p:cNvPr id="8" name="Footer Placeholder 7"/>
          <p:cNvSpPr>
            <a:spLocks noGrp="1"/>
          </p:cNvSpPr>
          <p:nvPr>
            <p:ph type="ftr" sz="quarter" idx="11"/>
          </p:nvPr>
        </p:nvSpPr>
        <p:spPr/>
        <p:txBody>
          <a:bodyPr/>
          <a:lstStyle/>
          <a:p>
            <a:endParaRPr lang="en-UG"/>
          </a:p>
        </p:txBody>
      </p:sp>
      <p:sp>
        <p:nvSpPr>
          <p:cNvPr id="9" name="Slide Number Placeholder 8"/>
          <p:cNvSpPr>
            <a:spLocks noGrp="1"/>
          </p:cNvSpPr>
          <p:nvPr>
            <p:ph type="sldNum" sz="quarter" idx="12"/>
          </p:nvPr>
        </p:nvSpPr>
        <p:spPr/>
        <p:txBody>
          <a:bodyPr/>
          <a:lstStyle/>
          <a:p>
            <a:fld id="{F7FF60DE-1E1F-486D-A37B-CD75927D18E0}" type="slidenum">
              <a:rPr lang="en-UG" smtClean="0"/>
              <a:t>‹#›</a:t>
            </a:fld>
            <a:endParaRPr lang="en-UG"/>
          </a:p>
        </p:txBody>
      </p:sp>
    </p:spTree>
    <p:extLst>
      <p:ext uri="{BB962C8B-B14F-4D97-AF65-F5344CB8AC3E}">
        <p14:creationId xmlns:p14="http://schemas.microsoft.com/office/powerpoint/2010/main" val="4156262784"/>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BE0941-A687-4B60-9BB8-E66E1FFC2BFB}" type="datetimeFigureOut">
              <a:rPr lang="en-UG" smtClean="0"/>
              <a:t>15/10/2025</a:t>
            </a:fld>
            <a:endParaRPr lang="en-UG"/>
          </a:p>
        </p:txBody>
      </p:sp>
      <p:sp>
        <p:nvSpPr>
          <p:cNvPr id="4" name="Footer Placeholder 3"/>
          <p:cNvSpPr>
            <a:spLocks noGrp="1"/>
          </p:cNvSpPr>
          <p:nvPr>
            <p:ph type="ftr" sz="quarter" idx="11"/>
          </p:nvPr>
        </p:nvSpPr>
        <p:spPr/>
        <p:txBody>
          <a:bodyPr/>
          <a:lstStyle/>
          <a:p>
            <a:endParaRPr lang="en-UG"/>
          </a:p>
        </p:txBody>
      </p:sp>
      <p:sp>
        <p:nvSpPr>
          <p:cNvPr id="5" name="Slide Number Placeholder 4"/>
          <p:cNvSpPr>
            <a:spLocks noGrp="1"/>
          </p:cNvSpPr>
          <p:nvPr>
            <p:ph type="sldNum" sz="quarter" idx="12"/>
          </p:nvPr>
        </p:nvSpPr>
        <p:spPr/>
        <p:txBody>
          <a:bodyPr/>
          <a:lstStyle/>
          <a:p>
            <a:fld id="{F7FF60DE-1E1F-486D-A37B-CD75927D18E0}" type="slidenum">
              <a:rPr lang="en-UG" smtClean="0"/>
              <a:t>‹#›</a:t>
            </a:fld>
            <a:endParaRPr lang="en-UG"/>
          </a:p>
        </p:txBody>
      </p:sp>
    </p:spTree>
    <p:extLst>
      <p:ext uri="{BB962C8B-B14F-4D97-AF65-F5344CB8AC3E}">
        <p14:creationId xmlns:p14="http://schemas.microsoft.com/office/powerpoint/2010/main" val="1255487313"/>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0941-A687-4B60-9BB8-E66E1FFC2BFB}" type="datetimeFigureOut">
              <a:rPr lang="en-UG" smtClean="0"/>
              <a:t>15/10/2025</a:t>
            </a:fld>
            <a:endParaRPr lang="en-UG"/>
          </a:p>
        </p:txBody>
      </p:sp>
      <p:sp>
        <p:nvSpPr>
          <p:cNvPr id="3" name="Footer Placeholder 2"/>
          <p:cNvSpPr>
            <a:spLocks noGrp="1"/>
          </p:cNvSpPr>
          <p:nvPr>
            <p:ph type="ftr" sz="quarter" idx="11"/>
          </p:nvPr>
        </p:nvSpPr>
        <p:spPr/>
        <p:txBody>
          <a:bodyPr/>
          <a:lstStyle/>
          <a:p>
            <a:endParaRPr lang="en-UG"/>
          </a:p>
        </p:txBody>
      </p:sp>
      <p:sp>
        <p:nvSpPr>
          <p:cNvPr id="4" name="Slide Number Placeholder 3"/>
          <p:cNvSpPr>
            <a:spLocks noGrp="1"/>
          </p:cNvSpPr>
          <p:nvPr>
            <p:ph type="sldNum" sz="quarter" idx="12"/>
          </p:nvPr>
        </p:nvSpPr>
        <p:spPr/>
        <p:txBody>
          <a:bodyPr/>
          <a:lstStyle/>
          <a:p>
            <a:fld id="{F7FF60DE-1E1F-486D-A37B-CD75927D18E0}" type="slidenum">
              <a:rPr lang="en-UG" smtClean="0"/>
              <a:t>‹#›</a:t>
            </a:fld>
            <a:endParaRPr lang="en-UG"/>
          </a:p>
        </p:txBody>
      </p:sp>
    </p:spTree>
    <p:extLst>
      <p:ext uri="{BB962C8B-B14F-4D97-AF65-F5344CB8AC3E}">
        <p14:creationId xmlns:p14="http://schemas.microsoft.com/office/powerpoint/2010/main" val="1615170496"/>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8ABE0941-A687-4B60-9BB8-E66E1FFC2BFB}" type="datetimeFigureOut">
              <a:rPr lang="en-UG" smtClean="0"/>
              <a:t>15/10/2025</a:t>
            </a:fld>
            <a:endParaRPr lang="en-UG"/>
          </a:p>
        </p:txBody>
      </p:sp>
      <p:sp>
        <p:nvSpPr>
          <p:cNvPr id="6" name="Footer Placeholder 5"/>
          <p:cNvSpPr>
            <a:spLocks noGrp="1"/>
          </p:cNvSpPr>
          <p:nvPr>
            <p:ph type="ftr" sz="quarter" idx="11"/>
          </p:nvPr>
        </p:nvSpPr>
        <p:spPr/>
        <p:txBody>
          <a:bodyPr/>
          <a:lstStyle/>
          <a:p>
            <a:endParaRPr lang="en-UG"/>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7FF60DE-1E1F-486D-A37B-CD75927D18E0}" type="slidenum">
              <a:rPr lang="en-UG" smtClean="0"/>
              <a:t>‹#›</a:t>
            </a:fld>
            <a:endParaRPr lang="en-UG"/>
          </a:p>
        </p:txBody>
      </p:sp>
    </p:spTree>
    <p:extLst>
      <p:ext uri="{BB962C8B-B14F-4D97-AF65-F5344CB8AC3E}">
        <p14:creationId xmlns:p14="http://schemas.microsoft.com/office/powerpoint/2010/main" val="91237820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ABE0941-A687-4B60-9BB8-E66E1FFC2BFB}" type="datetimeFigureOut">
              <a:rPr lang="en-UG" smtClean="0"/>
              <a:t>15/10/2025</a:t>
            </a:fld>
            <a:endParaRPr lang="en-UG"/>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G"/>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7FF60DE-1E1F-486D-A37B-CD75927D18E0}" type="slidenum">
              <a:rPr lang="en-UG" smtClean="0"/>
              <a:t>‹#›</a:t>
            </a:fld>
            <a:endParaRPr lang="en-UG"/>
          </a:p>
        </p:txBody>
      </p:sp>
    </p:spTree>
    <p:extLst>
      <p:ext uri="{BB962C8B-B14F-4D97-AF65-F5344CB8AC3E}">
        <p14:creationId xmlns:p14="http://schemas.microsoft.com/office/powerpoint/2010/main" val="871993011"/>
      </p:ext>
    </p:extLst>
  </p:cSld>
  <p:clrMapOvr>
    <a:overrideClrMapping bg1="lt1" tx1="dk1" bg2="lt2" tx2="dk2" accent1="accent1" accent2="accent2" accent3="accent3" accent4="accent4" accent5="accent5" accent6="accent6" hlink="hlink" folHlink="folHlink"/>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8ABE0941-A687-4B60-9BB8-E66E1FFC2BFB}" type="datetimeFigureOut">
              <a:rPr lang="en-UG" smtClean="0"/>
              <a:t>15/10/2025</a:t>
            </a:fld>
            <a:endParaRPr lang="en-UG"/>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G"/>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7FF60DE-1E1F-486D-A37B-CD75927D18E0}" type="slidenum">
              <a:rPr lang="en-UG" smtClean="0"/>
              <a:t>‹#›</a:t>
            </a:fld>
            <a:endParaRPr lang="en-UG"/>
          </a:p>
        </p:txBody>
      </p:sp>
    </p:spTree>
    <p:extLst>
      <p:ext uri="{BB962C8B-B14F-4D97-AF65-F5344CB8AC3E}">
        <p14:creationId xmlns:p14="http://schemas.microsoft.com/office/powerpoint/2010/main" val="384655965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slow">
    <p:push dir="u"/>
  </p:transition>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D67A2-459C-6FEF-C3B9-0D436927EBF3}"/>
              </a:ext>
            </a:extLst>
          </p:cNvPr>
          <p:cNvSpPr>
            <a:spLocks noGrp="1"/>
          </p:cNvSpPr>
          <p:nvPr>
            <p:ph type="ctrTitle"/>
          </p:nvPr>
        </p:nvSpPr>
        <p:spPr/>
        <p:txBody>
          <a:bodyPr/>
          <a:lstStyle/>
          <a:p>
            <a:r>
              <a:rPr lang="en-US" b="1" dirty="0">
                <a:latin typeface="Arial Rounded MT Bold" panose="020F0704030504030204" pitchFamily="34" charset="0"/>
              </a:rPr>
              <a:t>Sentiment Analysis Presentation</a:t>
            </a:r>
            <a:endParaRPr lang="en-UG" b="1" dirty="0">
              <a:latin typeface="Arial Rounded MT Bold" panose="020F0704030504030204" pitchFamily="34" charset="0"/>
            </a:endParaRPr>
          </a:p>
        </p:txBody>
      </p:sp>
      <p:sp>
        <p:nvSpPr>
          <p:cNvPr id="3" name="Subtitle 2">
            <a:extLst>
              <a:ext uri="{FF2B5EF4-FFF2-40B4-BE49-F238E27FC236}">
                <a16:creationId xmlns:a16="http://schemas.microsoft.com/office/drawing/2014/main" id="{85866660-4A9B-D32B-2068-FEAFEB68C2D3}"/>
              </a:ext>
            </a:extLst>
          </p:cNvPr>
          <p:cNvSpPr>
            <a:spLocks noGrp="1"/>
          </p:cNvSpPr>
          <p:nvPr>
            <p:ph type="subTitle" idx="1"/>
          </p:nvPr>
        </p:nvSpPr>
        <p:spPr>
          <a:xfrm>
            <a:off x="1524000" y="3858892"/>
            <a:ext cx="9144000" cy="1655762"/>
          </a:xfrm>
        </p:spPr>
        <p:txBody>
          <a:bodyPr/>
          <a:lstStyle/>
          <a:p>
            <a:r>
              <a:rPr lang="en-US" b="1" dirty="0">
                <a:latin typeface="Arial Rounded MT Bold" panose="020F0704030504030204" pitchFamily="34" charset="0"/>
              </a:rPr>
              <a:t>By</a:t>
            </a:r>
          </a:p>
          <a:p>
            <a:r>
              <a:rPr lang="en-US" b="1" dirty="0">
                <a:latin typeface="Arial Rounded MT Bold" panose="020F0704030504030204" pitchFamily="34" charset="0"/>
              </a:rPr>
              <a:t>Yawe Arthur Shalom</a:t>
            </a:r>
            <a:endParaRPr lang="en-UG" b="1" dirty="0">
              <a:latin typeface="Arial Rounded MT Bold" panose="020F0704030504030204" pitchFamily="34" charset="0"/>
            </a:endParaRPr>
          </a:p>
        </p:txBody>
      </p:sp>
    </p:spTree>
    <p:extLst>
      <p:ext uri="{BB962C8B-B14F-4D97-AF65-F5344CB8AC3E}">
        <p14:creationId xmlns:p14="http://schemas.microsoft.com/office/powerpoint/2010/main" val="1397969869"/>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10243-062E-BF8D-3375-E970F269ADBB}"/>
              </a:ext>
            </a:extLst>
          </p:cNvPr>
          <p:cNvSpPr>
            <a:spLocks noGrp="1"/>
          </p:cNvSpPr>
          <p:nvPr>
            <p:ph type="title"/>
          </p:nvPr>
        </p:nvSpPr>
        <p:spPr/>
        <p:txBody>
          <a:bodyPr/>
          <a:lstStyle/>
          <a:p>
            <a:r>
              <a:rPr lang="en-US" dirty="0">
                <a:latin typeface="Arial Rounded MT Bold" panose="020F0704030504030204" pitchFamily="34" charset="0"/>
              </a:rPr>
              <a:t>The mapping </a:t>
            </a:r>
            <a:endParaRPr lang="en-U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7907CB0-E501-7A5E-BC53-D8E2E7DDB454}"/>
              </a:ext>
            </a:extLst>
          </p:cNvPr>
          <p:cNvSpPr>
            <a:spLocks noGrp="1"/>
          </p:cNvSpPr>
          <p:nvPr>
            <p:ph idx="1"/>
          </p:nvPr>
        </p:nvSpPr>
        <p:spPr/>
        <p:txBody>
          <a:bodyPr/>
          <a:lstStyle/>
          <a:p>
            <a:pPr marL="0" indent="0">
              <a:buNone/>
            </a:pPr>
            <a:r>
              <a:rPr lang="en-US" dirty="0"/>
              <a:t>This phase involved mapping the dataset sentiment indicators to words like positive or negative for sentiment </a:t>
            </a:r>
            <a:r>
              <a:rPr lang="en-US" dirty="0" err="1"/>
              <a:t>lablelling</a:t>
            </a:r>
            <a:r>
              <a:rPr lang="en-US" dirty="0"/>
              <a:t> to simplify the classification.</a:t>
            </a:r>
          </a:p>
          <a:p>
            <a:pPr marL="0" indent="0">
              <a:buNone/>
            </a:pPr>
            <a:endParaRPr lang="en-US" dirty="0"/>
          </a:p>
          <a:p>
            <a:pPr marL="0" indent="0">
              <a:buNone/>
            </a:pPr>
            <a:endParaRPr lang="en-US" dirty="0"/>
          </a:p>
          <a:p>
            <a:pPr marL="0" indent="0">
              <a:buNone/>
            </a:pPr>
            <a:endParaRPr lang="en-UG" dirty="0"/>
          </a:p>
        </p:txBody>
      </p:sp>
      <p:pic>
        <p:nvPicPr>
          <p:cNvPr id="5" name="Picture 4">
            <a:extLst>
              <a:ext uri="{FF2B5EF4-FFF2-40B4-BE49-F238E27FC236}">
                <a16:creationId xmlns:a16="http://schemas.microsoft.com/office/drawing/2014/main" id="{AE63C962-7B07-401F-C167-09D3568A96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429000"/>
            <a:ext cx="10515600" cy="2087904"/>
          </a:xfrm>
          <a:prstGeom prst="rect">
            <a:avLst/>
          </a:prstGeom>
        </p:spPr>
      </p:pic>
    </p:spTree>
    <p:extLst>
      <p:ext uri="{BB962C8B-B14F-4D97-AF65-F5344CB8AC3E}">
        <p14:creationId xmlns:p14="http://schemas.microsoft.com/office/powerpoint/2010/main" val="86142175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84C99-A613-E7EB-02E3-3170A003F04D}"/>
              </a:ext>
            </a:extLst>
          </p:cNvPr>
          <p:cNvSpPr>
            <a:spLocks noGrp="1"/>
          </p:cNvSpPr>
          <p:nvPr>
            <p:ph type="title"/>
          </p:nvPr>
        </p:nvSpPr>
        <p:spPr/>
        <p:txBody>
          <a:bodyPr/>
          <a:lstStyle/>
          <a:p>
            <a:r>
              <a:rPr lang="en-US" dirty="0">
                <a:latin typeface="Arial Rounded MT Bold" panose="020F0704030504030204" pitchFamily="34" charset="0"/>
              </a:rPr>
              <a:t>Sentiment Classification</a:t>
            </a:r>
            <a:endParaRPr lang="en-U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464EB29-5080-998E-2D86-16A26D0360D9}"/>
              </a:ext>
            </a:extLst>
          </p:cNvPr>
          <p:cNvSpPr>
            <a:spLocks noGrp="1"/>
          </p:cNvSpPr>
          <p:nvPr>
            <p:ph idx="1"/>
          </p:nvPr>
        </p:nvSpPr>
        <p:spPr/>
        <p:txBody>
          <a:bodyPr>
            <a:normAutofit/>
          </a:bodyPr>
          <a:lstStyle/>
          <a:p>
            <a:pPr marL="0" indent="0">
              <a:buNone/>
            </a:pPr>
            <a:r>
              <a:rPr lang="en-US" sz="2400" dirty="0"/>
              <a:t>This step involved using a classification algorithm to create a model for prediction.</a:t>
            </a:r>
          </a:p>
          <a:p>
            <a:pPr marL="0" indent="0">
              <a:buNone/>
            </a:pPr>
            <a:r>
              <a:rPr lang="en-US" sz="2400" dirty="0"/>
              <a:t>Steps:</a:t>
            </a:r>
          </a:p>
          <a:p>
            <a:pPr>
              <a:buFontTx/>
              <a:buChar char="-"/>
            </a:pPr>
            <a:r>
              <a:rPr lang="en-US" sz="2400" dirty="0"/>
              <a:t>Splitting the dataset in to the sentiment label and the text</a:t>
            </a:r>
          </a:p>
          <a:p>
            <a:pPr>
              <a:buFontTx/>
              <a:buChar char="-"/>
            </a:pPr>
            <a:r>
              <a:rPr lang="en-US" sz="2400" dirty="0"/>
              <a:t>Splitting in to the train data and text data</a:t>
            </a:r>
          </a:p>
          <a:p>
            <a:pPr>
              <a:buFontTx/>
              <a:buChar char="-"/>
            </a:pPr>
            <a:r>
              <a:rPr lang="en-US" sz="2400" dirty="0"/>
              <a:t>Performed vectorization using </a:t>
            </a:r>
            <a:r>
              <a:rPr lang="en-US" sz="2400" dirty="0" err="1"/>
              <a:t>Tfidvectorizer</a:t>
            </a:r>
            <a:r>
              <a:rPr lang="en-US" sz="2400" dirty="0"/>
              <a:t>, this converts words into numeric vectors</a:t>
            </a:r>
          </a:p>
          <a:p>
            <a:pPr>
              <a:buFontTx/>
              <a:buChar char="-"/>
            </a:pPr>
            <a:r>
              <a:rPr lang="en-US" sz="2400" dirty="0"/>
              <a:t>Trained the </a:t>
            </a:r>
            <a:r>
              <a:rPr lang="en-US" sz="2400" dirty="0" err="1"/>
              <a:t>LogisticRegression</a:t>
            </a:r>
            <a:r>
              <a:rPr lang="en-US" sz="2400" dirty="0"/>
              <a:t> using the train data.</a:t>
            </a:r>
          </a:p>
          <a:p>
            <a:pPr marL="0" indent="0">
              <a:buNone/>
            </a:pPr>
            <a:r>
              <a:rPr lang="en-US" sz="2400" dirty="0"/>
              <a:t>I used the </a:t>
            </a:r>
            <a:r>
              <a:rPr lang="en-US" sz="2400" dirty="0" err="1"/>
              <a:t>LogisticRegression</a:t>
            </a:r>
            <a:r>
              <a:rPr lang="en-US" sz="2400" dirty="0"/>
              <a:t> because it is interpretable and effective for text classification.</a:t>
            </a:r>
          </a:p>
          <a:p>
            <a:pPr marL="0" indent="0">
              <a:buNone/>
            </a:pPr>
            <a:endParaRPr lang="en-UG" sz="2400" dirty="0"/>
          </a:p>
        </p:txBody>
      </p:sp>
    </p:spTree>
    <p:extLst>
      <p:ext uri="{BB962C8B-B14F-4D97-AF65-F5344CB8AC3E}">
        <p14:creationId xmlns:p14="http://schemas.microsoft.com/office/powerpoint/2010/main" val="387093870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4B00C-7439-F608-AC22-E42A8DF585A9}"/>
              </a:ext>
            </a:extLst>
          </p:cNvPr>
          <p:cNvSpPr>
            <a:spLocks noGrp="1"/>
          </p:cNvSpPr>
          <p:nvPr>
            <p:ph type="title"/>
          </p:nvPr>
        </p:nvSpPr>
        <p:spPr>
          <a:xfrm>
            <a:off x="838200" y="365125"/>
            <a:ext cx="10515600" cy="652017"/>
          </a:xfrm>
        </p:spPr>
        <p:txBody>
          <a:bodyPr>
            <a:normAutofit fontScale="90000"/>
          </a:bodyPr>
          <a:lstStyle/>
          <a:p>
            <a:r>
              <a:rPr lang="en-US" dirty="0">
                <a:latin typeface="Arial Rounded MT Bold" panose="020F0704030504030204" pitchFamily="34" charset="0"/>
              </a:rPr>
              <a:t>Model evaluation</a:t>
            </a:r>
            <a:endParaRPr lang="en-U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B6B20006-C155-D85C-E7C0-1A3EDE04D607}"/>
              </a:ext>
            </a:extLst>
          </p:cNvPr>
          <p:cNvSpPr>
            <a:spLocks noGrp="1"/>
          </p:cNvSpPr>
          <p:nvPr>
            <p:ph idx="1"/>
          </p:nvPr>
        </p:nvSpPr>
        <p:spPr>
          <a:xfrm>
            <a:off x="838200" y="1232899"/>
            <a:ext cx="10515600" cy="4944064"/>
          </a:xfrm>
        </p:spPr>
        <p:txBody>
          <a:bodyPr>
            <a:normAutofit/>
          </a:bodyPr>
          <a:lstStyle/>
          <a:p>
            <a:pPr marL="0" indent="0">
              <a:buNone/>
            </a:pPr>
            <a:r>
              <a:rPr lang="en-US" sz="2000" dirty="0"/>
              <a:t>This phase involved testing to see how the model performs on the test data. </a:t>
            </a:r>
          </a:p>
          <a:p>
            <a:pPr marL="0" indent="0">
              <a:buNone/>
            </a:pPr>
            <a:r>
              <a:rPr lang="en-US" sz="2000" dirty="0"/>
              <a:t>First feed the test data into the model and the out was stored in </a:t>
            </a:r>
            <a:r>
              <a:rPr lang="en-US" sz="2000" dirty="0" err="1"/>
              <a:t>y_pred</a:t>
            </a:r>
            <a:r>
              <a:rPr lang="en-US" sz="2000" dirty="0"/>
              <a:t> as an array.</a:t>
            </a:r>
          </a:p>
          <a:p>
            <a:pPr marL="0" indent="0">
              <a:buNone/>
            </a:pPr>
            <a:r>
              <a:rPr lang="en-US" sz="2000" dirty="0"/>
              <a:t>Then used I compared the model prediction with the actual labels to evaluate the performance;</a:t>
            </a:r>
          </a:p>
          <a:p>
            <a:pPr marL="0" indent="0">
              <a:buNone/>
            </a:pPr>
            <a:r>
              <a:rPr lang="en-US" sz="2000" b="1" dirty="0"/>
              <a:t>===== Logistic Regression Evaluation ===== </a:t>
            </a:r>
          </a:p>
          <a:p>
            <a:pPr marL="0" indent="0">
              <a:buNone/>
            </a:pPr>
            <a:r>
              <a:rPr lang="en-US" sz="2000" dirty="0"/>
              <a:t>Accuracy: 0.9064  -&gt; </a:t>
            </a:r>
            <a:r>
              <a:rPr lang="en-US" dirty="0"/>
              <a:t> </a:t>
            </a:r>
            <a:r>
              <a:rPr lang="en-US" sz="2000" dirty="0"/>
              <a:t>Out of all tweets tested, ~91% were correctly classified as Positive or Negative.</a:t>
            </a:r>
          </a:p>
          <a:p>
            <a:r>
              <a:rPr lang="en-US" sz="2000" dirty="0"/>
              <a:t>Precision: 0.8833 -&gt; </a:t>
            </a:r>
            <a:r>
              <a:rPr lang="en-US" sz="1800" dirty="0"/>
              <a:t>When the model predicted Positive, it was correct 88% of the time.</a:t>
            </a:r>
          </a:p>
          <a:p>
            <a:r>
              <a:rPr lang="en-US" sz="2000" dirty="0"/>
              <a:t>Recall: 0.9314 -&gt; </a:t>
            </a:r>
            <a:r>
              <a:rPr lang="en-US" sz="1800" dirty="0"/>
              <a:t>Out of all the actual Positive tweets, the model successfully identified 93%.</a:t>
            </a:r>
          </a:p>
          <a:p>
            <a:pPr marL="0" indent="0">
              <a:buNone/>
            </a:pPr>
            <a:r>
              <a:rPr lang="en-US" sz="2000" dirty="0"/>
              <a:t>F1 Score: 0.9067 -&gt;</a:t>
            </a:r>
            <a:r>
              <a:rPr lang="en-US" sz="1800" dirty="0"/>
              <a:t>The harmonic mean of Precision and Recall — indicates strong overall balance between identifying and predicting correctly.</a:t>
            </a:r>
          </a:p>
          <a:p>
            <a:pPr marL="0" indent="0">
              <a:buNone/>
            </a:pPr>
            <a:endParaRPr lang="en-UG" sz="2000" dirty="0"/>
          </a:p>
        </p:txBody>
      </p:sp>
    </p:spTree>
    <p:extLst>
      <p:ext uri="{BB962C8B-B14F-4D97-AF65-F5344CB8AC3E}">
        <p14:creationId xmlns:p14="http://schemas.microsoft.com/office/powerpoint/2010/main" val="380595423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98B55C3-C0D2-0CC6-650C-8C1DAE8C69BE}"/>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6406" y="863029"/>
            <a:ext cx="5489167" cy="5333990"/>
          </a:xfrm>
        </p:spPr>
      </p:pic>
      <p:pic>
        <p:nvPicPr>
          <p:cNvPr id="8" name="Content Placeholder 7">
            <a:extLst>
              <a:ext uri="{FF2B5EF4-FFF2-40B4-BE49-F238E27FC236}">
                <a16:creationId xmlns:a16="http://schemas.microsoft.com/office/drawing/2014/main" id="{0B817108-A384-FDAA-EE4C-2366AF7D866E}"/>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215074" y="1236345"/>
            <a:ext cx="5117321" cy="4529456"/>
          </a:xfrm>
        </p:spPr>
      </p:pic>
      <p:sp>
        <p:nvSpPr>
          <p:cNvPr id="9" name="TextBox 8">
            <a:extLst>
              <a:ext uri="{FF2B5EF4-FFF2-40B4-BE49-F238E27FC236}">
                <a16:creationId xmlns:a16="http://schemas.microsoft.com/office/drawing/2014/main" id="{8305B7D6-230C-32CD-0D5B-480DA93FD719}"/>
              </a:ext>
            </a:extLst>
          </p:cNvPr>
          <p:cNvSpPr txBox="1"/>
          <p:nvPr/>
        </p:nvSpPr>
        <p:spPr>
          <a:xfrm>
            <a:off x="4174732" y="291649"/>
            <a:ext cx="5489166" cy="461665"/>
          </a:xfrm>
          <a:prstGeom prst="rect">
            <a:avLst/>
          </a:prstGeom>
          <a:noFill/>
        </p:spPr>
        <p:txBody>
          <a:bodyPr wrap="square" rtlCol="0">
            <a:spAutoFit/>
          </a:bodyPr>
          <a:lstStyle/>
          <a:p>
            <a:r>
              <a:rPr lang="en-US" sz="2400" b="1" dirty="0">
                <a:latin typeface="Arial Rounded MT Bold" panose="020F0704030504030204" pitchFamily="34" charset="0"/>
              </a:rPr>
              <a:t>Evaluation metrics visualizations</a:t>
            </a:r>
            <a:endParaRPr lang="en-UG" sz="2400" b="1" dirty="0">
              <a:latin typeface="Arial Rounded MT Bold" panose="020F0704030504030204" pitchFamily="34" charset="0"/>
            </a:endParaRPr>
          </a:p>
        </p:txBody>
      </p:sp>
    </p:spTree>
    <p:extLst>
      <p:ext uri="{BB962C8B-B14F-4D97-AF65-F5344CB8AC3E}">
        <p14:creationId xmlns:p14="http://schemas.microsoft.com/office/powerpoint/2010/main" val="410653097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28D43-6FFB-44FB-D5EA-6C5ED862162B}"/>
              </a:ext>
            </a:extLst>
          </p:cNvPr>
          <p:cNvSpPr>
            <a:spLocks noGrp="1"/>
          </p:cNvSpPr>
          <p:nvPr>
            <p:ph type="title"/>
          </p:nvPr>
        </p:nvSpPr>
        <p:spPr>
          <a:xfrm>
            <a:off x="838200" y="365126"/>
            <a:ext cx="10515600" cy="600646"/>
          </a:xfrm>
        </p:spPr>
        <p:txBody>
          <a:bodyPr>
            <a:normAutofit fontScale="90000"/>
          </a:bodyPr>
          <a:lstStyle/>
          <a:p>
            <a:pPr algn="ctr"/>
            <a:r>
              <a:rPr lang="en-US" b="1" dirty="0">
                <a:latin typeface="Arial Rounded MT Bold" panose="020F0704030504030204" pitchFamily="34" charset="0"/>
              </a:rPr>
              <a:t>Background</a:t>
            </a:r>
            <a:endParaRPr lang="en-UG" b="1"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92B340F1-A554-6F57-A641-2770F59FEB78}"/>
              </a:ext>
            </a:extLst>
          </p:cNvPr>
          <p:cNvSpPr>
            <a:spLocks noGrp="1"/>
          </p:cNvSpPr>
          <p:nvPr>
            <p:ph idx="1"/>
          </p:nvPr>
        </p:nvSpPr>
        <p:spPr>
          <a:xfrm>
            <a:off x="838200" y="1150707"/>
            <a:ext cx="10515600" cy="5211191"/>
          </a:xfrm>
        </p:spPr>
        <p:txBody>
          <a:bodyPr>
            <a:normAutofit/>
          </a:bodyPr>
          <a:lstStyle/>
          <a:p>
            <a:pPr marL="0" indent="0" algn="just">
              <a:buNone/>
            </a:pPr>
            <a:r>
              <a:rPr lang="en-US" sz="1600" dirty="0">
                <a:latin typeface="Arial Rounded MT Bold" panose="020F0704030504030204" pitchFamily="34" charset="0"/>
              </a:rPr>
              <a:t>In recent years, the rise of social media platforms such as Twitter, Facebook, and Instagram has transformed the way people express their emotions, opinions, and experiences. Every second, millions of users share posts that reflect their thoughts, moods, and attitudes toward personal and social issues. This wealth of unstructured textual data presents an opportunity to extract meaningful insights about public emotions, behavioral patterns, and even mental health conditions.</a:t>
            </a:r>
          </a:p>
          <a:p>
            <a:pPr marL="0" indent="0" algn="just">
              <a:buNone/>
            </a:pPr>
            <a:r>
              <a:rPr lang="en-US" sz="1600" dirty="0">
                <a:latin typeface="Arial Rounded MT Bold" panose="020F0704030504030204" pitchFamily="34" charset="0"/>
              </a:rPr>
              <a:t>Sentiment analysis, also known as opinion mining, is a branch of Natural Language Processing (NLP) that aims to automatically identify and categorize opinions or emotions expressed in text as positive, negative, or neutral. By applying machine learning and text analysis techniques, sentiment analysis helps detect the underlying emotional tone within written communication.</a:t>
            </a:r>
          </a:p>
          <a:p>
            <a:pPr marL="0" indent="0" algn="just">
              <a:buNone/>
            </a:pPr>
            <a:r>
              <a:rPr lang="en-US" sz="1600" dirty="0">
                <a:latin typeface="Arial Rounded MT Bold" panose="020F0704030504030204" pitchFamily="34" charset="0"/>
              </a:rPr>
              <a:t>This project focuses on analyzing social media posts (tweets) to determine whether the expressed sentiment is depressive (negative) or non-depressive (positive). The study is motivated by the growing global concern over mental health and the potential for early detection of depressive behavior through online expression. By classifying sentiments accurately, such models can contribute to tools for mental health monitoring, awareness, and support systems.</a:t>
            </a:r>
          </a:p>
          <a:p>
            <a:pPr marL="0" indent="0" algn="just">
              <a:buNone/>
            </a:pPr>
            <a:r>
              <a:rPr lang="en-US" sz="1600" dirty="0">
                <a:latin typeface="Arial Rounded MT Bold" panose="020F0704030504030204" pitchFamily="34" charset="0"/>
              </a:rPr>
              <a:t>Using Natural Language Processing (NLP) and machine learning techniques  particularly TF-IDF vectorization and Logistic Regression classification the project demonstrates how artificial intelligence can extract emotional meaning from text data and identify patterns related to mental well-being.</a:t>
            </a:r>
            <a:endParaRPr lang="en-UG" sz="1600" dirty="0">
              <a:latin typeface="Arial Rounded MT Bold" panose="020F0704030504030204" pitchFamily="34" charset="0"/>
            </a:endParaRPr>
          </a:p>
        </p:txBody>
      </p:sp>
    </p:spTree>
    <p:extLst>
      <p:ext uri="{BB962C8B-B14F-4D97-AF65-F5344CB8AC3E}">
        <p14:creationId xmlns:p14="http://schemas.microsoft.com/office/powerpoint/2010/main" val="139948953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7E9B1-FB56-4CB3-FF61-7A00BBF1F9A3}"/>
              </a:ext>
            </a:extLst>
          </p:cNvPr>
          <p:cNvSpPr>
            <a:spLocks noGrp="1"/>
          </p:cNvSpPr>
          <p:nvPr>
            <p:ph type="title"/>
          </p:nvPr>
        </p:nvSpPr>
        <p:spPr>
          <a:xfrm>
            <a:off x="704636" y="18256"/>
            <a:ext cx="10515600" cy="937242"/>
          </a:xfrm>
        </p:spPr>
        <p:txBody>
          <a:bodyPr/>
          <a:lstStyle/>
          <a:p>
            <a:pPr algn="ctr"/>
            <a:r>
              <a:rPr lang="en-US" dirty="0">
                <a:latin typeface="Arial Rounded MT Bold" panose="020F0704030504030204" pitchFamily="34" charset="0"/>
              </a:rPr>
              <a:t>Data Sourcing</a:t>
            </a:r>
            <a:endParaRPr lang="en-UG"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0A4CEC53-DDBF-5979-F07A-943FF90BC341}"/>
              </a:ext>
            </a:extLst>
          </p:cNvPr>
          <p:cNvSpPr>
            <a:spLocks noGrp="1"/>
          </p:cNvSpPr>
          <p:nvPr>
            <p:ph idx="1"/>
          </p:nvPr>
        </p:nvSpPr>
        <p:spPr>
          <a:xfrm>
            <a:off x="704636" y="1469205"/>
            <a:ext cx="10515600" cy="5026257"/>
          </a:xfrm>
        </p:spPr>
        <p:txBody>
          <a:bodyPr>
            <a:normAutofit fontScale="25000" lnSpcReduction="20000"/>
          </a:bodyPr>
          <a:lstStyle/>
          <a:p>
            <a:pPr marL="0" indent="0">
              <a:buNone/>
            </a:pPr>
            <a:r>
              <a:rPr lang="en-US" sz="6400" dirty="0">
                <a:latin typeface="Arial Rounded MT Bold" panose="020F0704030504030204" pitchFamily="34" charset="0"/>
              </a:rPr>
              <a:t>The dataset was got from </a:t>
            </a:r>
            <a:r>
              <a:rPr lang="en-US" sz="6400" dirty="0" err="1">
                <a:latin typeface="Arial Rounded MT Bold" panose="020F0704030504030204" pitchFamily="34" charset="0"/>
              </a:rPr>
              <a:t>Opendatabay</a:t>
            </a:r>
            <a:r>
              <a:rPr lang="en-US" sz="6400" dirty="0">
                <a:latin typeface="Arial Rounded MT Bold" panose="020F0704030504030204" pitchFamily="34" charset="0"/>
              </a:rPr>
              <a:t>. This dataset comprises depressive and non-depressive tweets collected between December 2019 and December 2020. Its primary purpose is to provide a valuable resource for sentiment analysis and text classification, particularly in the domain of mental health and wellness. the text data was obtained from social media posts (tweets), focusing on the mental health domain specifically distinguishing between depressive and non-depressive language.</a:t>
            </a:r>
          </a:p>
          <a:p>
            <a:pPr marL="0" indent="0">
              <a:buNone/>
            </a:pPr>
            <a:br>
              <a:rPr lang="en-US" sz="6400" dirty="0">
                <a:latin typeface="Arial Rounded MT Bold" panose="020F0704030504030204" pitchFamily="34" charset="0"/>
              </a:rPr>
            </a:br>
            <a:r>
              <a:rPr lang="en-US" sz="6400" dirty="0">
                <a:latin typeface="Arial Rounded MT Bold" panose="020F0704030504030204" pitchFamily="34" charset="0"/>
              </a:rPr>
              <a:t>The dataset comprises of 3 columns, these are the ID, the text(the tweet), and the sentiment score(1 or 0).</a:t>
            </a:r>
          </a:p>
          <a:p>
            <a:pPr marL="0" indent="0">
              <a:buNone/>
            </a:pPr>
            <a:r>
              <a:rPr lang="en-US" sz="6400" dirty="0">
                <a:latin typeface="Arial Rounded MT Bold" panose="020F0704030504030204" pitchFamily="34" charset="0"/>
              </a:rPr>
              <a:t>Where the 1 = non-depressive and 0 = depressive</a:t>
            </a:r>
          </a:p>
          <a:p>
            <a:pPr marL="0" indent="0">
              <a:buNone/>
            </a:pPr>
            <a:endParaRPr lang="en-US" sz="6400" dirty="0">
              <a:latin typeface="Arial Rounded MT Bold" panose="020F0704030504030204" pitchFamily="34" charset="0"/>
            </a:endParaRPr>
          </a:p>
          <a:p>
            <a:pPr marL="0" indent="0">
              <a:buNone/>
            </a:pPr>
            <a:r>
              <a:rPr lang="en-US" sz="6400" dirty="0">
                <a:latin typeface="Arial Rounded MT Bold" panose="020F0704030504030204" pitchFamily="34" charset="0"/>
              </a:rPr>
              <a:t>Metadata Included:</a:t>
            </a:r>
          </a:p>
          <a:p>
            <a:pPr marL="0" indent="0">
              <a:buNone/>
            </a:pPr>
            <a:r>
              <a:rPr lang="en-US" sz="6400" dirty="0">
                <a:latin typeface="Arial Rounded MT Bold" panose="020F0704030504030204" pitchFamily="34" charset="0"/>
              </a:rPr>
              <a:t>- Tweet text content</a:t>
            </a:r>
          </a:p>
          <a:p>
            <a:pPr marL="0" indent="0">
              <a:buNone/>
            </a:pPr>
            <a:r>
              <a:rPr lang="en-US" sz="6400" dirty="0">
                <a:latin typeface="Arial Rounded MT Bold" panose="020F0704030504030204" pitchFamily="34" charset="0"/>
              </a:rPr>
              <a:t>- Sentiment or classification label (Depressive / Non-Depressive)</a:t>
            </a:r>
          </a:p>
          <a:p>
            <a:pPr marL="0" indent="0">
              <a:buNone/>
            </a:pPr>
            <a:r>
              <a:rPr lang="en-US" sz="6400" dirty="0">
                <a:latin typeface="Arial Rounded MT Bold" panose="020F0704030504030204" pitchFamily="34" charset="0"/>
              </a:rPr>
              <a:t>- Keywords and hashtags relevant to mental health (e.g., “depression”, “sad”, “lonely”, “happy”)</a:t>
            </a:r>
          </a:p>
          <a:p>
            <a:pPr marL="0" indent="0">
              <a:buNone/>
            </a:pPr>
            <a:endParaRPr lang="en-US" sz="6400" dirty="0">
              <a:latin typeface="Arial Rounded MT Bold" panose="020F0704030504030204" pitchFamily="34" charset="0"/>
            </a:endParaRPr>
          </a:p>
          <a:p>
            <a:pPr marL="0" indent="0">
              <a:buNone/>
            </a:pPr>
            <a:r>
              <a:rPr lang="en-US" sz="6400" dirty="0">
                <a:latin typeface="Arial Rounded MT Bold" panose="020F0704030504030204" pitchFamily="34" charset="0"/>
              </a:rPr>
              <a:t>Purpose of the Data:</a:t>
            </a:r>
          </a:p>
          <a:p>
            <a:pPr marL="0" indent="0">
              <a:buNone/>
            </a:pPr>
            <a:r>
              <a:rPr lang="en-US" sz="6400" dirty="0">
                <a:latin typeface="Arial Rounded MT Bold" panose="020F0704030504030204" pitchFamily="34" charset="0"/>
              </a:rPr>
              <a:t>To analyze sentiment patterns in tweets related to mental health, which can support understanding emotional trends, early detection of depressive tendencies, and improving mental health interventions.</a:t>
            </a:r>
            <a:br>
              <a:rPr lang="en-US" dirty="0">
                <a:latin typeface="Arial Rounded MT Bold" panose="020F0704030504030204" pitchFamily="34" charset="0"/>
              </a:rPr>
            </a:br>
            <a:endParaRPr lang="en-US" dirty="0">
              <a:latin typeface="Arial Rounded MT Bold" panose="020F0704030504030204" pitchFamily="34" charset="0"/>
            </a:endParaRPr>
          </a:p>
          <a:p>
            <a:pPr marL="0" indent="0">
              <a:buNone/>
            </a:pPr>
            <a:endParaRPr lang="en-UG" dirty="0">
              <a:latin typeface="Arial Rounded MT Bold" panose="020F0704030504030204" pitchFamily="34" charset="0"/>
            </a:endParaRPr>
          </a:p>
        </p:txBody>
      </p:sp>
    </p:spTree>
    <p:extLst>
      <p:ext uri="{BB962C8B-B14F-4D97-AF65-F5344CB8AC3E}">
        <p14:creationId xmlns:p14="http://schemas.microsoft.com/office/powerpoint/2010/main" val="238566160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2BA3F-1597-1542-312E-D1A516224D26}"/>
              </a:ext>
            </a:extLst>
          </p:cNvPr>
          <p:cNvSpPr>
            <a:spLocks noGrp="1"/>
          </p:cNvSpPr>
          <p:nvPr>
            <p:ph type="title"/>
          </p:nvPr>
        </p:nvSpPr>
        <p:spPr>
          <a:xfrm>
            <a:off x="838200" y="365126"/>
            <a:ext cx="10515600" cy="754758"/>
          </a:xfrm>
        </p:spPr>
        <p:txBody>
          <a:bodyPr>
            <a:normAutofit fontScale="90000"/>
          </a:bodyPr>
          <a:lstStyle/>
          <a:p>
            <a:r>
              <a:rPr lang="en-US" sz="3200" dirty="0">
                <a:latin typeface="Arial Rounded MT Bold" panose="020F0704030504030204" pitchFamily="34" charset="0"/>
              </a:rPr>
              <a:t>Formulating the guiding research questions and objectives</a:t>
            </a:r>
            <a:endParaRPr lang="en-UG" sz="32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AEB15390-85C5-9D5C-7A5D-CAB812C245BE}"/>
              </a:ext>
            </a:extLst>
          </p:cNvPr>
          <p:cNvSpPr>
            <a:spLocks noGrp="1"/>
          </p:cNvSpPr>
          <p:nvPr>
            <p:ph idx="1"/>
          </p:nvPr>
        </p:nvSpPr>
        <p:spPr>
          <a:xfrm>
            <a:off x="838200" y="1458930"/>
            <a:ext cx="10515600" cy="4718033"/>
          </a:xfrm>
        </p:spPr>
        <p:txBody>
          <a:bodyPr>
            <a:normAutofit lnSpcReduction="10000"/>
          </a:bodyPr>
          <a:lstStyle/>
          <a:p>
            <a:pPr marL="0" indent="0">
              <a:buNone/>
            </a:pPr>
            <a:r>
              <a:rPr lang="en-US" sz="1800" b="1" dirty="0"/>
              <a:t>Research Questions </a:t>
            </a:r>
          </a:p>
          <a:p>
            <a:pPr marL="457200" indent="-457200">
              <a:buFont typeface="+mj-lt"/>
              <a:buAutoNum type="arabicPeriod"/>
            </a:pPr>
            <a:r>
              <a:rPr lang="en-US" sz="1800" dirty="0"/>
              <a:t>What are the most common keywords and linguistic patterns in depressive vs. non-depressive tweets?</a:t>
            </a:r>
          </a:p>
          <a:p>
            <a:pPr marL="457200" indent="-457200">
              <a:buFont typeface="+mj-lt"/>
              <a:buAutoNum type="arabicPeriod"/>
            </a:pPr>
            <a:r>
              <a:rPr lang="en-US" sz="1800" dirty="0"/>
              <a:t>What is the distribution of depressive and non-depressive posts in the dataset?</a:t>
            </a:r>
          </a:p>
          <a:p>
            <a:pPr marL="457200" indent="-457200">
              <a:buFont typeface="+mj-lt"/>
              <a:buAutoNum type="arabicPeriod"/>
            </a:pPr>
            <a:r>
              <a:rPr lang="en-US" sz="1800" dirty="0"/>
              <a:t>How accurately can an automated sentiment analysis model classify depressive tweets?</a:t>
            </a:r>
          </a:p>
          <a:p>
            <a:pPr marL="457200" indent="-457200">
              <a:buFont typeface="+mj-lt"/>
              <a:buAutoNum type="arabicPeriod"/>
            </a:pPr>
            <a:r>
              <a:rPr lang="en-US" sz="1800" dirty="0"/>
              <a:t>Can machine learning or NLP techniques help in identifying early signals of depressive language in social media posts?</a:t>
            </a:r>
          </a:p>
          <a:p>
            <a:pPr marL="0" indent="0">
              <a:buNone/>
            </a:pPr>
            <a:r>
              <a:rPr lang="en-US" sz="1800" b="1" dirty="0"/>
              <a:t>Objectives</a:t>
            </a:r>
            <a:endParaRPr lang="en-US" b="1" dirty="0"/>
          </a:p>
          <a:p>
            <a:pPr marL="0" indent="0">
              <a:buNone/>
            </a:pPr>
            <a:r>
              <a:rPr lang="en-US" sz="2100" dirty="0"/>
              <a:t>To preprocess and clean raw social media text data.</a:t>
            </a:r>
          </a:p>
          <a:p>
            <a:pPr marL="0" indent="0">
              <a:buNone/>
            </a:pPr>
            <a:r>
              <a:rPr lang="en-US" sz="2100" dirty="0"/>
              <a:t>To explore patterns, keywords, and frequency of depressive vs. non-depressive language.</a:t>
            </a:r>
          </a:p>
          <a:p>
            <a:pPr marL="0" indent="0">
              <a:buNone/>
            </a:pPr>
            <a:r>
              <a:rPr lang="en-US" sz="2100" dirty="0"/>
              <a:t>To apply sentiment analysis or text classification techniques to categorize tweets.</a:t>
            </a:r>
          </a:p>
          <a:p>
            <a:pPr marL="0" indent="0">
              <a:buNone/>
            </a:pPr>
            <a:r>
              <a:rPr lang="en-US" sz="2100" dirty="0"/>
              <a:t>To evaluate model performance using metrics like accuracy, precision, and recall.</a:t>
            </a:r>
          </a:p>
          <a:p>
            <a:pPr marL="0" indent="0">
              <a:buNone/>
            </a:pPr>
            <a:r>
              <a:rPr lang="en-US" sz="2100" dirty="0"/>
              <a:t> To provide insights that can support mental health awareness and intervention strategies.</a:t>
            </a:r>
          </a:p>
          <a:p>
            <a:pPr marL="0" indent="0">
              <a:buNone/>
            </a:pPr>
            <a:endParaRPr lang="en-US" sz="1800" dirty="0"/>
          </a:p>
          <a:p>
            <a:pPr marL="457200" indent="-457200">
              <a:buFont typeface="+mj-lt"/>
              <a:buAutoNum type="arabicPeriod"/>
            </a:pPr>
            <a:endParaRPr lang="en-US" sz="2000" dirty="0"/>
          </a:p>
          <a:p>
            <a:pPr marL="0" indent="0">
              <a:buNone/>
            </a:pPr>
            <a:endParaRPr lang="en-US" sz="2000" dirty="0"/>
          </a:p>
          <a:p>
            <a:endParaRPr lang="en-UG" sz="2400" dirty="0"/>
          </a:p>
        </p:txBody>
      </p:sp>
    </p:spTree>
    <p:extLst>
      <p:ext uri="{BB962C8B-B14F-4D97-AF65-F5344CB8AC3E}">
        <p14:creationId xmlns:p14="http://schemas.microsoft.com/office/powerpoint/2010/main" val="460171647"/>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9813-965E-708C-FDFA-3A62E46A779D}"/>
              </a:ext>
            </a:extLst>
          </p:cNvPr>
          <p:cNvSpPr>
            <a:spLocks noGrp="1"/>
          </p:cNvSpPr>
          <p:nvPr>
            <p:ph type="title"/>
          </p:nvPr>
        </p:nvSpPr>
        <p:spPr>
          <a:xfrm>
            <a:off x="838200" y="365125"/>
            <a:ext cx="10515600" cy="703387"/>
          </a:xfrm>
        </p:spPr>
        <p:txBody>
          <a:bodyPr>
            <a:normAutofit/>
          </a:bodyPr>
          <a:lstStyle/>
          <a:p>
            <a:r>
              <a:rPr lang="en-US" sz="2800" dirty="0">
                <a:latin typeface="Arial Rounded MT Bold" panose="020F0704030504030204" pitchFamily="34" charset="0"/>
              </a:rPr>
              <a:t>Performed Data Checks</a:t>
            </a:r>
            <a:endParaRPr lang="en-UG" sz="28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C464D123-EB30-31F5-6D9D-77595FB8D4E1}"/>
              </a:ext>
            </a:extLst>
          </p:cNvPr>
          <p:cNvSpPr>
            <a:spLocks noGrp="1"/>
          </p:cNvSpPr>
          <p:nvPr>
            <p:ph idx="1"/>
          </p:nvPr>
        </p:nvSpPr>
        <p:spPr>
          <a:xfrm>
            <a:off x="838200" y="1394110"/>
            <a:ext cx="10515600" cy="4351338"/>
          </a:xfrm>
        </p:spPr>
        <p:txBody>
          <a:bodyPr>
            <a:normAutofit/>
          </a:bodyPr>
          <a:lstStyle/>
          <a:p>
            <a:pPr marL="0" indent="0">
              <a:buNone/>
            </a:pPr>
            <a:r>
              <a:rPr lang="en-US" sz="2400" dirty="0"/>
              <a:t>In order to understand my dataset better I performed some checks on it.</a:t>
            </a:r>
          </a:p>
          <a:p>
            <a:r>
              <a:rPr lang="en-US" sz="2400" dirty="0"/>
              <a:t>Used the .shape() to identity the number of rows and columns – it had </a:t>
            </a:r>
            <a:r>
              <a:rPr lang="en-UG" sz="2400" dirty="0"/>
              <a:t>134347</a:t>
            </a:r>
            <a:r>
              <a:rPr lang="en-US" sz="2400" dirty="0"/>
              <a:t> rows and </a:t>
            </a:r>
            <a:r>
              <a:rPr lang="en-UG" sz="2400" dirty="0"/>
              <a:t>3</a:t>
            </a:r>
            <a:r>
              <a:rPr lang="en-US" sz="2400" dirty="0"/>
              <a:t> columns.</a:t>
            </a:r>
          </a:p>
          <a:p>
            <a:r>
              <a:rPr lang="en-US" sz="2400" dirty="0"/>
              <a:t>Used the .</a:t>
            </a:r>
            <a:r>
              <a:rPr lang="en-US" sz="2400" dirty="0" err="1"/>
              <a:t>isnull</a:t>
            </a:r>
            <a:r>
              <a:rPr lang="en-US" sz="2400" dirty="0"/>
              <a:t>() to check for any missing vales – it had 18 in the text column</a:t>
            </a:r>
          </a:p>
          <a:p>
            <a:r>
              <a:rPr lang="en-US" sz="2400" dirty="0"/>
              <a:t>Used the .duplicate() to check for duplicates – it had no duplicates.</a:t>
            </a:r>
          </a:p>
          <a:p>
            <a:pPr marL="0" indent="0">
              <a:buNone/>
            </a:pPr>
            <a:endParaRPr lang="en-US" sz="2400" dirty="0"/>
          </a:p>
          <a:p>
            <a:pPr marL="0" indent="0">
              <a:buNone/>
            </a:pPr>
            <a:r>
              <a:rPr lang="en-US" sz="2400" dirty="0"/>
              <a:t>Dropped the missing rows to have consistent data</a:t>
            </a:r>
            <a:endParaRPr lang="en-UG" sz="2400" dirty="0"/>
          </a:p>
        </p:txBody>
      </p:sp>
    </p:spTree>
    <p:extLst>
      <p:ext uri="{BB962C8B-B14F-4D97-AF65-F5344CB8AC3E}">
        <p14:creationId xmlns:p14="http://schemas.microsoft.com/office/powerpoint/2010/main" val="201526210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C2F7D-88D5-4A9D-D91C-BDF913F5C2BE}"/>
              </a:ext>
            </a:extLst>
          </p:cNvPr>
          <p:cNvSpPr>
            <a:spLocks noGrp="1"/>
          </p:cNvSpPr>
          <p:nvPr>
            <p:ph type="title"/>
          </p:nvPr>
        </p:nvSpPr>
        <p:spPr>
          <a:xfrm>
            <a:off x="762000" y="282932"/>
            <a:ext cx="10515600" cy="816403"/>
          </a:xfrm>
        </p:spPr>
        <p:txBody>
          <a:bodyPr/>
          <a:lstStyle/>
          <a:p>
            <a:r>
              <a:rPr lang="en-US" b="1" dirty="0">
                <a:latin typeface="Arial Rounded MT Bold" panose="020F0704030504030204" pitchFamily="34" charset="0"/>
              </a:rPr>
              <a:t>Exploratory Data Analysis</a:t>
            </a:r>
            <a:endParaRPr lang="en-UG" b="1" dirty="0">
              <a:latin typeface="Arial Rounded MT Bold" panose="020F0704030504030204" pitchFamily="34" charset="0"/>
            </a:endParaRPr>
          </a:p>
        </p:txBody>
      </p:sp>
      <p:pic>
        <p:nvPicPr>
          <p:cNvPr id="6" name="Content Placeholder 5">
            <a:extLst>
              <a:ext uri="{FF2B5EF4-FFF2-40B4-BE49-F238E27FC236}">
                <a16:creationId xmlns:a16="http://schemas.microsoft.com/office/drawing/2014/main" id="{D644056E-AD50-DAC2-CC97-2AB4143A37D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6275" y="2080743"/>
            <a:ext cx="4664075" cy="3602977"/>
          </a:xfrm>
        </p:spPr>
      </p:pic>
      <p:sp>
        <p:nvSpPr>
          <p:cNvPr id="4" name="Content Placeholder 3">
            <a:extLst>
              <a:ext uri="{FF2B5EF4-FFF2-40B4-BE49-F238E27FC236}">
                <a16:creationId xmlns:a16="http://schemas.microsoft.com/office/drawing/2014/main" id="{B52B60D8-D473-9BC4-7D7C-7DFE76E3548A}"/>
              </a:ext>
            </a:extLst>
          </p:cNvPr>
          <p:cNvSpPr>
            <a:spLocks noGrp="1"/>
          </p:cNvSpPr>
          <p:nvPr>
            <p:ph sz="half" idx="2"/>
          </p:nvPr>
        </p:nvSpPr>
        <p:spPr/>
        <p:txBody>
          <a:bodyPr>
            <a:normAutofit/>
          </a:bodyPr>
          <a:lstStyle/>
          <a:p>
            <a:pPr marL="0" indent="0">
              <a:buNone/>
            </a:pPr>
            <a:r>
              <a:rPr lang="en-US" sz="2000" dirty="0"/>
              <a:t>This is the graph that should the distribution of Depressive tweets vs Non-</a:t>
            </a:r>
            <a:r>
              <a:rPr lang="en-US" sz="2000" dirty="0" err="1"/>
              <a:t>Depresssive</a:t>
            </a:r>
            <a:r>
              <a:rPr lang="en-US" sz="2000" dirty="0"/>
              <a:t> tweets within the data</a:t>
            </a:r>
          </a:p>
          <a:p>
            <a:pPr marL="0" indent="0">
              <a:buNone/>
            </a:pPr>
            <a:endParaRPr lang="en-UG" sz="2000" dirty="0"/>
          </a:p>
        </p:txBody>
      </p:sp>
      <p:pic>
        <p:nvPicPr>
          <p:cNvPr id="8" name="Picture 7">
            <a:extLst>
              <a:ext uri="{FF2B5EF4-FFF2-40B4-BE49-F238E27FC236}">
                <a16:creationId xmlns:a16="http://schemas.microsoft.com/office/drawing/2014/main" id="{DA5530A3-83E5-FA71-21FD-96E8FD351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537" y="3007436"/>
            <a:ext cx="5024063" cy="1562318"/>
          </a:xfrm>
          <a:prstGeom prst="rect">
            <a:avLst/>
          </a:prstGeom>
        </p:spPr>
      </p:pic>
    </p:spTree>
    <p:extLst>
      <p:ext uri="{BB962C8B-B14F-4D97-AF65-F5344CB8AC3E}">
        <p14:creationId xmlns:p14="http://schemas.microsoft.com/office/powerpoint/2010/main" val="3896097465"/>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95ABBA-BC0C-9E75-3E15-1C6008E7D423}"/>
              </a:ext>
            </a:extLst>
          </p:cNvPr>
          <p:cNvSpPr>
            <a:spLocks noGrp="1"/>
          </p:cNvSpPr>
          <p:nvPr>
            <p:ph idx="1"/>
          </p:nvPr>
        </p:nvSpPr>
        <p:spPr>
          <a:xfrm>
            <a:off x="838200" y="421240"/>
            <a:ext cx="10515600" cy="5755723"/>
          </a:xfrm>
        </p:spPr>
        <p:txBody>
          <a:bodyPr>
            <a:normAutofit/>
          </a:bodyPr>
          <a:lstStyle/>
          <a:p>
            <a:pPr marL="0" indent="0">
              <a:buNone/>
            </a:pPr>
            <a:r>
              <a:rPr lang="en-US" sz="2400" dirty="0"/>
              <a:t>Performed text cleaning on the text data</a:t>
            </a:r>
          </a:p>
          <a:p>
            <a:pPr marL="0" indent="0">
              <a:buNone/>
            </a:pPr>
            <a:r>
              <a:rPr lang="en-US" sz="2400" dirty="0"/>
              <a:t>The text cleaning involved</a:t>
            </a:r>
          </a:p>
          <a:p>
            <a:pPr marL="0" indent="0">
              <a:buNone/>
            </a:pPr>
            <a:r>
              <a:rPr lang="en-US" sz="2400" dirty="0"/>
              <a:t>- Lowercasing text</a:t>
            </a:r>
          </a:p>
          <a:p>
            <a:pPr marL="0" indent="0">
              <a:buNone/>
            </a:pPr>
            <a:r>
              <a:rPr lang="en-US" sz="2400" dirty="0"/>
              <a:t>- Removing URLs, punctuation, mentions (@), hashtags, and special characters</a:t>
            </a:r>
          </a:p>
          <a:p>
            <a:pPr marL="0" indent="0">
              <a:buNone/>
            </a:pPr>
            <a:r>
              <a:rPr lang="en-US" sz="2400" dirty="0"/>
              <a:t>- Removing </a:t>
            </a:r>
            <a:r>
              <a:rPr lang="en-US" sz="2400" dirty="0" err="1"/>
              <a:t>stopwords</a:t>
            </a:r>
            <a:endParaRPr lang="en-US" sz="2400" dirty="0"/>
          </a:p>
          <a:p>
            <a:pPr marL="0" indent="0">
              <a:buNone/>
            </a:pPr>
            <a:r>
              <a:rPr lang="en-US" sz="2400" dirty="0"/>
              <a:t>- Tokenizing words</a:t>
            </a:r>
          </a:p>
          <a:p>
            <a:pPr marL="0" indent="0">
              <a:buNone/>
            </a:pPr>
            <a:endParaRPr lang="en-UG" dirty="0"/>
          </a:p>
        </p:txBody>
      </p:sp>
      <p:pic>
        <p:nvPicPr>
          <p:cNvPr id="5" name="Picture 4">
            <a:extLst>
              <a:ext uri="{FF2B5EF4-FFF2-40B4-BE49-F238E27FC236}">
                <a16:creationId xmlns:a16="http://schemas.microsoft.com/office/drawing/2014/main" id="{A3221EA7-B7FC-E876-71D6-795A774B95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67" y="3178465"/>
            <a:ext cx="7983021" cy="3496930"/>
          </a:xfrm>
          <a:prstGeom prst="rect">
            <a:avLst/>
          </a:prstGeom>
        </p:spPr>
      </p:pic>
    </p:spTree>
    <p:extLst>
      <p:ext uri="{BB962C8B-B14F-4D97-AF65-F5344CB8AC3E}">
        <p14:creationId xmlns:p14="http://schemas.microsoft.com/office/powerpoint/2010/main" val="41583176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13ADD9DB-5E48-E57F-C488-5A9B57ECCDB0}"/>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82713" y="154112"/>
            <a:ext cx="5583121" cy="3143892"/>
          </a:xfrm>
        </p:spPr>
      </p:pic>
      <p:sp>
        <p:nvSpPr>
          <p:cNvPr id="4" name="Content Placeholder 3">
            <a:extLst>
              <a:ext uri="{FF2B5EF4-FFF2-40B4-BE49-F238E27FC236}">
                <a16:creationId xmlns:a16="http://schemas.microsoft.com/office/drawing/2014/main" id="{781CF58F-16F1-46B4-38A1-CBE4AAEE8495}"/>
              </a:ext>
            </a:extLst>
          </p:cNvPr>
          <p:cNvSpPr>
            <a:spLocks noGrp="1"/>
          </p:cNvSpPr>
          <p:nvPr>
            <p:ph sz="half" idx="2"/>
          </p:nvPr>
        </p:nvSpPr>
        <p:spPr>
          <a:xfrm>
            <a:off x="6172200" y="688369"/>
            <a:ext cx="5181600" cy="5488594"/>
          </a:xfrm>
        </p:spPr>
        <p:txBody>
          <a:bodyPr/>
          <a:lstStyle/>
          <a:p>
            <a:pPr marL="0" indent="0">
              <a:buNone/>
            </a:pPr>
            <a:r>
              <a:rPr lang="en-US" dirty="0" err="1"/>
              <a:t>WordCloud</a:t>
            </a:r>
            <a:r>
              <a:rPr lang="en-US" dirty="0"/>
              <a:t> – This showed the most used words in the depressive and non-depressive tweets</a:t>
            </a:r>
          </a:p>
          <a:p>
            <a:pPr marL="0" indent="0">
              <a:buNone/>
            </a:pPr>
            <a:endParaRPr lang="en-UG" dirty="0"/>
          </a:p>
        </p:txBody>
      </p:sp>
      <p:pic>
        <p:nvPicPr>
          <p:cNvPr id="18" name="Picture 17">
            <a:extLst>
              <a:ext uri="{FF2B5EF4-FFF2-40B4-BE49-F238E27FC236}">
                <a16:creationId xmlns:a16="http://schemas.microsoft.com/office/drawing/2014/main" id="{6D3BCD03-B12B-212B-D3C2-6E57F8EAE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834" y="3038066"/>
            <a:ext cx="6069995" cy="3418055"/>
          </a:xfrm>
          <a:prstGeom prst="rect">
            <a:avLst/>
          </a:prstGeom>
        </p:spPr>
      </p:pic>
    </p:spTree>
    <p:extLst>
      <p:ext uri="{BB962C8B-B14F-4D97-AF65-F5344CB8AC3E}">
        <p14:creationId xmlns:p14="http://schemas.microsoft.com/office/powerpoint/2010/main" val="179409296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E670800-1D06-BE8A-E8FA-28DDAF7E883C}"/>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40249" y="984446"/>
            <a:ext cx="5181600" cy="4064875"/>
          </a:xfrm>
        </p:spPr>
      </p:pic>
      <p:sp>
        <p:nvSpPr>
          <p:cNvPr id="4" name="Content Placeholder 3">
            <a:extLst>
              <a:ext uri="{FF2B5EF4-FFF2-40B4-BE49-F238E27FC236}">
                <a16:creationId xmlns:a16="http://schemas.microsoft.com/office/drawing/2014/main" id="{C8FCCE4E-7B4B-A77F-4C01-A73BE580FA5D}"/>
              </a:ext>
            </a:extLst>
          </p:cNvPr>
          <p:cNvSpPr>
            <a:spLocks noGrp="1"/>
          </p:cNvSpPr>
          <p:nvPr>
            <p:ph sz="half" idx="2"/>
          </p:nvPr>
        </p:nvSpPr>
        <p:spPr>
          <a:xfrm>
            <a:off x="6172200" y="513708"/>
            <a:ext cx="5181600" cy="5663255"/>
          </a:xfrm>
        </p:spPr>
        <p:txBody>
          <a:bodyPr/>
          <a:lstStyle/>
          <a:p>
            <a:pPr marL="0" indent="0">
              <a:buNone/>
            </a:pPr>
            <a:r>
              <a:rPr lang="en-US" dirty="0"/>
              <a:t>This was an analysis of the text length. </a:t>
            </a:r>
          </a:p>
          <a:p>
            <a:pPr marL="0" indent="0">
              <a:buNone/>
            </a:pPr>
            <a:r>
              <a:rPr lang="en-US" dirty="0"/>
              <a:t>From the visualization we can observe that tweets that are depressive have a higher word count and text length.</a:t>
            </a:r>
            <a:endParaRPr lang="en-UG" dirty="0"/>
          </a:p>
        </p:txBody>
      </p:sp>
    </p:spTree>
    <p:extLst>
      <p:ext uri="{BB962C8B-B14F-4D97-AF65-F5344CB8AC3E}">
        <p14:creationId xmlns:p14="http://schemas.microsoft.com/office/powerpoint/2010/main" val="1239698417"/>
      </p:ext>
    </p:extLst>
  </p:cSld>
  <p:clrMapOvr>
    <a:masterClrMapping/>
  </p:clrMapOvr>
  <p:transition spd="slow">
    <p:push dir="u"/>
  </p:transition>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128</TotalTime>
  <Words>1004</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Arial Rounded MT Bold</vt:lpstr>
      <vt:lpstr>Calibri Light</vt:lpstr>
      <vt:lpstr>Metropolitan</vt:lpstr>
      <vt:lpstr>Sentiment Analysis Presentation</vt:lpstr>
      <vt:lpstr>Background</vt:lpstr>
      <vt:lpstr>Data Sourcing</vt:lpstr>
      <vt:lpstr>Formulating the guiding research questions and objectives</vt:lpstr>
      <vt:lpstr>Performed Data Checks</vt:lpstr>
      <vt:lpstr>Exploratory Data Analysis</vt:lpstr>
      <vt:lpstr>PowerPoint Presentation</vt:lpstr>
      <vt:lpstr>PowerPoint Presentation</vt:lpstr>
      <vt:lpstr>PowerPoint Presentation</vt:lpstr>
      <vt:lpstr>The mapping </vt:lpstr>
      <vt:lpstr>Sentiment Classification</vt:lpstr>
      <vt:lpstr>Model evaluation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YAWE ARTHUR</dc:creator>
  <cp:lastModifiedBy>YAWE ARTHUR</cp:lastModifiedBy>
  <cp:revision>2</cp:revision>
  <dcterms:created xsi:type="dcterms:W3CDTF">2025-10-15T20:49:34Z</dcterms:created>
  <dcterms:modified xsi:type="dcterms:W3CDTF">2025-10-15T22:58:31Z</dcterms:modified>
</cp:coreProperties>
</file>