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73" r:id="rId5"/>
    <p:sldId id="275" r:id="rId6"/>
    <p:sldId id="285" r:id="rId7"/>
    <p:sldId id="286" r:id="rId8"/>
    <p:sldId id="277" r:id="rId9"/>
    <p:sldId id="280" r:id="rId10"/>
    <p:sldId id="281" r:id="rId11"/>
    <p:sldId id="287" r:id="rId12"/>
    <p:sldId id="291" r:id="rId13"/>
    <p:sldId id="288" r:id="rId14"/>
    <p:sldId id="289" r:id="rId15"/>
    <p:sldId id="290" r:id="rId16"/>
    <p:sldId id="279" r:id="rId17"/>
    <p:sldId id="283" r:id="rId18"/>
    <p:sldId id="276" r:id="rId19"/>
    <p:sldId id="274" r:id="rId20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BA63"/>
    <a:srgbClr val="3B4546"/>
    <a:srgbClr val="D8BEB2"/>
    <a:srgbClr val="753F2D"/>
    <a:srgbClr val="5E3324"/>
    <a:srgbClr val="8A4C34"/>
    <a:srgbClr val="815550"/>
    <a:srgbClr val="A3573E"/>
    <a:srgbClr val="E7E6E6"/>
    <a:srgbClr val="C28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6327"/>
  </p:normalViewPr>
  <p:slideViewPr>
    <p:cSldViewPr snapToGrid="0">
      <p:cViewPr>
        <p:scale>
          <a:sx n="75" d="100"/>
          <a:sy n="75" d="100"/>
        </p:scale>
        <p:origin x="965" y="187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4/20/2025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243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313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direct.com/science/article/pii/S2405844024141680" TargetMode="External"/><Relationship Id="rId3" Type="http://schemas.openxmlformats.org/officeDocument/2006/relationships/hyperlink" Target="https://arxiv.org/abs/2408.08904" TargetMode="External"/><Relationship Id="rId7" Type="http://schemas.openxmlformats.org/officeDocument/2006/relationships/hyperlink" Target="https://www.nature.com/articles/s41746-021-00489-2" TargetMode="External"/><Relationship Id="rId2" Type="http://schemas.openxmlformats.org/officeDocument/2006/relationships/hyperlink" Target="https://www.ijsr.net/archive/v13i7/MR24706174710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rxiv.org/abs/2107.03006" TargetMode="External"/><Relationship Id="rId5" Type="http://schemas.openxmlformats.org/officeDocument/2006/relationships/hyperlink" Target="https://papers.ssrn.com/sol3/papers.cfm?abstract_id=5091427" TargetMode="External"/><Relationship Id="rId4" Type="http://schemas.openxmlformats.org/officeDocument/2006/relationships/hyperlink" Target="https://arxiv.org/abs/2307.12181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053843"/>
            <a:ext cx="7489030" cy="306567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Federated learning for cybersecurity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AFBDF-20AB-6F91-2AF6-FC65143B988B}"/>
              </a:ext>
            </a:extLst>
          </p:cNvPr>
          <p:cNvSpPr txBox="1"/>
          <p:nvPr/>
        </p:nvSpPr>
        <p:spPr>
          <a:xfrm>
            <a:off x="8041065" y="5804157"/>
            <a:ext cx="4015818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Guided By: Prof. Dilip Kumar S</a:t>
            </a:r>
            <a:endParaRPr lang="en-US" sz="2000" b="1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AC6F42-303C-3177-74AD-7FA884FC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E0CE1B-BD34-A402-FD0A-224D8078F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8568" y="2941510"/>
            <a:ext cx="4284472" cy="974979"/>
          </a:xfrm>
        </p:spPr>
        <p:txBody>
          <a:bodyPr/>
          <a:lstStyle/>
          <a:p>
            <a:r>
              <a:rPr lang="en-IN" dirty="0"/>
              <a:t>Procedure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BD2E04-0AA8-F337-FE5E-32386139A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7368" y="206756"/>
            <a:ext cx="6753352" cy="6651244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1. Dataset Preparation &amp; Distribution</a:t>
            </a:r>
            <a:br>
              <a:rPr lang="en-US" sz="1600" dirty="0"/>
            </a:br>
            <a:r>
              <a:rPr lang="en-US" sz="1600" dirty="0"/>
              <a:t>Realistic or synthetic datasets were prepared and distributed across multiple simulated clients to represent data heterogeneity and privacy constraints.</a:t>
            </a:r>
            <a:br>
              <a:rPr lang="en-US" sz="1600" dirty="0"/>
            </a:br>
            <a:r>
              <a:rPr lang="en-US" sz="1600" b="1" dirty="0"/>
              <a:t>2.</a:t>
            </a:r>
            <a:r>
              <a:rPr lang="en-US" sz="1600" dirty="0"/>
              <a:t> </a:t>
            </a:r>
            <a:r>
              <a:rPr lang="en-US" sz="1600" b="1" dirty="0"/>
              <a:t>Client-Side Local Training</a:t>
            </a:r>
            <a:br>
              <a:rPr lang="en-US" sz="1600" dirty="0"/>
            </a:br>
            <a:r>
              <a:rPr lang="en-US" sz="1600" dirty="0"/>
              <a:t>Each client device trained a local machine learning model using only its own data with differential privacy added, preserving data privacy and ensuring decentralized learning.</a:t>
            </a:r>
            <a:br>
              <a:rPr lang="en-US" sz="1600" dirty="0"/>
            </a:br>
            <a:r>
              <a:rPr lang="en-US" sz="1600" b="1" dirty="0"/>
              <a:t>3. Model Update Sharing</a:t>
            </a:r>
            <a:br>
              <a:rPr lang="en-US" sz="1600" dirty="0"/>
            </a:br>
            <a:r>
              <a:rPr lang="en-US" sz="1600" dirty="0"/>
              <a:t>Instead of raw data, trained model parameters (weights/gradients) were securely transmitted to a central aggregator to avoid privacy leakage.</a:t>
            </a:r>
            <a:br>
              <a:rPr lang="en-US" sz="1600" dirty="0"/>
            </a:br>
            <a:r>
              <a:rPr lang="en-US" sz="1600" b="1" dirty="0"/>
              <a:t>4. Global Aggregation via FedAvg</a:t>
            </a:r>
            <a:br>
              <a:rPr lang="en-US" sz="1600" dirty="0"/>
            </a:br>
            <a:r>
              <a:rPr lang="en-US" sz="1600" dirty="0"/>
              <a:t>The central server employed the Federated Averaging (FedAvg) algorithm to merge client updates into a unified global model iteratively.</a:t>
            </a:r>
            <a:br>
              <a:rPr lang="en-US" sz="1600" dirty="0"/>
            </a:br>
            <a:r>
              <a:rPr lang="en-US" sz="1600" b="1" dirty="0"/>
              <a:t>5. Performance Evaluation &amp; Optimization</a:t>
            </a:r>
            <a:br>
              <a:rPr lang="en-US" sz="1600" dirty="0"/>
            </a:br>
            <a:r>
              <a:rPr lang="en-US" sz="1600" dirty="0"/>
              <a:t>The aggregated model was tested on validation datasets to assess accuracy and convergence. Final tuning and optimization were done before project completion.</a:t>
            </a:r>
            <a:br>
              <a:rPr lang="en-US" sz="16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076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7D91-81C1-0255-5821-6DB384AA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316" y="4819903"/>
            <a:ext cx="3223768" cy="829056"/>
          </a:xfrm>
        </p:spPr>
        <p:txBody>
          <a:bodyPr/>
          <a:lstStyle/>
          <a:p>
            <a:r>
              <a:rPr lang="en-IN" sz="6000" dirty="0"/>
              <a:t>Result</a:t>
            </a:r>
          </a:p>
        </p:txBody>
      </p:sp>
      <p:sp>
        <p:nvSpPr>
          <p:cNvPr id="4" name="Slide Number Placeholder 12">
            <a:extLst>
              <a:ext uri="{FF2B5EF4-FFF2-40B4-BE49-F238E27FC236}">
                <a16:creationId xmlns:a16="http://schemas.microsoft.com/office/drawing/2014/main" id="{85AB9BFC-2B1C-245F-B7A8-5497441A3FBD}"/>
              </a:ext>
            </a:extLst>
          </p:cNvPr>
          <p:cNvSpPr txBox="1">
            <a:spLocks/>
          </p:cNvSpPr>
          <p:nvPr/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BFCF61C-3B18-4C03-8326-CC3B32D710C9}" type="slidenum">
              <a:rPr lang="en-US" sz="1200" smtClean="0">
                <a:solidFill>
                  <a:schemeClr val="bg1"/>
                </a:solidFill>
              </a:rPr>
              <a:pPr algn="r"/>
              <a:t>11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AB5600-DAA8-26F3-BBA4-D752ABDAFD17}"/>
              </a:ext>
            </a:extLst>
          </p:cNvPr>
          <p:cNvSpPr txBox="1"/>
          <p:nvPr/>
        </p:nvSpPr>
        <p:spPr>
          <a:xfrm>
            <a:off x="7978204" y="1755034"/>
            <a:ext cx="3736276" cy="1885906"/>
          </a:xfrm>
          <a:prstGeom prst="roundRect">
            <a:avLst/>
          </a:prstGeom>
          <a:solidFill>
            <a:srgbClr val="3B4546"/>
          </a:solidFill>
          <a:ln>
            <a:solidFill>
              <a:srgbClr val="D9BA63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IN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Global Model (Post Aggregation):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Accuracy: 0.916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F1-Score: 0.90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Recall: 0.886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FEF8BBE-9DA9-71A8-63C4-1C928FCDD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750891"/>
              </p:ext>
            </p:extLst>
          </p:nvPr>
        </p:nvGraphicFramePr>
        <p:xfrm>
          <a:off x="239522" y="313944"/>
          <a:ext cx="7152006" cy="421630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384002">
                  <a:extLst>
                    <a:ext uri="{9D8B030D-6E8A-4147-A177-3AD203B41FA5}">
                      <a16:colId xmlns:a16="http://schemas.microsoft.com/office/drawing/2014/main" val="3707341519"/>
                    </a:ext>
                  </a:extLst>
                </a:gridCol>
                <a:gridCol w="2384002">
                  <a:extLst>
                    <a:ext uri="{9D8B030D-6E8A-4147-A177-3AD203B41FA5}">
                      <a16:colId xmlns:a16="http://schemas.microsoft.com/office/drawing/2014/main" val="4082539459"/>
                    </a:ext>
                  </a:extLst>
                </a:gridCol>
                <a:gridCol w="2384002">
                  <a:extLst>
                    <a:ext uri="{9D8B030D-6E8A-4147-A177-3AD203B41FA5}">
                      <a16:colId xmlns:a16="http://schemas.microsoft.com/office/drawing/2014/main" val="1705260163"/>
                    </a:ext>
                  </a:extLst>
                </a:gridCol>
              </a:tblGrid>
              <a:tr h="4434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IN" sz="1200" dirty="0">
                          <a:effectLst/>
                        </a:rPr>
                        <a:t>Metric Pair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IN" sz="1200">
                          <a:effectLst/>
                        </a:rPr>
                        <a:t>Trade-off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IN" sz="1200">
                          <a:effectLst/>
                        </a:rPr>
                        <a:t>Explanation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9464727"/>
                  </a:ext>
                </a:extLst>
              </a:tr>
              <a:tr h="7358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IN" sz="1200" dirty="0">
                          <a:effectLst/>
                        </a:rPr>
                        <a:t>Privacy (ε) vs Accuracy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IN" sz="1200">
                          <a:effectLst/>
                        </a:rPr>
                        <a:t>Inverse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IN" sz="1200" dirty="0">
                          <a:effectLst/>
                        </a:rPr>
                        <a:t>Stronger privacy (lower ε) introduces more noise → reduced accuracy.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8404444"/>
                  </a:ext>
                </a:extLst>
              </a:tr>
              <a:tr h="5936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IN" sz="1200">
                          <a:effectLst/>
                        </a:rPr>
                        <a:t>Accuracy vs Recall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IN" sz="1200">
                          <a:effectLst/>
                        </a:rPr>
                        <a:t>Balanced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IN" sz="1200">
                          <a:effectLst/>
                        </a:rPr>
                        <a:t>Too high a threshold increases precision but decreases recall.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5171413"/>
                  </a:ext>
                </a:extLst>
              </a:tr>
              <a:tr h="7997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IN" sz="1200">
                          <a:effectLst/>
                        </a:rPr>
                        <a:t>Latency vs Throughput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IN" sz="1200">
                          <a:effectLst/>
                        </a:rPr>
                        <a:t>Not measured but relevant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IN" sz="1200">
                          <a:effectLst/>
                        </a:rPr>
                        <a:t>Local model training increases latency, but allows parallelism across clients.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3234743"/>
                  </a:ext>
                </a:extLst>
              </a:tr>
              <a:tr h="7997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IN" sz="1200">
                          <a:effectLst/>
                        </a:rPr>
                        <a:t>Feature Dimensionality vs Performance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IN" sz="1200">
                          <a:effectLst/>
                        </a:rPr>
                        <a:t>Decreases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IN" sz="1200" dirty="0">
                          <a:effectLst/>
                        </a:rPr>
                        <a:t>Fewer features improve training speed but may reduce model expressiveness.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0035364"/>
                  </a:ext>
                </a:extLst>
              </a:tr>
              <a:tr h="7358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IN" sz="1200">
                          <a:effectLst/>
                        </a:rPr>
                        <a:t>Data Imbalance vs Precision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IN" sz="1200">
                          <a:effectLst/>
                        </a:rPr>
                        <a:t>Not measured but relevant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IN" sz="1200" dirty="0">
                          <a:effectLst/>
                        </a:rPr>
                        <a:t>Minority class (attacks) underrepresented → may hurt precision.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941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40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3E1A07-5874-D460-864A-8853DB4EBA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A69FA6-5474-BAC1-B090-C3202DCF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12</a:t>
            </a:fld>
            <a:endParaRPr lang="en-US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8C580-A07A-668B-D3C0-01138516A9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8"/>
          <a:stretch/>
        </p:blipFill>
        <p:spPr bwMode="auto">
          <a:xfrm>
            <a:off x="271144" y="1125855"/>
            <a:ext cx="5824855" cy="48234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D53EA0-DB02-E071-40F6-F3B3ABD62A0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49"/>
          <a:stretch/>
        </p:blipFill>
        <p:spPr bwMode="auto">
          <a:xfrm>
            <a:off x="6189345" y="2211070"/>
            <a:ext cx="5731510" cy="28625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9DAD0D6-D4E1-882E-284D-3B00557E7352}"/>
              </a:ext>
            </a:extLst>
          </p:cNvPr>
          <p:cNvSpPr txBox="1">
            <a:spLocks/>
          </p:cNvSpPr>
          <p:nvPr/>
        </p:nvSpPr>
        <p:spPr>
          <a:xfrm>
            <a:off x="4923726" y="243459"/>
            <a:ext cx="2531237" cy="6652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2568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6911-B582-CB5C-914D-58A0AE6AB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6649" y="908494"/>
            <a:ext cx="4828032" cy="490538"/>
          </a:xfrm>
        </p:spPr>
        <p:txBody>
          <a:bodyPr/>
          <a:lstStyle/>
          <a:p>
            <a:r>
              <a:rPr lang="en-US" dirty="0"/>
              <a:t>Projection Of Costs</a:t>
            </a:r>
            <a:endParaRPr lang="en-PK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F6D328-13BA-6C03-3F70-6B75EBFE4FEA}"/>
              </a:ext>
            </a:extLst>
          </p:cNvPr>
          <p:cNvSpPr txBox="1"/>
          <p:nvPr/>
        </p:nvSpPr>
        <p:spPr>
          <a:xfrm>
            <a:off x="5946649" y="1463718"/>
            <a:ext cx="6079447" cy="4478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chemeClr val="accent5"/>
                </a:solidFill>
              </a:rPr>
              <a:t>Computational Resources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b="1" dirty="0">
                <a:solidFill>
                  <a:schemeClr val="accent5"/>
                </a:solidFill>
              </a:rPr>
              <a:t>Preprocessing:</a:t>
            </a:r>
            <a:br>
              <a:rPr lang="en-US" altLang="en-US" sz="1600" dirty="0">
                <a:solidFill>
                  <a:schemeClr val="accent5"/>
                </a:solidFill>
              </a:rPr>
            </a:br>
            <a:r>
              <a:rPr lang="en-US" altLang="en-US" sz="1600" dirty="0">
                <a:solidFill>
                  <a:schemeClr val="accent5"/>
                </a:solidFill>
              </a:rPr>
              <a:t>~0.56 GB RAM needed per 1 million rows — feasible on standard laptops.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b="1" dirty="0">
                <a:solidFill>
                  <a:schemeClr val="accent5"/>
                </a:solidFill>
              </a:rPr>
              <a:t>Client Training:</a:t>
            </a:r>
            <a:br>
              <a:rPr lang="en-US" altLang="en-US" sz="1600" dirty="0">
                <a:solidFill>
                  <a:schemeClr val="accent5"/>
                </a:solidFill>
              </a:rPr>
            </a:br>
            <a:r>
              <a:rPr lang="en-US" altLang="en-US" sz="1600" dirty="0">
                <a:solidFill>
                  <a:schemeClr val="accent5"/>
                </a:solidFill>
              </a:rPr>
              <a:t>~2.5 seconds per round on CPU — efficient and scalable for low-end machines.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b="1" dirty="0">
                <a:solidFill>
                  <a:schemeClr val="accent5"/>
                </a:solidFill>
              </a:rPr>
              <a:t>Server Aggregation:</a:t>
            </a:r>
            <a:br>
              <a:rPr lang="en-US" altLang="en-US" sz="1600" dirty="0">
                <a:solidFill>
                  <a:schemeClr val="accent5"/>
                </a:solidFill>
              </a:rPr>
            </a:br>
            <a:r>
              <a:rPr lang="en-US" altLang="en-US" sz="1600" dirty="0">
                <a:solidFill>
                  <a:schemeClr val="accent5"/>
                </a:solidFill>
              </a:rPr>
              <a:t>Negligible (&lt;1 second per round) — minimal compute overhead.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chemeClr val="accent5"/>
                </a:solidFill>
              </a:rPr>
              <a:t>Optimization Highlights: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accent5"/>
                </a:solidFill>
              </a:rPr>
              <a:t>Used float32 for memory-efficient operations.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accent5"/>
                </a:solidFill>
              </a:rPr>
              <a:t>Leveraged .parquet files to skip redundant preprocessing.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CDC256D-52B1-17D2-FFB6-C1BECCB17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FD9D0F7-7B88-677E-E236-4294A4522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322586"/>
              </p:ext>
            </p:extLst>
          </p:nvPr>
        </p:nvGraphicFramePr>
        <p:xfrm>
          <a:off x="405382" y="2944654"/>
          <a:ext cx="5108450" cy="2997726"/>
        </p:xfrm>
        <a:graphic>
          <a:graphicData uri="http://schemas.openxmlformats.org/drawingml/2006/table">
            <a:tbl>
              <a:tblPr>
                <a:tableStyleId>{EB9631B5-78F2-41C9-869B-9F39066F8104}</a:tableStyleId>
              </a:tblPr>
              <a:tblGrid>
                <a:gridCol w="2554225">
                  <a:extLst>
                    <a:ext uri="{9D8B030D-6E8A-4147-A177-3AD203B41FA5}">
                      <a16:colId xmlns:a16="http://schemas.microsoft.com/office/drawing/2014/main" val="95923307"/>
                    </a:ext>
                  </a:extLst>
                </a:gridCol>
                <a:gridCol w="2554225">
                  <a:extLst>
                    <a:ext uri="{9D8B030D-6E8A-4147-A177-3AD203B41FA5}">
                      <a16:colId xmlns:a16="http://schemas.microsoft.com/office/drawing/2014/main" val="3244657623"/>
                    </a:ext>
                  </a:extLst>
                </a:gridCol>
              </a:tblGrid>
              <a:tr h="572522">
                <a:tc>
                  <a:txBody>
                    <a:bodyPr/>
                    <a:lstStyle/>
                    <a:p>
                      <a:r>
                        <a:rPr lang="en-IN" b="1" dirty="0"/>
                        <a:t>Component</a:t>
                      </a:r>
                      <a:endParaRPr lang="en-IN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Approx. Size</a:t>
                      </a:r>
                      <a:endParaRPr lang="en-IN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482725"/>
                  </a:ext>
                </a:extLst>
              </a:tr>
              <a:tr h="572522">
                <a:tc>
                  <a:txBody>
                    <a:bodyPr/>
                    <a:lstStyle/>
                    <a:p>
                      <a:r>
                        <a:rPr lang="en-IN" dirty="0"/>
                        <a:t>Full Dataset (</a:t>
                      </a:r>
                      <a:r>
                        <a:rPr lang="en-IN" dirty="0" err="1"/>
                        <a:t>preprocessed</a:t>
                      </a:r>
                      <a:r>
                        <a:rPr lang="en-IN" dirty="0"/>
                        <a:t>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~120 MB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97149890"/>
                  </a:ext>
                </a:extLst>
              </a:tr>
              <a:tr h="572522">
                <a:tc>
                  <a:txBody>
                    <a:bodyPr/>
                    <a:lstStyle/>
                    <a:p>
                      <a:r>
                        <a:rPr lang="en-IN"/>
                        <a:t>Client Datasets (x5)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~24 MB each (~120 MB)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497298"/>
                  </a:ext>
                </a:extLst>
              </a:tr>
              <a:tr h="572522">
                <a:tc>
                  <a:txBody>
                    <a:bodyPr/>
                    <a:lstStyle/>
                    <a:p>
                      <a:r>
                        <a:rPr lang="en-IN"/>
                        <a:t>Scaler 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~300 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137668"/>
                  </a:ext>
                </a:extLst>
              </a:tr>
              <a:tr h="572522">
                <a:tc>
                  <a:txBody>
                    <a:bodyPr/>
                    <a:lstStyle/>
                    <a:p>
                      <a:r>
                        <a:rPr lang="en-IN"/>
                        <a:t>Model Checkpoints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Negligible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255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br>
              <a:rPr lang="en-US" sz="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C7CBA-BE77-048A-DED3-BCCB5936C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787904"/>
            <a:ext cx="3282696" cy="1106424"/>
          </a:xfrm>
        </p:spPr>
        <p:txBody>
          <a:bodyPr/>
          <a:lstStyle/>
          <a:p>
            <a: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Problems That Have Been </a:t>
            </a:r>
            <a:b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Solved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49D3A3-A012-454F-EFFD-30D72C9C8A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21760"/>
            <a:ext cx="4318000" cy="244144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preprocessing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Federated Learning client and server communication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definition with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simple logistic regression, </a:t>
            </a:r>
            <a:r>
              <a:rPr lang="en-US" dirty="0"/>
              <a:t>decision-making process is more transparent than black-box neural networks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F4A68A-26D5-6A17-1457-946CE520BA6D}"/>
              </a:ext>
            </a:extLst>
          </p:cNvPr>
          <p:cNvSpPr/>
          <p:nvPr/>
        </p:nvSpPr>
        <p:spPr>
          <a:xfrm>
            <a:off x="4854725" y="2569580"/>
            <a:ext cx="6620487" cy="398666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E02B69-8EDA-C137-FEEF-12D4F89D01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54725" y="2777834"/>
            <a:ext cx="3282696" cy="1106424"/>
          </a:xfrm>
        </p:spPr>
        <p:txBody>
          <a:bodyPr/>
          <a:lstStyle/>
          <a:p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 Used </a:t>
            </a:r>
          </a:p>
          <a:p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Projec</a:t>
            </a:r>
            <a:r>
              <a:rPr lang="en-US" altLang="zh-CN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27EAA58-F268-4AD7-2773-4002A1C45E02}"/>
              </a:ext>
            </a:extLst>
          </p:cNvPr>
          <p:cNvSpPr>
            <a:spLocks noGrp="1" noChangeArrowheads="1"/>
          </p:cNvSpPr>
          <p:nvPr>
            <p:ph type="body" sz="quarter" idx="16"/>
          </p:nvPr>
        </p:nvSpPr>
        <p:spPr bwMode="auto">
          <a:xfrm>
            <a:off x="4854725" y="3866628"/>
            <a:ext cx="6620487" cy="2363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Python 3.8+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PyTorch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(for local dataset training)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Flower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flwr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(for Local Federated learning coordination)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Pandas &amp; scikit-learn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(for data processing and preprocessing)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PyCharm Community Edition 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/ </a:t>
            </a: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VS code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(as the IDE)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61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2474000"/>
            <a:ext cx="12192000" cy="4384000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1400" b="0" i="0" dirty="0">
                <a:effectLst/>
                <a:latin typeface="fkGroteskNeue"/>
              </a:rPr>
              <a:t>Kannan, Y. (2024). </a:t>
            </a:r>
            <a:r>
              <a:rPr lang="en-US" sz="1400" b="0" i="1" dirty="0">
                <a:effectLst/>
                <a:latin typeface="fkGroteskNeue"/>
              </a:rPr>
              <a:t>Federated Learning in Cybersecurity: Applications, Challenges, and Future Directions</a:t>
            </a:r>
            <a:r>
              <a:rPr lang="en-US" sz="1400" b="0" i="0" dirty="0">
                <a:effectLst/>
                <a:latin typeface="fkGroteskNeue"/>
              </a:rPr>
              <a:t>. International Journal of Science and Research. Available at: </a:t>
            </a:r>
            <a:r>
              <a:rPr lang="en-US" sz="1400" b="0" i="0" dirty="0">
                <a:effectLst/>
                <a:latin typeface="fkGrotesk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https://www.ijsr.net/archive/v13i7/MR24706174710.pdf</a:t>
            </a:r>
            <a:endParaRPr lang="en-US" sz="1400" b="0" i="0" dirty="0">
              <a:effectLst/>
              <a:latin typeface="fkGroteskNeue"/>
            </a:endParaRP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effectLst/>
                <a:latin typeface="fkGroteskNeue"/>
              </a:rPr>
              <a:t>Sen, J. (2024). </a:t>
            </a:r>
            <a:r>
              <a:rPr lang="en-US" sz="1400" b="0" i="1" dirty="0">
                <a:effectLst/>
                <a:latin typeface="fkGroteskNeue"/>
              </a:rPr>
              <a:t>Privacy in Federated Learning</a:t>
            </a:r>
            <a:r>
              <a:rPr lang="en-US" sz="1400" b="0" i="0" dirty="0">
                <a:effectLst/>
                <a:latin typeface="fkGroteskNeue"/>
              </a:rPr>
              <a:t>. </a:t>
            </a:r>
            <a:r>
              <a:rPr lang="en-US" sz="1400" b="0" i="0" dirty="0" err="1">
                <a:effectLst/>
                <a:latin typeface="fkGroteskNeue"/>
              </a:rPr>
              <a:t>arXiv</a:t>
            </a:r>
            <a:r>
              <a:rPr lang="en-US" sz="1400" b="0" i="0" dirty="0">
                <a:effectLst/>
                <a:latin typeface="fkGroteskNeue"/>
              </a:rPr>
              <a:t>. Available at: </a:t>
            </a:r>
            <a:r>
              <a:rPr lang="en-US" sz="1400" b="0" i="0" dirty="0">
                <a:effectLst/>
                <a:latin typeface="fkGrotesk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https://arxiv.org/abs/2408.08904</a:t>
            </a:r>
            <a:endParaRPr lang="en-US" sz="1400" b="0" i="0" dirty="0">
              <a:effectLst/>
              <a:latin typeface="fkGroteskNeue"/>
            </a:endParaRP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effectLst/>
                <a:latin typeface="fkGroteskNeue"/>
              </a:rPr>
              <a:t>Hasan, J. (2023). </a:t>
            </a:r>
            <a:r>
              <a:rPr lang="en-US" sz="1400" b="0" i="1" dirty="0">
                <a:effectLst/>
                <a:latin typeface="fkGroteskNeue"/>
              </a:rPr>
              <a:t>Security and Privacy Issues of Federated Learning</a:t>
            </a:r>
            <a:r>
              <a:rPr lang="en-US" sz="1400" b="0" i="0" dirty="0">
                <a:effectLst/>
                <a:latin typeface="fkGroteskNeue"/>
              </a:rPr>
              <a:t>. </a:t>
            </a:r>
            <a:r>
              <a:rPr lang="en-US" sz="1400" b="0" i="0" dirty="0" err="1">
                <a:effectLst/>
                <a:latin typeface="fkGroteskNeue"/>
              </a:rPr>
              <a:t>arXiv</a:t>
            </a:r>
            <a:r>
              <a:rPr lang="en-US" sz="1400" b="0" i="0" dirty="0">
                <a:effectLst/>
                <a:latin typeface="fkGroteskNeue"/>
              </a:rPr>
              <a:t>. Available at: </a:t>
            </a:r>
            <a:r>
              <a:rPr lang="en-US" sz="1400" b="0" i="0" dirty="0">
                <a:effectLst/>
                <a:latin typeface="fkGrotesk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https://arxiv.org/abs/2307.12181</a:t>
            </a:r>
            <a:endParaRPr lang="en-US" sz="1400" b="0" i="0" dirty="0">
              <a:effectLst/>
              <a:latin typeface="fkGroteskNeue"/>
            </a:endParaRP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effectLst/>
                <a:latin typeface="fkGroteskNeue"/>
              </a:rPr>
              <a:t>Zhang, Y., &amp; Wang, X. (2025). </a:t>
            </a:r>
            <a:r>
              <a:rPr lang="en-US" sz="1400" b="0" i="1" dirty="0">
                <a:effectLst/>
                <a:latin typeface="fkGroteskNeue"/>
              </a:rPr>
              <a:t>Enhancing AI Cyber Security with Privacy-Preserving Federated Learning</a:t>
            </a:r>
            <a:r>
              <a:rPr lang="en-US" sz="1400" b="0" i="0" dirty="0">
                <a:effectLst/>
                <a:latin typeface="fkGroteskNeue"/>
              </a:rPr>
              <a:t>. SSRN. Available at: </a:t>
            </a:r>
            <a:r>
              <a:rPr lang="en-US" sz="1400" b="0" i="0" dirty="0">
                <a:effectLst/>
                <a:latin typeface="fkGroteskNe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https://papers.ssrn.com/sol3/papers.cfm?abstract_id=5091427</a:t>
            </a:r>
            <a:endParaRPr lang="en-US" sz="1400" b="0" i="0" dirty="0">
              <a:effectLst/>
              <a:latin typeface="fkGroteskNeue"/>
            </a:endParaRP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effectLst/>
                <a:latin typeface="fkGroteskNeue"/>
              </a:rPr>
              <a:t>Zhang, L., et al. (2021). </a:t>
            </a:r>
            <a:r>
              <a:rPr lang="en-US" sz="1400" b="0" i="1" dirty="0">
                <a:effectLst/>
                <a:latin typeface="fkGroteskNeue"/>
              </a:rPr>
              <a:t>Trustworthy Federated Learning: Privacy, Security, and Beyond</a:t>
            </a:r>
            <a:r>
              <a:rPr lang="en-US" sz="1400" b="0" i="0" dirty="0">
                <a:effectLst/>
                <a:latin typeface="fkGroteskNeue"/>
              </a:rPr>
              <a:t>. </a:t>
            </a:r>
            <a:r>
              <a:rPr lang="en-US" sz="1400" b="0" i="0" dirty="0" err="1">
                <a:effectLst/>
                <a:latin typeface="fkGroteskNeue"/>
              </a:rPr>
              <a:t>arXiv</a:t>
            </a:r>
            <a:r>
              <a:rPr lang="en-US" sz="1400" b="0" i="0" dirty="0">
                <a:effectLst/>
                <a:latin typeface="fkGroteskNeue"/>
              </a:rPr>
              <a:t>. Available at: </a:t>
            </a:r>
            <a:r>
              <a:rPr lang="en-US" sz="1400" b="0" i="0" dirty="0">
                <a:effectLst/>
                <a:latin typeface="fkGroteskNeu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https://arxiv.org/abs/2107.03006</a:t>
            </a:r>
            <a:endParaRPr lang="en-US" sz="1400" b="0" i="0" dirty="0">
              <a:effectLst/>
              <a:latin typeface="fkGroteskNeue"/>
            </a:endParaRP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effectLst/>
                <a:latin typeface="fkGroteskNeue"/>
              </a:rPr>
              <a:t>Harder, T., &amp; Lutz, C. (2021). </a:t>
            </a:r>
            <a:r>
              <a:rPr lang="en-US" sz="1400" b="0" i="1" dirty="0">
                <a:effectLst/>
                <a:latin typeface="fkGroteskNeue"/>
              </a:rPr>
              <a:t>Privacy-first health research with federated learning</a:t>
            </a:r>
            <a:r>
              <a:rPr lang="en-US" sz="1400" b="0" i="0" dirty="0">
                <a:effectLst/>
                <a:latin typeface="fkGroteskNeue"/>
              </a:rPr>
              <a:t>. Nature Digital Medicine, 4(1), 1-10. Available at: </a:t>
            </a:r>
            <a:r>
              <a:rPr lang="en-US" sz="1400" b="0" i="0" dirty="0">
                <a:effectLst/>
                <a:latin typeface="fkGroteskNeu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https://www.nature.com/articles/s41746-021-00489-2</a:t>
            </a:r>
            <a:endParaRPr lang="en-US" sz="1400" b="0" i="0" dirty="0">
              <a:effectLst/>
              <a:latin typeface="fkGroteskNeue"/>
            </a:endParaRP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effectLst/>
                <a:latin typeface="fkGroteskNeue"/>
              </a:rPr>
              <a:t>Liu, Y., &amp; Chen, H. (2023). </a:t>
            </a:r>
            <a:r>
              <a:rPr lang="en-US" sz="1400" b="0" i="1" dirty="0">
                <a:effectLst/>
                <a:latin typeface="fkGroteskNeue"/>
              </a:rPr>
              <a:t>Federated Learning for Cybersecurity: A Survey</a:t>
            </a:r>
            <a:r>
              <a:rPr lang="en-US" sz="1400" b="0" i="0" dirty="0">
                <a:effectLst/>
                <a:latin typeface="fkGroteskNeue"/>
              </a:rPr>
              <a:t>. IEEE Transactions on Information Forensics and Security.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effectLst/>
                <a:latin typeface="fkGroteskNeue"/>
              </a:rPr>
              <a:t>Wang, S., et al. (2024). </a:t>
            </a:r>
            <a:r>
              <a:rPr lang="en-US" sz="1400" b="0" i="1" dirty="0">
                <a:effectLst/>
                <a:latin typeface="fkGroteskNeue"/>
              </a:rPr>
              <a:t>Federated Learning for Secure Data Sharing in Healthcare Systems</a:t>
            </a:r>
            <a:r>
              <a:rPr lang="en-US" sz="1400" b="0" i="0" dirty="0">
                <a:effectLst/>
                <a:latin typeface="fkGroteskNeue"/>
              </a:rPr>
              <a:t>. Journal of Biomedical Informatics.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fkGroteskNeue"/>
              </a:rPr>
              <a:t>Li, T., et al. (2023). </a:t>
            </a:r>
            <a:r>
              <a:rPr lang="en-US" sz="1400" b="0" i="1" dirty="0">
                <a:solidFill>
                  <a:schemeClr val="tx1"/>
                </a:solidFill>
                <a:effectLst/>
                <a:latin typeface="fkGroteskNeue"/>
              </a:rPr>
              <a:t>Federated Learning for Privacy-Preserving Machine Learning: A Review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fkGroteskNeue"/>
              </a:rPr>
              <a:t>. ACM Computing Surveys.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US" sz="1400" dirty="0" err="1">
                <a:solidFill>
                  <a:schemeClr val="tx1"/>
                </a:solidFill>
                <a:latin typeface="fkGroteskNeue"/>
              </a:rPr>
              <a:t>Yurdem</a:t>
            </a:r>
            <a:r>
              <a:rPr lang="en-US" sz="1400" dirty="0">
                <a:solidFill>
                  <a:schemeClr val="tx1"/>
                </a:solidFill>
                <a:latin typeface="fkGroteskNeue"/>
              </a:rPr>
              <a:t>, B., </a:t>
            </a:r>
            <a:r>
              <a:rPr lang="en-US" sz="1400" dirty="0" err="1">
                <a:solidFill>
                  <a:schemeClr val="tx1"/>
                </a:solidFill>
                <a:latin typeface="fkGroteskNeue"/>
              </a:rPr>
              <a:t>Kuzlu</a:t>
            </a:r>
            <a:r>
              <a:rPr lang="en-US" sz="1400" dirty="0">
                <a:solidFill>
                  <a:schemeClr val="tx1"/>
                </a:solidFill>
                <a:latin typeface="fkGroteskNeue"/>
              </a:rPr>
              <a:t>, M., </a:t>
            </a:r>
            <a:r>
              <a:rPr lang="en-US" sz="1400" dirty="0" err="1">
                <a:solidFill>
                  <a:schemeClr val="tx1"/>
                </a:solidFill>
                <a:latin typeface="fkGroteskNeue"/>
              </a:rPr>
              <a:t>Gullu</a:t>
            </a:r>
            <a:r>
              <a:rPr lang="en-US" sz="1400" dirty="0">
                <a:solidFill>
                  <a:schemeClr val="tx1"/>
                </a:solidFill>
                <a:latin typeface="fkGroteskNeue"/>
              </a:rPr>
              <a:t>, M.K., </a:t>
            </a:r>
            <a:r>
              <a:rPr lang="en-US" sz="1400" dirty="0" err="1">
                <a:solidFill>
                  <a:schemeClr val="tx1"/>
                </a:solidFill>
                <a:latin typeface="fkGroteskNeue"/>
              </a:rPr>
              <a:t>Catak</a:t>
            </a:r>
            <a:r>
              <a:rPr lang="en-US" sz="1400" dirty="0">
                <a:solidFill>
                  <a:schemeClr val="tx1"/>
                </a:solidFill>
                <a:latin typeface="fkGroteskNeue"/>
              </a:rPr>
              <a:t>, F.O. and Tabassum, M. (2024) 'Federated learning: Overview, strategies, applications, tools and future directions', </a:t>
            </a:r>
            <a:r>
              <a:rPr lang="en-US" sz="1400" dirty="0" err="1">
                <a:solidFill>
                  <a:schemeClr val="tx1"/>
                </a:solidFill>
                <a:latin typeface="fkGroteskNeue"/>
              </a:rPr>
              <a:t>Heliyon</a:t>
            </a:r>
            <a:r>
              <a:rPr lang="en-US" sz="1400" dirty="0">
                <a:solidFill>
                  <a:schemeClr val="tx1"/>
                </a:solidFill>
                <a:latin typeface="fkGroteskNeue"/>
              </a:rPr>
              <a:t>, 10(19), e38137. </a:t>
            </a:r>
            <a:r>
              <a:rPr lang="en-US" sz="1400" dirty="0">
                <a:solidFill>
                  <a:schemeClr val="tx1"/>
                </a:solidFill>
                <a:latin typeface="fkGroteskNeue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https://www.sciencedirect.com/science/article/pii/S2405844024141680</a:t>
            </a:r>
            <a:endParaRPr lang="en-US" sz="1400" dirty="0">
              <a:solidFill>
                <a:schemeClr val="tx1"/>
              </a:solidFill>
              <a:latin typeface="fkGroteskNeue"/>
            </a:endParaRPr>
          </a:p>
        </p:txBody>
      </p:sp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</a:t>
            </a:r>
            <a:br>
              <a:rPr lang="en-US"/>
            </a:br>
            <a:r>
              <a:rPr lang="en-US"/>
              <a:t>You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 txBox="1">
            <a:spLocks/>
          </p:cNvSpPr>
          <p:nvPr/>
        </p:nvSpPr>
        <p:spPr>
          <a:xfrm>
            <a:off x="3047780" y="3623328"/>
            <a:ext cx="6313036" cy="18971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bg1"/>
                </a:solidFill>
              </a:rPr>
              <a:t>21BCE0303 Velidindi </a:t>
            </a:r>
            <a:r>
              <a:rPr lang="en-US" sz="2000" b="1" dirty="0" err="1">
                <a:solidFill>
                  <a:schemeClr val="bg1"/>
                </a:solidFill>
              </a:rPr>
              <a:t>Kaarthika</a:t>
            </a:r>
            <a:r>
              <a:rPr lang="en-US" sz="2000" b="1" dirty="0">
                <a:solidFill>
                  <a:schemeClr val="bg1"/>
                </a:solidFill>
              </a:rPr>
              <a:t> Dhruv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bg1"/>
                </a:solidFill>
              </a:rPr>
              <a:t>21BCE2099 Mehul Mathur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bg1"/>
                </a:solidFill>
                <a:ea typeface="Batang" panose="02030600000101010101" pitchFamily="18" charset="-127"/>
                <a:cs typeface="Times New Roman" panose="02020603050405020304" pitchFamily="18" charset="0"/>
              </a:rPr>
              <a:t>21BCI0137 Yash Shrivastava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904488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ea typeface="Batang" panose="02030600000101010101" pitchFamily="18" charset="-127"/>
              </a:rPr>
              <a:t>Federated Learning (FL) is a distributed paradigm that enables many clients to train a shared model without sharing their raw data. The central server aggregates the updates locally computed.</a:t>
            </a:r>
            <a:endParaRPr lang="en-IN" sz="1800" dirty="0">
              <a:effectLst/>
              <a:ea typeface="Batang" panose="02030600000101010101" pitchFamily="18" charset="-127"/>
            </a:endParaRPr>
          </a:p>
          <a:p>
            <a:r>
              <a:rPr lang="en-US" noProof="0" dirty="0"/>
              <a:t>Challenge Faced </a:t>
            </a:r>
          </a:p>
          <a:p>
            <a:r>
              <a:rPr lang="en-US" dirty="0"/>
              <a:t>• </a:t>
            </a:r>
            <a:r>
              <a:rPr lang="en-US" sz="1800" dirty="0"/>
              <a:t>Security and Privacy Challenges: </a:t>
            </a:r>
            <a:r>
              <a:rPr lang="en-US" sz="1800" b="0" dirty="0"/>
              <a:t>The fundamental premise of Federated Learning is to provide privacy to the local datasets. A secure aggregation algorithm is proposed that can aggregate encrypted local models without decrypting the data in the aggregator</a:t>
            </a:r>
          </a:p>
          <a:p>
            <a:r>
              <a:rPr lang="en-US" sz="1600" b="0" i="1" dirty="0"/>
              <a:t>Necessary privacy is provided at the local learner level instead of providing protection to a single data sample.</a:t>
            </a:r>
            <a:endParaRPr lang="en-US" sz="2800" b="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172C90-7B63-AF48-B7BD-580C4BF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336356-F3A2-11C0-2BCE-36778B85A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94339-1A9A-11F2-F2F3-D1C541347D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5111496" cy="490538"/>
          </a:xfrm>
        </p:spPr>
        <p:txBody>
          <a:bodyPr/>
          <a:lstStyle/>
          <a:p>
            <a:r>
              <a:rPr lang="en-US" b="1" dirty="0"/>
              <a:t>Federated Learning (FL) Framework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FDD8CD-7595-D624-FDA3-6F48E5098D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FedAvg</a:t>
            </a:r>
            <a:r>
              <a:rPr lang="en-IN" dirty="0"/>
              <a:t> Algorithm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50D72C-6F63-6DB9-65AC-8DCF1A57E4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Introduced by Google (McMahan et al., 017), Federated Learning enables decentralized model training on edge devices without transferring raw data to a central server. It addresses privacy concerns in data-sensitive applications like healthcare and finance.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D8FB40F-E923-A88A-1854-E7E25345DA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The Federated Averaging (</a:t>
            </a:r>
            <a:r>
              <a:rPr lang="en-IN" dirty="0" err="1"/>
              <a:t>FedAvg</a:t>
            </a:r>
            <a:r>
              <a:rPr lang="en-IN" dirty="0"/>
              <a:t>) algorithm aggregates model updates from multiple clients, combining local stochastic gradient descent with weighted averaging. It significantly reduces communication overhead while achieving high accuracy across non-IID data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142401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A3F8E-68E0-54BE-F355-36A2A8759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F67069-588A-C4B5-C65E-5E01D074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00B766-A105-86D0-BBD6-0BE1FF8DE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85774F-93AF-1393-4CC6-BAE62544E9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5111496" cy="490538"/>
          </a:xfrm>
        </p:spPr>
        <p:txBody>
          <a:bodyPr/>
          <a:lstStyle/>
          <a:p>
            <a:r>
              <a:rPr lang="en-IN" dirty="0"/>
              <a:t>Differential Privacy in FL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4D9409-8B92-D2EA-3A08-6727497C3C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Challenges in Federated Learning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E09A31-9DE5-1B42-A42C-B60B0C6AB8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Dwork et al. (2006) introduced Differential Privacy as a formal privacy-preserving technique. In the FL context, it involves adding calibrated noise to model updates, ensuring individual data points cannot be inferred from shared gradients.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0FE0C4-6529-E625-6082-5EEDC43F6B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Issues like data heterogeneity, communication bottlenecks, and security threats (e.g., model poisoning). Solutions such as adaptive learning rates, secure aggregation, and personalization have been proposed.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4247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894F-23A1-85D4-2713-57D743F80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719828"/>
            <a:ext cx="4828032" cy="490538"/>
          </a:xfrm>
        </p:spPr>
        <p:txBody>
          <a:bodyPr/>
          <a:lstStyle/>
          <a:p>
            <a:r>
              <a:rPr lang="en-US" dirty="0"/>
              <a:t>Schedule Implications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224" y="3325305"/>
            <a:ext cx="4754880" cy="2575873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Complete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All local client models have successfully completed training. Aggregated global model has been finalized and validated.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Federated Learning Pipeline Fully Functional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entire framework—including local training, secure update transmission, central aggregation using FedAvg, and privacy-preserving mechanisms—is fully implemented and tested.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 descr="Federated learning of molecular properties with graph neural networks in a  heterogeneous setting - ScienceDirect">
            <a:extLst>
              <a:ext uri="{FF2B5EF4-FFF2-40B4-BE49-F238E27FC236}">
                <a16:creationId xmlns:a16="http://schemas.microsoft.com/office/drawing/2014/main" id="{FE27074B-B256-B866-1A46-10F5DB85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129" y="2719828"/>
            <a:ext cx="475297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AREAS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13870-8786-7090-C9CF-E1E30DC7B9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13832" y="1399032"/>
            <a:ext cx="4828032" cy="490538"/>
          </a:xfrm>
        </p:spPr>
        <p:txBody>
          <a:bodyPr/>
          <a:lstStyle/>
          <a:p>
            <a:r>
              <a:rPr lang="en-US" dirty="0"/>
              <a:t>Terms to Understand </a:t>
            </a:r>
            <a:endParaRPr lang="en-P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51C3F1-54D5-8F63-473C-F7876B8CE1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13832" y="1889569"/>
            <a:ext cx="6010656" cy="4756327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 (Participant):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refers to any individual device or organization that holds private data and trains a local model. Each client contributes by learning from its own data.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 Server: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central coordinating entity that collects model updates from the clients. It aggregates these updates to build a shared, global model.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 Model: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model that each client trains on its private dataset. It encapsulates the learning derived solely from the client's data.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Model: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aggregated model that results from combining the insights (model updates) provided by all clients. This model benefits from the collective knowledge of all participants.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Aggregation: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process by which the central server merges the local models from each client to update and improve the global model.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(FedAvg)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63" y="438912"/>
            <a:ext cx="5634737" cy="127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SCHEDULE and </a:t>
            </a:r>
            <a:br>
              <a:rPr lang="en-US" dirty="0"/>
            </a:br>
            <a:r>
              <a:rPr lang="en-US" dirty="0"/>
              <a:t>flow diagram</a:t>
            </a:r>
            <a:br>
              <a:rPr lang="en-US" dirty="0"/>
            </a:b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59637F-24CF-EC58-B86B-E3E0727AE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84" y="2284662"/>
            <a:ext cx="5876495" cy="4407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E6A0ED-22D3-7A02-033E-C71E53484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051" y="438912"/>
            <a:ext cx="3296924" cy="62534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3B850-BB37-F896-B4A2-D9038FFA2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C593-137D-ABB3-435E-F63A5902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544" y="792480"/>
            <a:ext cx="5248656" cy="127000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7F4713E-0FAC-618A-F85F-5A331210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79CB5D-77FB-4C1B-C86D-51116A5A74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150" y="1504687"/>
            <a:ext cx="7698100" cy="51317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7000" dist="5000" dir="5400000" sy="-100000" algn="bl" rotWithShape="0"/>
          </a:effectLst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id="{A3BD1EB8-2F26-809C-9308-85EEB7314AE6}"/>
              </a:ext>
            </a:extLst>
          </p:cNvPr>
          <p:cNvSpPr txBox="1"/>
          <p:nvPr/>
        </p:nvSpPr>
        <p:spPr>
          <a:xfrm>
            <a:off x="2296630" y="4982478"/>
            <a:ext cx="1320330" cy="453122"/>
          </a:xfrm>
          <a:prstGeom prst="roundRect">
            <a:avLst>
              <a:gd name="adj" fmla="val 32223"/>
            </a:avLst>
          </a:prstGeom>
          <a:solidFill>
            <a:schemeClr val="lt1"/>
          </a:solidFill>
          <a:ln w="9525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500" b="1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FedAvg</a:t>
            </a:r>
            <a:r>
              <a:rPr lang="en-US" sz="15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Algo</a:t>
            </a:r>
            <a:endParaRPr lang="en-IN" sz="15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2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EB939-98E3-7523-CC7F-9A486AFF4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04E9-3C0B-DA69-268A-3666CAE18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544" y="792480"/>
            <a:ext cx="4059936" cy="1574800"/>
          </a:xfrm>
        </p:spPr>
        <p:txBody>
          <a:bodyPr/>
          <a:lstStyle/>
          <a:p>
            <a:r>
              <a:rPr lang="en-US" dirty="0"/>
              <a:t>Dataflow diagram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C63E4A4-C9F7-4584-EB7E-169A2238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D3333-96E5-CAC0-3C54-4B40F8804E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138" y="228600"/>
            <a:ext cx="3785865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4965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98449EF-6B3A-4EF3-AC51-64C91054EC25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1F98F7-6576-47F1-AD63-56E26C3397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1350</Words>
  <Application>Microsoft Office PowerPoint</Application>
  <PresentationFormat>Widescreen</PresentationFormat>
  <Paragraphs>122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Batang</vt:lpstr>
      <vt:lpstr>Arial</vt:lpstr>
      <vt:lpstr>Calibri</vt:lpstr>
      <vt:lpstr>fkGroteskNeue</vt:lpstr>
      <vt:lpstr>Symbol</vt:lpstr>
      <vt:lpstr>Times New Roman</vt:lpstr>
      <vt:lpstr>Office Theme</vt:lpstr>
      <vt:lpstr>Federated learning for cybersecurity</vt:lpstr>
      <vt:lpstr>research SUMMARY</vt:lpstr>
      <vt:lpstr>Literature review</vt:lpstr>
      <vt:lpstr>Literature review</vt:lpstr>
      <vt:lpstr>PROGRESS Implementation</vt:lpstr>
      <vt:lpstr>ATTENTION AREAS </vt:lpstr>
      <vt:lpstr>SCHEDULE and  flow diagram </vt:lpstr>
      <vt:lpstr>Architecture</vt:lpstr>
      <vt:lpstr>Dataflow diagram</vt:lpstr>
      <vt:lpstr>Procedure</vt:lpstr>
      <vt:lpstr>Result</vt:lpstr>
      <vt:lpstr>PowerPoint Presentation</vt:lpstr>
      <vt:lpstr>COSTS</vt:lpstr>
      <vt:lpstr>TECHNOLOGY </vt:lpstr>
      <vt:lpstr>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2022-06-28T06:29:45Z</dcterms:created>
  <dcterms:modified xsi:type="dcterms:W3CDTF">2025-04-21T06:26:59Z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