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Montserrat Bold" charset="1" panose="00000800000000000000"/>
      <p:regular r:id="rId19"/>
    </p:embeddedFont>
    <p:embeddedFont>
      <p:font typeface="Montserrat" charset="1" panose="000005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https://sansad.in/getFile/annex/263/AU388.pdf?source=pqars" TargetMode="External" Type="http://schemas.openxmlformats.org/officeDocument/2006/relationships/hyperlink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Relationship Id="rId7" Target="../media/image11.png" Type="http://schemas.openxmlformats.org/officeDocument/2006/relationships/image"/><Relationship Id="rId8" Target="../media/image1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98322">
            <a:off x="12872211" y="-2776467"/>
            <a:ext cx="8774178" cy="8796169"/>
          </a:xfrm>
          <a:custGeom>
            <a:avLst/>
            <a:gdLst/>
            <a:ahLst/>
            <a:cxnLst/>
            <a:rect r="r" b="b" t="t" l="l"/>
            <a:pathLst>
              <a:path h="8796169" w="8774178">
                <a:moveTo>
                  <a:pt x="0" y="0"/>
                </a:moveTo>
                <a:lnTo>
                  <a:pt x="8774178" y="0"/>
                </a:lnTo>
                <a:lnTo>
                  <a:pt x="8774178" y="8796168"/>
                </a:lnTo>
                <a:lnTo>
                  <a:pt x="0" y="87961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463626" y="1621617"/>
            <a:ext cx="753561" cy="753561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290931" y="4066846"/>
            <a:ext cx="7445813" cy="3548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31"/>
              </a:lnSpc>
            </a:pPr>
            <a:r>
              <a:rPr lang="en-US" sz="6736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Online Payment Fraud Detection</a:t>
            </a:r>
          </a:p>
          <a:p>
            <a:pPr algn="l">
              <a:lnSpc>
                <a:spcPts val="9431"/>
              </a:lnSpc>
              <a:spcBef>
                <a:spcPct val="0"/>
              </a:spcBef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14778711" y="7667323"/>
            <a:ext cx="1578921" cy="1578921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367131" y="7723154"/>
            <a:ext cx="7173539" cy="1717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32"/>
              </a:lnSpc>
            </a:pPr>
            <a:r>
              <a:rPr lang="en-US" sz="330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Presented by </a:t>
            </a:r>
          </a:p>
          <a:p>
            <a:pPr algn="l">
              <a:lnSpc>
                <a:spcPts val="4632"/>
              </a:lnSpc>
            </a:pPr>
            <a:r>
              <a:rPr lang="en-US" sz="330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Yash Gupta </a:t>
            </a:r>
          </a:p>
          <a:p>
            <a:pPr algn="l">
              <a:lnSpc>
                <a:spcPts val="4632"/>
              </a:lnSpc>
              <a:spcBef>
                <a:spcPct val="0"/>
              </a:spcBef>
            </a:pPr>
            <a:r>
              <a:rPr lang="en-US" sz="330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Nitesh Saxena 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367131" y="2552248"/>
            <a:ext cx="708243" cy="879308"/>
          </a:xfrm>
          <a:custGeom>
            <a:avLst/>
            <a:gdLst/>
            <a:ahLst/>
            <a:cxnLst/>
            <a:rect r="r" b="b" t="t" l="l"/>
            <a:pathLst>
              <a:path h="879308" w="708243">
                <a:moveTo>
                  <a:pt x="0" y="0"/>
                </a:moveTo>
                <a:lnTo>
                  <a:pt x="708243" y="0"/>
                </a:lnTo>
                <a:lnTo>
                  <a:pt x="708243" y="879308"/>
                </a:lnTo>
                <a:lnTo>
                  <a:pt x="0" y="8793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13418" y="199749"/>
            <a:ext cx="15707867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1"/>
              </a:lnSpc>
            </a:pPr>
            <a:r>
              <a:rPr lang="en-US" sz="4167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Methodology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54743" y="1464884"/>
            <a:ext cx="17692813" cy="7159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6804" indent="-338402" lvl="1">
              <a:lnSpc>
                <a:spcPts val="4388"/>
              </a:lnSpc>
              <a:buFont typeface="Arial"/>
              <a:buChar char="•"/>
            </a:pPr>
            <a:r>
              <a:rPr lang="en-US" sz="3134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Data Set</a:t>
            </a:r>
            <a:r>
              <a:rPr lang="en-US" sz="3134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 : Train the model on an online fraud dataset containing over </a:t>
            </a:r>
            <a:r>
              <a:rPr lang="en-US" sz="3134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6.3 million </a:t>
            </a:r>
            <a:r>
              <a:rPr lang="en-US" sz="3134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rows and </a:t>
            </a:r>
            <a:r>
              <a:rPr lang="en-US" sz="3134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11 attributes</a:t>
            </a:r>
            <a:r>
              <a:rPr lang="en-US" sz="3134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algn="l">
              <a:lnSpc>
                <a:spcPts val="4388"/>
              </a:lnSpc>
            </a:pPr>
          </a:p>
          <a:p>
            <a:pPr algn="l" marL="676804" indent="-338402" lvl="1">
              <a:lnSpc>
                <a:spcPts val="4388"/>
              </a:lnSpc>
              <a:buFont typeface="Arial"/>
              <a:buChar char="•"/>
            </a:pPr>
            <a:r>
              <a:rPr lang="en-US" sz="3134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Key Attributes: Focus on important parameters such as:</a:t>
            </a:r>
          </a:p>
          <a:p>
            <a:pPr algn="l">
              <a:lnSpc>
                <a:spcPts val="4388"/>
              </a:lnSpc>
            </a:pPr>
          </a:p>
          <a:p>
            <a:pPr algn="l" marL="676804" indent="-338402" lvl="1">
              <a:lnSpc>
                <a:spcPts val="4388"/>
              </a:lnSpc>
              <a:buFont typeface="Arial"/>
              <a:buChar char="•"/>
            </a:pPr>
            <a:r>
              <a:rPr lang="en-US" sz="3134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Payment Type (Debit, Transfer, Cash Out, Cash In)</a:t>
            </a:r>
          </a:p>
          <a:p>
            <a:pPr algn="l" marL="676804" indent="-338402" lvl="1">
              <a:lnSpc>
                <a:spcPts val="4388"/>
              </a:lnSpc>
              <a:buFont typeface="Arial"/>
              <a:buChar char="•"/>
            </a:pPr>
            <a:r>
              <a:rPr lang="en-US" sz="3134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Amount :  Initial Amount .</a:t>
            </a:r>
          </a:p>
          <a:p>
            <a:pPr algn="l" marL="676804" indent="-338402" lvl="1">
              <a:lnSpc>
                <a:spcPts val="4388"/>
              </a:lnSpc>
              <a:buFont typeface="Arial"/>
              <a:buChar char="•"/>
            </a:pPr>
            <a:r>
              <a:rPr lang="en-US" sz="3134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Old Balance : Checks the old balance in the account . </a:t>
            </a:r>
          </a:p>
          <a:p>
            <a:pPr algn="l" marL="676804" indent="-338402" lvl="1">
              <a:lnSpc>
                <a:spcPts val="4388"/>
              </a:lnSpc>
              <a:buFont typeface="Arial"/>
              <a:buChar char="•"/>
            </a:pPr>
            <a:r>
              <a:rPr lang="en-US" sz="3134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New Balance :  Checks the new balance in the account . </a:t>
            </a:r>
          </a:p>
          <a:p>
            <a:pPr algn="l">
              <a:lnSpc>
                <a:spcPts val="4388"/>
              </a:lnSpc>
            </a:pPr>
          </a:p>
          <a:p>
            <a:pPr algn="l" marL="676804" indent="-338402" lvl="1">
              <a:lnSpc>
                <a:spcPts val="4388"/>
              </a:lnSpc>
              <a:buFont typeface="Arial"/>
              <a:buChar char="•"/>
            </a:pPr>
            <a:r>
              <a:rPr lang="en-US" sz="3134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Objective: Develop a model to predict the parameter </a:t>
            </a:r>
            <a:r>
              <a:rPr lang="en-US" sz="3134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"Is Fraud"</a:t>
            </a:r>
            <a:r>
              <a:rPr lang="en-US" sz="3134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 which indicates whether a transaction is </a:t>
            </a:r>
            <a:r>
              <a:rPr lang="en-US" sz="3134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fraudulent (1) or not (0)</a:t>
            </a:r>
            <a:r>
              <a:rPr lang="en-US" sz="3134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algn="l" marL="0" indent="0" lvl="0">
              <a:lnSpc>
                <a:spcPts val="438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33425" y="199749"/>
            <a:ext cx="15707867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01"/>
              </a:lnSpc>
            </a:pPr>
            <a:r>
              <a:rPr lang="en-US" sz="4167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69926" y="1408555"/>
            <a:ext cx="17737099" cy="442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1"/>
              </a:lnSpc>
            </a:pPr>
            <a:r>
              <a:rPr lang="en-US" sz="2909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We will develop a robust model to classify transactions as fraudulent or legitimate by analyzing historical transaction data. This model will leverage patterns and anomalies identified in past transactions to enhance fraud detection accuracy. </a:t>
            </a:r>
          </a:p>
          <a:p>
            <a:pPr algn="just">
              <a:lnSpc>
                <a:spcPts val="3491"/>
              </a:lnSpc>
            </a:pPr>
          </a:p>
          <a:p>
            <a:pPr algn="just">
              <a:lnSpc>
                <a:spcPts val="3491"/>
              </a:lnSpc>
            </a:pPr>
            <a:r>
              <a:rPr lang="en-US" sz="2909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By continuously monitoring and learning from previous transaction trends, the model aims to provide real-time, reliable classification of transactions, thus significantly improving the security and integrity of financial operations. </a:t>
            </a:r>
          </a:p>
          <a:p>
            <a:pPr algn="just">
              <a:lnSpc>
                <a:spcPts val="3491"/>
              </a:lnSpc>
            </a:pPr>
          </a:p>
          <a:p>
            <a:pPr algn="just">
              <a:lnSpc>
                <a:spcPts val="3491"/>
              </a:lnSpc>
              <a:spcBef>
                <a:spcPct val="0"/>
              </a:spcBef>
            </a:pPr>
            <a:r>
              <a:rPr lang="en-US" sz="2909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This proactive approach ensures timely identification of fraud and helps protect users from financial losses.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7673" y="1028700"/>
            <a:ext cx="18090327" cy="7320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3"/>
              </a:lnSpc>
              <a:spcBef>
                <a:spcPct val="0"/>
              </a:spcBef>
            </a:pPr>
            <a:r>
              <a:rPr lang="en-US" sz="232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algn="l">
              <a:lnSpc>
                <a:spcPts val="2793"/>
              </a:lnSpc>
              <a:spcBef>
                <a:spcPct val="0"/>
              </a:spcBef>
            </a:pPr>
            <a:r>
              <a:rPr lang="en-US" sz="232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1.NAGARAJU, C. Reddy, Velpula Chaitanya, “Net Banking Fraud Detection Using Neural Networks(CNN),” Research Square (Research Square), Mar. 2024, doi: https://doi.org/10.21203/rs.3.rs-4088962/v1.</a:t>
            </a:r>
          </a:p>
          <a:p>
            <a:pPr algn="l">
              <a:lnSpc>
                <a:spcPts val="2793"/>
              </a:lnSpc>
              <a:spcBef>
                <a:spcPct val="0"/>
              </a:spcBef>
            </a:pPr>
            <a:r>
              <a:rPr lang="en-US" sz="232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algn="l">
              <a:lnSpc>
                <a:spcPts val="2793"/>
              </a:lnSpc>
              <a:spcBef>
                <a:spcPct val="0"/>
              </a:spcBef>
            </a:pPr>
            <a:r>
              <a:rPr lang="en-US" sz="232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algn="l">
              <a:lnSpc>
                <a:spcPts val="2793"/>
              </a:lnSpc>
              <a:spcBef>
                <a:spcPct val="0"/>
              </a:spcBef>
            </a:pPr>
            <a:r>
              <a:rPr lang="en-US" sz="232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2.M. Kishori, D. Kadam, R. Omanna, S. Sakshi, Neje, and N. Suresh, “Online Transactions Fraud Detection using Machine Learning,” International Journal of Advances in Engineering and Management (IJAEM), vol. 5, no. 6, pp. 545–548, 2023, doi: https://doi.org/10.35629/5252-0506545548.</a:t>
            </a:r>
          </a:p>
          <a:p>
            <a:pPr algn="l">
              <a:lnSpc>
                <a:spcPts val="2793"/>
              </a:lnSpc>
              <a:spcBef>
                <a:spcPct val="0"/>
              </a:spcBef>
            </a:pPr>
            <a:r>
              <a:rPr lang="en-US" sz="232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‌</a:t>
            </a:r>
          </a:p>
          <a:p>
            <a:pPr algn="l">
              <a:lnSpc>
                <a:spcPts val="2793"/>
              </a:lnSpc>
              <a:spcBef>
                <a:spcPct val="0"/>
              </a:spcBef>
            </a:pPr>
            <a:r>
              <a:rPr lang="en-US" sz="232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algn="l">
              <a:lnSpc>
                <a:spcPts val="2793"/>
              </a:lnSpc>
              <a:spcBef>
                <a:spcPct val="0"/>
              </a:spcBef>
            </a:pPr>
            <a:r>
              <a:rPr lang="en-US" sz="232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algn="l">
              <a:lnSpc>
                <a:spcPts val="2793"/>
              </a:lnSpc>
              <a:spcBef>
                <a:spcPct val="0"/>
              </a:spcBef>
            </a:pPr>
            <a:r>
              <a:rPr lang="en-US" sz="232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3.Polavarapu  “UPI Fraud Detection Using Convolutional Neural Networks(CNN),” Research Square (Research Square), Mar. 2024, doi: https://doi.org/10.21203/rs.3.rs-4088962/v1.</a:t>
            </a:r>
          </a:p>
          <a:p>
            <a:pPr algn="l">
              <a:lnSpc>
                <a:spcPts val="2793"/>
              </a:lnSpc>
              <a:spcBef>
                <a:spcPct val="0"/>
              </a:spcBef>
            </a:pPr>
            <a:r>
              <a:rPr lang="en-US" sz="232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algn="l">
              <a:lnSpc>
                <a:spcPts val="2793"/>
              </a:lnSpc>
              <a:spcBef>
                <a:spcPct val="0"/>
              </a:spcBef>
            </a:pPr>
            <a:r>
              <a:rPr lang="en-US" sz="232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algn="l">
              <a:lnSpc>
                <a:spcPts val="2793"/>
              </a:lnSpc>
              <a:spcBef>
                <a:spcPct val="0"/>
              </a:spcBef>
            </a:pPr>
            <a:r>
              <a:rPr lang="en-US" sz="232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4. MELAM NAGARAJU, C. Reddy, Polavarapu Nagendra Babu, V. Sai, and Velpula Chaitanya, “Online Fraud Detection Using Classifcation Model’s,” Research Square (Research Square), Mar. 2024, doi: https://doi.org/10.21203/rs.3.rs-4088962/v1.</a:t>
            </a:r>
          </a:p>
          <a:p>
            <a:pPr algn="l">
              <a:lnSpc>
                <a:spcPts val="2793"/>
              </a:lnSpc>
              <a:spcBef>
                <a:spcPct val="0"/>
              </a:spcBef>
            </a:pPr>
            <a:r>
              <a:rPr lang="en-US" sz="232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algn="l">
              <a:lnSpc>
                <a:spcPts val="2793"/>
              </a:lnSpc>
              <a:spcBef>
                <a:spcPct val="0"/>
              </a:spcBef>
            </a:pPr>
            <a:r>
              <a:rPr lang="en-US" sz="232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5. Nagendra Babu, “ Credit Card fraud Detection,” Research Square (Research Square), Mar. 2024, doi: https://doi.org/10.21203/rs.3.rs-4088962/v1.</a:t>
            </a:r>
          </a:p>
          <a:p>
            <a:pPr algn="l">
              <a:lnSpc>
                <a:spcPts val="2793"/>
              </a:lnSpc>
              <a:spcBef>
                <a:spcPct val="0"/>
              </a:spcBef>
            </a:pPr>
            <a:r>
              <a:rPr lang="en-US" sz="232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97673" y="400050"/>
            <a:ext cx="3840123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1"/>
              </a:lnSpc>
              <a:spcBef>
                <a:spcPct val="0"/>
              </a:spcBef>
            </a:pPr>
            <a:r>
              <a:rPr lang="en-US" sz="4167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REFERENCES</a:t>
            </a:r>
            <a:r>
              <a:rPr lang="en-US" sz="4167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98322">
            <a:off x="13299669" y="5075791"/>
            <a:ext cx="8700980" cy="8722787"/>
          </a:xfrm>
          <a:custGeom>
            <a:avLst/>
            <a:gdLst/>
            <a:ahLst/>
            <a:cxnLst/>
            <a:rect r="r" b="b" t="t" l="l"/>
            <a:pathLst>
              <a:path h="8722787" w="8700980">
                <a:moveTo>
                  <a:pt x="0" y="0"/>
                </a:moveTo>
                <a:lnTo>
                  <a:pt x="8700980" y="0"/>
                </a:lnTo>
                <a:lnTo>
                  <a:pt x="8700980" y="8722787"/>
                </a:lnTo>
                <a:lnTo>
                  <a:pt x="0" y="8722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898322">
            <a:off x="-3784911" y="-3899454"/>
            <a:ext cx="8700980" cy="8722787"/>
          </a:xfrm>
          <a:custGeom>
            <a:avLst/>
            <a:gdLst/>
            <a:ahLst/>
            <a:cxnLst/>
            <a:rect r="r" b="b" t="t" l="l"/>
            <a:pathLst>
              <a:path h="8722787" w="8700980">
                <a:moveTo>
                  <a:pt x="0" y="0"/>
                </a:moveTo>
                <a:lnTo>
                  <a:pt x="8700980" y="0"/>
                </a:lnTo>
                <a:lnTo>
                  <a:pt x="8700980" y="8722787"/>
                </a:lnTo>
                <a:lnTo>
                  <a:pt x="0" y="8722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361112" y="2575440"/>
            <a:ext cx="8460437" cy="1577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08"/>
              </a:lnSpc>
            </a:pPr>
            <a:r>
              <a:rPr lang="en-US" sz="10424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35442" y="1964298"/>
            <a:ext cx="8397219" cy="1246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276"/>
              </a:lnSpc>
              <a:spcBef>
                <a:spcPct val="0"/>
              </a:spcBef>
            </a:pPr>
            <a:r>
              <a:rPr lang="en-US" sz="7340" strike="noStrike" u="non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Introduction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43245" y="3411980"/>
            <a:ext cx="17801511" cy="7563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5336" indent="-292668" lvl="1">
              <a:lnSpc>
                <a:spcPts val="3795"/>
              </a:lnSpc>
              <a:buFont typeface="Arial"/>
              <a:buChar char="•"/>
            </a:pPr>
            <a:r>
              <a:rPr lang="en-US" sz="2711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Online payments have become increasingly popular for both small and large transactions due to their convenience—whether it's using a </a:t>
            </a:r>
            <a:r>
              <a:rPr lang="en-US" sz="2711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card</a:t>
            </a:r>
            <a:r>
              <a:rPr lang="en-US" sz="2711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2711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net banking</a:t>
            </a:r>
            <a:r>
              <a:rPr lang="en-US" sz="2711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, or </a:t>
            </a:r>
            <a:r>
              <a:rPr lang="en-US" sz="2711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digital wallets</a:t>
            </a:r>
            <a:r>
              <a:rPr lang="en-US" sz="2711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algn="l">
              <a:lnSpc>
                <a:spcPts val="3795"/>
              </a:lnSpc>
            </a:pPr>
          </a:p>
          <a:p>
            <a:pPr algn="l" marL="585336" indent="-292668" lvl="1">
              <a:lnSpc>
                <a:spcPts val="3795"/>
              </a:lnSpc>
              <a:buFont typeface="Arial"/>
              <a:buChar char="•"/>
            </a:pPr>
            <a:r>
              <a:rPr lang="en-US" sz="2711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However, with the rise in online payment usage, fraud incidences, such as unauthorized transactions, have also surged.</a:t>
            </a:r>
          </a:p>
          <a:p>
            <a:pPr algn="l">
              <a:lnSpc>
                <a:spcPts val="3795"/>
              </a:lnSpc>
            </a:pPr>
          </a:p>
          <a:p>
            <a:pPr algn="l" marL="585336" indent="-292668" lvl="1">
              <a:lnSpc>
                <a:spcPts val="3795"/>
              </a:lnSpc>
              <a:buFont typeface="Arial"/>
              <a:buChar char="•"/>
            </a:pPr>
            <a:r>
              <a:rPr lang="en-US" sz="2711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Malicious apps, phishing attacks, and viruses, often entering through unsecured files or APKs, are common sources of these fraudulent activities.</a:t>
            </a:r>
          </a:p>
          <a:p>
            <a:pPr algn="l">
              <a:lnSpc>
                <a:spcPts val="3795"/>
              </a:lnSpc>
            </a:pPr>
          </a:p>
          <a:p>
            <a:pPr algn="l" marL="585336" indent="-292668" lvl="1">
              <a:lnSpc>
                <a:spcPts val="3795"/>
              </a:lnSpc>
              <a:buFont typeface="Arial"/>
              <a:buChar char="•"/>
            </a:pPr>
            <a:r>
              <a:rPr lang="en-US" sz="2711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Our objective is to utilize machine learning to detect online payment fraud in real-time and promptly notify users.</a:t>
            </a:r>
          </a:p>
          <a:p>
            <a:pPr algn="l">
              <a:lnSpc>
                <a:spcPts val="3795"/>
              </a:lnSpc>
            </a:pPr>
          </a:p>
          <a:p>
            <a:pPr algn="l" marL="585336" indent="-292668" lvl="1">
              <a:lnSpc>
                <a:spcPts val="3795"/>
              </a:lnSpc>
              <a:buFont typeface="Arial"/>
              <a:buChar char="•"/>
            </a:pPr>
            <a:r>
              <a:rPr lang="en-US" sz="2711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models analyze patterns and anomalies in transaction data across various payment methods to identify and prevent potential fraud.</a:t>
            </a:r>
          </a:p>
          <a:p>
            <a:pPr algn="l">
              <a:lnSpc>
                <a:spcPts val="3795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3515"/>
              </a:lnSpc>
              <a:spcBef>
                <a:spcPct val="0"/>
              </a:spcBef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0" y="0"/>
            <a:ext cx="18288000" cy="1874361"/>
            <a:chOff x="0" y="0"/>
            <a:chExt cx="9414331" cy="96488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14331" cy="964887"/>
            </a:xfrm>
            <a:custGeom>
              <a:avLst/>
              <a:gdLst/>
              <a:ahLst/>
              <a:cxnLst/>
              <a:rect r="r" b="b" t="t" l="l"/>
              <a:pathLst>
                <a:path h="964887" w="9414331">
                  <a:moveTo>
                    <a:pt x="0" y="0"/>
                  </a:moveTo>
                  <a:lnTo>
                    <a:pt x="9414331" y="0"/>
                  </a:lnTo>
                  <a:lnTo>
                    <a:pt x="9414331" y="964887"/>
                  </a:lnTo>
                  <a:lnTo>
                    <a:pt x="0" y="964887"/>
                  </a:ln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9414331" cy="10029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7299" y="465163"/>
            <a:ext cx="8194363" cy="1113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41"/>
              </a:lnSpc>
            </a:pPr>
            <a:r>
              <a:rPr lang="en-US" sz="7368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Problems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87299" y="1802207"/>
            <a:ext cx="17583681" cy="7477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16146" indent="-308073" lvl="1">
              <a:lnSpc>
                <a:spcPts val="3995"/>
              </a:lnSpc>
              <a:spcBef>
                <a:spcPct val="0"/>
              </a:spcBef>
              <a:buFont typeface="Arial"/>
              <a:buChar char="•"/>
            </a:pPr>
            <a:r>
              <a:rPr lang="en-US" sz="2853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Gr</a:t>
            </a:r>
            <a:r>
              <a:rPr lang="en-US" sz="2853" strike="noStrike" u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owing Fraud Incidents : The rapid increase in online adoption has led to a parallel rise in fraudulent activities, targeting both small and large transactions.</a:t>
            </a:r>
          </a:p>
          <a:p>
            <a:pPr algn="l">
              <a:lnSpc>
                <a:spcPts val="3995"/>
              </a:lnSpc>
              <a:spcBef>
                <a:spcPct val="0"/>
              </a:spcBef>
            </a:pPr>
          </a:p>
          <a:p>
            <a:pPr algn="l" marL="616146" indent="-308073" lvl="1">
              <a:lnSpc>
                <a:spcPts val="3995"/>
              </a:lnSpc>
              <a:spcBef>
                <a:spcPct val="0"/>
              </a:spcBef>
              <a:buFont typeface="Arial"/>
              <a:buChar char="•"/>
            </a:pPr>
            <a:r>
              <a:rPr lang="en-US" sz="2853" strike="noStrike" u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Unauthorized Transactions : Users frequently report cases of unauthorized transactions, often resulting in significant financial losses.</a:t>
            </a:r>
          </a:p>
          <a:p>
            <a:pPr algn="l">
              <a:lnSpc>
                <a:spcPts val="3995"/>
              </a:lnSpc>
              <a:spcBef>
                <a:spcPct val="0"/>
              </a:spcBef>
            </a:pPr>
          </a:p>
          <a:p>
            <a:pPr algn="l" marL="616146" indent="-308073" lvl="1">
              <a:lnSpc>
                <a:spcPts val="3995"/>
              </a:lnSpc>
              <a:spcBef>
                <a:spcPct val="0"/>
              </a:spcBef>
              <a:buFont typeface="Arial"/>
              <a:buChar char="•"/>
            </a:pPr>
            <a:r>
              <a:rPr lang="en-US" sz="2853" strike="noStrike" u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Malicious Software : Fraudsters exploit malicious apps, viruses, and unauthorized APKs to gain access to users'  credentials and initiate fraudulent transfers.</a:t>
            </a:r>
          </a:p>
          <a:p>
            <a:pPr algn="l">
              <a:lnSpc>
                <a:spcPts val="3995"/>
              </a:lnSpc>
              <a:spcBef>
                <a:spcPct val="0"/>
              </a:spcBef>
            </a:pPr>
          </a:p>
          <a:p>
            <a:pPr algn="l" marL="616146" indent="-308073" lvl="1">
              <a:lnSpc>
                <a:spcPts val="3995"/>
              </a:lnSpc>
              <a:spcBef>
                <a:spcPct val="0"/>
              </a:spcBef>
              <a:buFont typeface="Arial"/>
              <a:buChar char="•"/>
            </a:pPr>
            <a:r>
              <a:rPr lang="en-US" sz="2853" strike="noStrike" u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Lack of Early Detection : Existing systems often fail to detect fraud in real-time, allowing fraudulent transactions to go unnoticed until it's too late.</a:t>
            </a:r>
          </a:p>
          <a:p>
            <a:pPr algn="l">
              <a:lnSpc>
                <a:spcPts val="3995"/>
              </a:lnSpc>
              <a:spcBef>
                <a:spcPct val="0"/>
              </a:spcBef>
            </a:pPr>
          </a:p>
          <a:p>
            <a:pPr algn="l" marL="616146" indent="-308073" lvl="1">
              <a:lnSpc>
                <a:spcPts val="3995"/>
              </a:lnSpc>
              <a:spcBef>
                <a:spcPct val="0"/>
              </a:spcBef>
              <a:buFont typeface="Arial"/>
              <a:buChar char="•"/>
            </a:pPr>
            <a:r>
              <a:rPr lang="en-US" sz="2853" strike="noStrike" u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User Awareness: Many users are unaware of potential fraud risks and lack knowledge of secure UPI practices, making them vulnerable to scams.</a:t>
            </a:r>
          </a:p>
          <a:p>
            <a:pPr algn="l" marL="0" indent="0" lvl="0">
              <a:lnSpc>
                <a:spcPts val="399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7299" y="1746829"/>
            <a:ext cx="6850311" cy="6626826"/>
          </a:xfrm>
          <a:custGeom>
            <a:avLst/>
            <a:gdLst/>
            <a:ahLst/>
            <a:cxnLst/>
            <a:rect r="r" b="b" t="t" l="l"/>
            <a:pathLst>
              <a:path h="6626826" w="6850311">
                <a:moveTo>
                  <a:pt x="0" y="0"/>
                </a:moveTo>
                <a:lnTo>
                  <a:pt x="6850311" y="0"/>
                </a:lnTo>
                <a:lnTo>
                  <a:pt x="6850311" y="6626827"/>
                </a:lnTo>
                <a:lnTo>
                  <a:pt x="0" y="66268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769" r="0" b="-5769"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7432635" y="2727267"/>
            <a:ext cx="9826665" cy="3758640"/>
          </a:xfrm>
          <a:custGeom>
            <a:avLst/>
            <a:gdLst/>
            <a:ahLst/>
            <a:cxnLst/>
            <a:rect r="r" b="b" t="t" l="l"/>
            <a:pathLst>
              <a:path h="3758640" w="9826665">
                <a:moveTo>
                  <a:pt x="0" y="0"/>
                </a:moveTo>
                <a:lnTo>
                  <a:pt x="9826665" y="0"/>
                </a:lnTo>
                <a:lnTo>
                  <a:pt x="9826665" y="3758641"/>
                </a:lnTo>
                <a:lnTo>
                  <a:pt x="0" y="37586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87299" y="465163"/>
            <a:ext cx="8194363" cy="1113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41"/>
              </a:lnSpc>
            </a:pPr>
            <a:r>
              <a:rPr lang="en-US" sz="7368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Fraud Report’s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-841405" y="9220200"/>
            <a:ext cx="14672129" cy="438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Reference :</a:t>
            </a:r>
            <a:r>
              <a:rPr lang="en-US" sz="2600" u="sng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  <a:hlinkClick r:id="rId4" tooltip="https://sansad.in/getFile/annex/263/AU388.pdf?source=pqars"/>
              </a:rPr>
              <a:t> https://sansad.in/getFile/annex/263/AU388.pdf?source=pqars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051465" y="-2544328"/>
            <a:ext cx="9898854" cy="8599630"/>
          </a:xfrm>
          <a:custGeom>
            <a:avLst/>
            <a:gdLst/>
            <a:ahLst/>
            <a:cxnLst/>
            <a:rect r="r" b="b" t="t" l="l"/>
            <a:pathLst>
              <a:path h="8599630" w="9898854">
                <a:moveTo>
                  <a:pt x="0" y="0"/>
                </a:moveTo>
                <a:lnTo>
                  <a:pt x="9898854" y="0"/>
                </a:lnTo>
                <a:lnTo>
                  <a:pt x="9898854" y="8599629"/>
                </a:lnTo>
                <a:lnTo>
                  <a:pt x="0" y="85996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975262" y="2090415"/>
            <a:ext cx="8525731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841"/>
              </a:lnSpc>
              <a:spcBef>
                <a:spcPct val="0"/>
              </a:spcBef>
            </a:pPr>
            <a:r>
              <a:rPr lang="en-US" sz="7368" strike="noStrike" u="none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Objectives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835896" y="7332679"/>
            <a:ext cx="2227883" cy="792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09"/>
              </a:lnSpc>
              <a:spcBef>
                <a:spcPct val="0"/>
              </a:spcBef>
            </a:pPr>
            <a:r>
              <a:rPr lang="en-US" sz="2292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Real-Time Protection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2451468" y="5453784"/>
            <a:ext cx="1335793" cy="1647279"/>
          </a:xfrm>
          <a:custGeom>
            <a:avLst/>
            <a:gdLst/>
            <a:ahLst/>
            <a:cxnLst/>
            <a:rect r="r" b="b" t="t" l="l"/>
            <a:pathLst>
              <a:path h="1647279" w="1335793">
                <a:moveTo>
                  <a:pt x="0" y="0"/>
                </a:moveTo>
                <a:lnTo>
                  <a:pt x="1335793" y="0"/>
                </a:lnTo>
                <a:lnTo>
                  <a:pt x="1335793" y="1647278"/>
                </a:lnTo>
                <a:lnTo>
                  <a:pt x="0" y="16472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280531" y="5453784"/>
            <a:ext cx="1584089" cy="1640770"/>
          </a:xfrm>
          <a:custGeom>
            <a:avLst/>
            <a:gdLst/>
            <a:ahLst/>
            <a:cxnLst/>
            <a:rect r="r" b="b" t="t" l="l"/>
            <a:pathLst>
              <a:path h="1640770" w="1584089">
                <a:moveTo>
                  <a:pt x="0" y="0"/>
                </a:moveTo>
                <a:lnTo>
                  <a:pt x="1584089" y="0"/>
                </a:lnTo>
                <a:lnTo>
                  <a:pt x="1584089" y="1640770"/>
                </a:lnTo>
                <a:lnTo>
                  <a:pt x="0" y="16407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908311" y="5453784"/>
            <a:ext cx="1738970" cy="1647279"/>
          </a:xfrm>
          <a:custGeom>
            <a:avLst/>
            <a:gdLst/>
            <a:ahLst/>
            <a:cxnLst/>
            <a:rect r="r" b="b" t="t" l="l"/>
            <a:pathLst>
              <a:path h="1647279" w="1738970">
                <a:moveTo>
                  <a:pt x="0" y="0"/>
                </a:moveTo>
                <a:lnTo>
                  <a:pt x="1738969" y="0"/>
                </a:lnTo>
                <a:lnTo>
                  <a:pt x="1738969" y="1647278"/>
                </a:lnTo>
                <a:lnTo>
                  <a:pt x="0" y="164727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975262" y="3466106"/>
            <a:ext cx="10552500" cy="1883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1"/>
              </a:lnSpc>
            </a:pPr>
            <a:r>
              <a:rPr lang="en-US" sz="2708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Our aim is to detect and prevent both small and large</a:t>
            </a:r>
          </a:p>
          <a:p>
            <a:pPr algn="l">
              <a:lnSpc>
                <a:spcPts val="3791"/>
              </a:lnSpc>
            </a:pPr>
            <a:r>
              <a:rPr lang="en-US" sz="2708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 frauds occurring daily, ensuring secure transactions and safeguarding users from financial losses.</a:t>
            </a:r>
          </a:p>
          <a:p>
            <a:pPr algn="l" marL="0" indent="0" lvl="0">
              <a:lnSpc>
                <a:spcPts val="3791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704128" y="7303562"/>
            <a:ext cx="2830473" cy="792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09"/>
              </a:lnSpc>
              <a:spcBef>
                <a:spcPct val="0"/>
              </a:spcBef>
            </a:pPr>
            <a:r>
              <a:rPr lang="en-US" sz="2292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Comprehensive Fraud Detection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663854" y="7332679"/>
            <a:ext cx="2227883" cy="1193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09"/>
              </a:lnSpc>
              <a:spcBef>
                <a:spcPct val="0"/>
              </a:spcBef>
            </a:pPr>
            <a:r>
              <a:rPr lang="en-US" sz="2292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Enhanced Transaction Security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0"/>
            <a:ext cx="16080156" cy="9871693"/>
          </a:xfrm>
          <a:custGeom>
            <a:avLst/>
            <a:gdLst/>
            <a:ahLst/>
            <a:cxnLst/>
            <a:rect r="r" b="b" t="t" l="l"/>
            <a:pathLst>
              <a:path h="9871693" w="16080156">
                <a:moveTo>
                  <a:pt x="0" y="0"/>
                </a:moveTo>
                <a:lnTo>
                  <a:pt x="16080156" y="0"/>
                </a:lnTo>
                <a:lnTo>
                  <a:pt x="16080156" y="9871693"/>
                </a:lnTo>
                <a:lnTo>
                  <a:pt x="0" y="98716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1550" y="172086"/>
            <a:ext cx="15423720" cy="44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1"/>
              </a:lnSpc>
            </a:pPr>
            <a:r>
              <a:rPr lang="en-US" sz="2967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LITERATURE SURVEY TABLE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431279"/>
            <a:ext cx="16594430" cy="8637162"/>
          </a:xfrm>
          <a:custGeom>
            <a:avLst/>
            <a:gdLst/>
            <a:ahLst/>
            <a:cxnLst/>
            <a:rect r="r" b="b" t="t" l="l"/>
            <a:pathLst>
              <a:path h="8637162" w="16594430">
                <a:moveTo>
                  <a:pt x="0" y="0"/>
                </a:moveTo>
                <a:lnTo>
                  <a:pt x="16594430" y="0"/>
                </a:lnTo>
                <a:lnTo>
                  <a:pt x="16594430" y="8637162"/>
                </a:lnTo>
                <a:lnTo>
                  <a:pt x="0" y="86371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1550" y="172086"/>
            <a:ext cx="15707867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01"/>
              </a:lnSpc>
            </a:pPr>
            <a:r>
              <a:rPr lang="en-US" sz="4167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LITERATURE SURVEY TABLE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25899" y="1028700"/>
            <a:ext cx="15636203" cy="8857170"/>
          </a:xfrm>
          <a:custGeom>
            <a:avLst/>
            <a:gdLst/>
            <a:ahLst/>
            <a:cxnLst/>
            <a:rect r="r" b="b" t="t" l="l"/>
            <a:pathLst>
              <a:path h="8857170" w="15636203">
                <a:moveTo>
                  <a:pt x="0" y="0"/>
                </a:moveTo>
                <a:lnTo>
                  <a:pt x="15636202" y="0"/>
                </a:lnTo>
                <a:lnTo>
                  <a:pt x="15636202" y="8857170"/>
                </a:lnTo>
                <a:lnTo>
                  <a:pt x="0" y="88571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720" r="0" b="-572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1550" y="172086"/>
            <a:ext cx="15707867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01"/>
              </a:lnSpc>
            </a:pPr>
            <a:r>
              <a:rPr lang="en-US" sz="4167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LITERATURE SURVEY TABLE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0681" y="1696715"/>
            <a:ext cx="18556822" cy="6647008"/>
          </a:xfrm>
          <a:custGeom>
            <a:avLst/>
            <a:gdLst/>
            <a:ahLst/>
            <a:cxnLst/>
            <a:rect r="r" b="b" t="t" l="l"/>
            <a:pathLst>
              <a:path h="6647008" w="18556822">
                <a:moveTo>
                  <a:pt x="0" y="0"/>
                </a:moveTo>
                <a:lnTo>
                  <a:pt x="18556822" y="0"/>
                </a:lnTo>
                <a:lnTo>
                  <a:pt x="18556822" y="6647008"/>
                </a:lnTo>
                <a:lnTo>
                  <a:pt x="0" y="66470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35" t="-3987" r="-1335" b="-416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13418" y="199749"/>
            <a:ext cx="15707867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1"/>
              </a:lnSpc>
            </a:pPr>
            <a:r>
              <a:rPr lang="en-US" sz="4167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Methodology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51433" y="1068065"/>
            <a:ext cx="15707867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1"/>
              </a:lnSpc>
            </a:pPr>
            <a:r>
              <a:rPr lang="en-US" sz="366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Work Flow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DAGNwmMN9PY</dc:identifier>
  <dcterms:modified xsi:type="dcterms:W3CDTF">2011-08-01T06:04:30Z</dcterms:modified>
  <cp:revision>1</cp:revision>
  <dc:title>White and Violet Professional Modern Technology Pitch Deck Presentation</dc:title>
</cp:coreProperties>
</file>