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
  </p:notesMasterIdLst>
  <p:sldIdLst>
    <p:sldId id="483" r:id="rId3"/>
    <p:sldId id="484" r:id="rId5"/>
    <p:sldId id="470" r:id="rId6"/>
    <p:sldId id="510" r:id="rId7"/>
    <p:sldId id="494" r:id="rId8"/>
    <p:sldId id="478" r:id="rId9"/>
    <p:sldId id="507" r:id="rId10"/>
    <p:sldId id="481" r:id="rId11"/>
    <p:sldId id="511" r:id="rId12"/>
    <p:sldId id="495" r:id="rId13"/>
    <p:sldId id="512" r:id="rId14"/>
    <p:sldId id="476" r:id="rId15"/>
    <p:sldId id="513" r:id="rId16"/>
    <p:sldId id="485" r:id="rId17"/>
    <p:sldId id="509" r:id="rId18"/>
    <p:sldId id="514" r:id="rId19"/>
    <p:sldId id="515" r:id="rId20"/>
    <p:sldId id="516" r:id="rId21"/>
    <p:sldId id="468" r:id="rId22"/>
  </p:sldIdLst>
  <p:sldSz cx="12192000" cy="6858000"/>
  <p:notesSz cx="6954520"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showGuides="1">
      <p:cViewPr varScale="1">
        <p:scale>
          <a:sx n="80" d="100"/>
          <a:sy n="80" d="100"/>
        </p:scale>
        <p:origin x="408" y="78"/>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fld>
            <a:endParaRPr lang="en-US"/>
          </a:p>
        </p:txBody>
      </p:sp>
      <p:sp>
        <p:nvSpPr>
          <p:cNvPr id="4" name="Slide Image Placeholder 3"/>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lstStyle>
            <a:lvl1pPr algn="r" eaLnBrk="1" hangingPunct="1">
              <a:defRPr sz="1200"/>
            </a:lvl1pPr>
          </a:lstStyle>
          <a:p>
            <a:pPr>
              <a:defRPr/>
            </a:pPr>
            <a:fld id="{36A1ABE2-8A9C-4371-A477-2D85B6949ADB}" type="slidenum">
              <a:rPr lang="en-US" altLang="en-US"/>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EB984284-C742-4CDE-BCD1-55F1EACCE4BD}"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4FAC8F4A-8BCF-4389-A68F-ABDBB8A38460}" type="slidenum">
              <a:rPr lang="en-US" altLang="en-US"/>
            </a:fld>
            <a:endParaRPr lang="en-US" altLang="en-US"/>
          </a:p>
        </p:txBody>
      </p:sp>
    </p:spTree>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E702336F-006F-49C3-8FF0-2416E12056BA}"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3CA2AFE-CAB8-4467-80DC-C3A4FC1E2718}" type="slidenum">
              <a:rPr lang="en-US" altLang="en-US"/>
            </a:fld>
            <a:endParaRPr lang="en-US" altLang="en-US"/>
          </a:p>
        </p:txBody>
      </p:sp>
    </p:spTree>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8C683BFA-96BB-4329-BF2F-32F59AFA4E79}"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DDD8426-6957-4B5B-B927-2BE994D1B7C1}" type="slidenum">
              <a:rPr lang="en-US" altLang="en-US"/>
            </a:fld>
            <a:endParaRPr lang="en-US" altLang="en-US"/>
          </a:p>
        </p:txBody>
      </p:sp>
    </p:spTree>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8400D6F-81A6-4CA0-8B3C-34372C62B661}"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15EC703-C051-410C-8BA1-62752E291E83}" type="slidenum">
              <a:rPr lang="en-US" altLang="en-US"/>
            </a:fld>
            <a:endParaRPr lang="en-US" altLang="en-US"/>
          </a:p>
        </p:txBody>
      </p:sp>
    </p:spTree>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B63234D9-D072-4920-821D-BED01FCB7247}" type="datetime1">
              <a:rPr lang="en-US"/>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9A17B78-0E85-43B3-B804-1DD2F629C182}" type="slidenum">
              <a:rPr lang="en-US" altLang="en-US"/>
            </a:fld>
            <a:endParaRPr lang="en-US" altLang="en-US"/>
          </a:p>
        </p:txBody>
      </p:sp>
    </p:spTree>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4A9FD15-50EB-4E55-A7AC-5D569B5B3C80}"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10EC4D6-2A5D-45C1-86E3-8BE19A62D209}" type="slidenum">
              <a:rPr lang="en-US" altLang="en-US"/>
            </a:fld>
            <a:endParaRPr lang="en-US" altLang="en-US"/>
          </a:p>
        </p:txBody>
      </p:sp>
    </p:spTree>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C50B61E-D197-4188-943F-30B5936FC2F9}" type="datetime1">
              <a:rPr lang="en-US"/>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7F6C894-F542-45DE-85A4-2725CE924991}" type="slidenum">
              <a:rPr lang="en-US" altLang="en-US"/>
            </a:fld>
            <a:endParaRPr lang="en-US" altLang="en-US"/>
          </a:p>
        </p:txBody>
      </p:sp>
    </p:spTree>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6BD41E7F-6671-4D2D-B6AD-20E102447CE3}" type="datetime1">
              <a:rPr lang="en-US"/>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389318FD-4EEC-4C57-A972-0B24B85155E4}" type="slidenum">
              <a:rPr lang="en-US" altLang="en-US"/>
            </a:fld>
            <a:endParaRPr lang="en-US" altLang="en-US"/>
          </a:p>
        </p:txBody>
      </p:sp>
    </p:spTree>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AE11748-68B0-424D-A128-8EE4A2F1567E}" type="datetime1">
              <a:rPr lang="en-US"/>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F195F4C-44D2-4F45-A0AC-21646A9D27BF}" type="slidenum">
              <a:rPr lang="en-US" altLang="en-US"/>
            </a:fld>
            <a:endParaRPr lang="en-US" altLang="en-US"/>
          </a:p>
        </p:txBody>
      </p:sp>
    </p:spTree>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7094E8B7-7DCF-4AE2-ACBE-26DA6EBB7347}"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CD429D7-E526-4101-969E-B40B8D8E48CC}" type="slidenum">
              <a:rPr lang="en-US" altLang="en-US"/>
            </a:fld>
            <a:endParaRPr lang="en-US" altLang="en-US"/>
          </a:p>
        </p:txBody>
      </p:sp>
    </p:spTree>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A58AEAC7-C2C3-44AF-AB2E-36A1774D5378}" type="datetime1">
              <a:rPr lang="en-US"/>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66FD7F1-16F9-4E12-83AD-C4245146BA57}" type="slidenum">
              <a:rPr lang="en-US" altLang="en-US"/>
            </a:fld>
            <a:endParaRPr lang="en-US" altLang="en-US"/>
          </a:p>
        </p:txBody>
      </p:sp>
    </p:spTree>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US"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a:defRPr sz="1200">
                <a:solidFill>
                  <a:srgbClr val="898989"/>
                </a:solidFill>
              </a:defRPr>
            </a:lvl1pPr>
          </a:lstStyle>
          <a:p>
            <a:pPr>
              <a:defRPr/>
            </a:pPr>
            <a:fld id="{ADBF7CE3-29D9-4203-A481-45960E76618F}" type="slidenum">
              <a:rPr lang="en-US" altLang="en-US"/>
            </a:fld>
            <a:endParaRPr lang="en-US" altLang="en-US"/>
          </a:p>
        </p:txBody>
      </p:sp>
      <p:pic>
        <p:nvPicPr>
          <p:cNvPr id="1031" name="Picture 7"/>
          <p:cNvPicPr>
            <a:picLocks noChangeAspect="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peeringdb.com/apidocs/" TargetMode="Externa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networkx.org/" TargetMode="External"/><Relationship Id="rId1" Type="http://schemas.openxmlformats.org/officeDocument/2006/relationships/hyperlink" Target="https://ixpdb.euro-ix.net/en/"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YASHCODE2004/VAJRA_INTERNSHIP-AND-ODIN-CRAWLER"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a:t>
            </a:r>
            <a:r>
              <a:rPr lang="en-IN" alt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Bhavana 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r>
              <a:rPr lang="en-IN"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Selection Grade</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IN" alt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IN" altLang="en-US" sz="2000" b="1"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Mohammed Asif T</a:t>
            </a:r>
            <a:endParaRPr lang="en-US" sz="2000" b="1"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altLang="en-US" sz="2000" b="1" i="0" u="none" strike="noStrike" cap="none"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Mr. Jerrin Joe Francis</a:t>
            </a:r>
            <a:endParaRPr lang="en-US" altLang="en-US" sz="2000" b="1" i="0" u="none" strike="noStrike" cap="none"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a:t>
            </a:r>
            <a:r>
              <a:rPr lang="en-US" sz="2000" b="1" dirty="0" smtClean="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School Internship/Project Coordinators: </a:t>
            </a:r>
            <a:r>
              <a:rPr lang="en-US" sz="2000" b="1" dirty="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rPr>
              <a:t>Mr. Md Ziaur Rahman</a:t>
            </a:r>
            <a:endParaRPr lang="en-US" sz="2000" b="1" dirty="0" smtClean="0">
              <a:solidFill>
                <a:schemeClr val="tx1"/>
              </a:solidFill>
              <a:effectLst>
                <a:outerShdw blurRad="38100" dist="19050" dir="2700000" algn="tl" rotWithShape="0">
                  <a:schemeClr val="dk1">
                    <a:alpha val="40000"/>
                  </a:schemeClr>
                </a:outerShdw>
              </a:effectLst>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lang="en-US" sz="2000" b="1" i="0" u="none" strike="noStrike" cap="none" dirty="0" smtClean="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 </a:t>
            </a:r>
            <a:r>
              <a:rPr lang="en-US" sz="2000" b="1" dirty="0" smtClean="0">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4709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Review-1 Presentation </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IN" alt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t>VAJRA AND ODIN CRAWLER</a:t>
            </a:r>
            <a:br>
              <a:rPr lang="en-US" sz="2400" dirty="0" smtClean="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custDataLst>
              <p:tags r:id="rId1"/>
            </p:custDataLst>
          </p:nvPr>
        </p:nvGraphicFramePr>
        <p:xfrm>
          <a:off x="601980" y="1911985"/>
          <a:ext cx="5313045" cy="1828800"/>
        </p:xfrm>
        <a:graphic>
          <a:graphicData uri="http://schemas.openxmlformats.org/drawingml/2006/table">
            <a:tbl>
              <a:tblPr firstRow="1" bandRow="1">
                <a:tableStyleId>{5C22544A-7EE6-4342-B048-85BDC9FD1C3A}</a:tableStyleId>
              </a:tblPr>
              <a:tblGrid>
                <a:gridCol w="1369060"/>
                <a:gridCol w="3943985"/>
              </a:tblGrid>
              <a:tr h="365760">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Manur Yashas Sreevatsa</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20211CSE0275</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8CSE11</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r h="365760">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IN" altLang="en-US" dirty="0">
                          <a:latin typeface="Cambria" panose="02040503050406030204" pitchFamily="18" charset="0"/>
                          <a:ea typeface="Cambria" panose="02040503050406030204" pitchFamily="18" charset="0"/>
                          <a:cs typeface="Times New Roman" panose="02020603050405020304" pitchFamily="18" charset="0"/>
                        </a:rPr>
                        <a:t>72</a:t>
                      </a:r>
                      <a:endParaRPr lang="en-IN" altLang="en-US" dirty="0">
                        <a:latin typeface="Cambria" panose="02040503050406030204" pitchFamily="18" charset="0"/>
                        <a:ea typeface="Cambria" panose="02040503050406030204" pitchFamily="18" charset="0"/>
                        <a:cs typeface="Times New Roman" panose="02020603050405020304" pitchFamily="18" charset="0"/>
                      </a:endParaRPr>
                    </a:p>
                  </a:txBody>
                  <a:tcPr/>
                </a:tc>
              </a:tr>
            </a:tbl>
          </a:graphicData>
        </a:graphic>
      </p:graphicFrame>
    </p:spTree>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identification, and formulation of problem statement</a:t>
            </a:r>
            <a:r>
              <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(Vajra)</a:t>
            </a:r>
            <a:endPar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775970" y="1325880"/>
            <a:ext cx="10515600" cy="4351338"/>
          </a:xfrm>
        </p:spPr>
        <p:txBody>
          <a:bodyPr/>
          <a:p>
            <a:pPr marL="0" indent="0">
              <a:buNone/>
            </a:pPr>
            <a:r>
              <a:rPr lang="en-US" altLang="en-US" sz="2600" b="1"/>
              <a:t>Problem Statement:</a:t>
            </a:r>
            <a:endParaRPr lang="en-US" altLang="en-US" sz="2600" b="1"/>
          </a:p>
          <a:p>
            <a:pPr marL="0" indent="0">
              <a:buNone/>
            </a:pPr>
            <a:r>
              <a:rPr lang="en-US" altLang="en-US" sz="2600"/>
              <a:t>Due to increasing internet traffic, major IXPs experience congestion, leading to higher latency and data loss. Vajra aims to intelligently monitor and reroute traffic through alternate IXPs to optimize performance.</a:t>
            </a:r>
            <a:endParaRPr lang="en-US" altLang="en-US" sz="2600"/>
          </a:p>
          <a:p>
            <a:pPr marL="0" indent="0">
              <a:buNone/>
            </a:pPr>
            <a:r>
              <a:rPr lang="en-US" altLang="en-US" sz="2600" b="1"/>
              <a:t>Key Challenges:</a:t>
            </a:r>
            <a:endParaRPr lang="en-US" altLang="en-US" sz="2600" b="1"/>
          </a:p>
          <a:p>
            <a:r>
              <a:rPr lang="en-US" altLang="en-US" sz="2600"/>
              <a:t>High-traffic IXPs reduce overall data transfer speeds.</a:t>
            </a:r>
            <a:endParaRPr lang="en-US" altLang="en-US" sz="2600"/>
          </a:p>
          <a:p>
            <a:r>
              <a:rPr lang="en-US" altLang="en-US" sz="2600"/>
              <a:t>Lack of real-time rerouting mechanisms in traditional traffic management.</a:t>
            </a:r>
            <a:endParaRPr lang="en-US" altLang="en-US" sz="2600"/>
          </a:p>
          <a:p>
            <a:r>
              <a:rPr lang="en-US" altLang="en-US" sz="2600"/>
              <a:t>Inability to dynamically analyze and predict traffic congestion.</a:t>
            </a:r>
            <a:endParaRPr lang="en-US" altLang="en-US" sz="2600"/>
          </a:p>
          <a:p>
            <a:r>
              <a:rPr lang="en-US" altLang="en-US" sz="2600"/>
              <a:t>Inefficient handling of IXP topology changes.</a:t>
            </a:r>
            <a:endParaRPr lang="en-US" altLang="en-US" sz="26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Problem identification, and formulation of problem statement</a:t>
            </a:r>
            <a:r>
              <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(Odin Crawler)</a:t>
            </a:r>
            <a:endPar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076325"/>
            <a:ext cx="10515600" cy="4511675"/>
          </a:xfrm>
        </p:spPr>
        <p:txBody>
          <a:bodyPr/>
          <a:p>
            <a:pPr marL="0" indent="0">
              <a:buNone/>
            </a:pPr>
            <a:r>
              <a:rPr lang="en-US" altLang="en-US" b="1">
                <a:sym typeface="+mn-ea"/>
              </a:rPr>
              <a:t>Problem Statement:</a:t>
            </a:r>
            <a:endParaRPr lang="en-US" altLang="en-US" b="1">
              <a:sym typeface="+mn-ea"/>
            </a:endParaRPr>
          </a:p>
          <a:p>
            <a:pPr marL="0" indent="0">
              <a:buNone/>
            </a:pPr>
            <a:r>
              <a:rPr lang="en-US" altLang="en-US" sz="2600"/>
              <a:t>In the age of information overload, users and organizations often struggle to extract relevant web data efficiently and securely. Traditional web crawlers either lack user control, pose ethical risks, or are not scalable.</a:t>
            </a:r>
            <a:endParaRPr lang="en-US" altLang="en-US" sz="2600"/>
          </a:p>
          <a:p>
            <a:pPr marL="0" indent="0">
              <a:buNone/>
            </a:pPr>
            <a:r>
              <a:rPr lang="en-US" altLang="en-US" b="1">
                <a:sym typeface="+mn-ea"/>
              </a:rPr>
              <a:t>Key Challenges:</a:t>
            </a:r>
            <a:endParaRPr lang="en-US" altLang="en-US"/>
          </a:p>
          <a:p>
            <a:r>
              <a:rPr lang="en-US" altLang="en-US" sz="2400"/>
              <a:t>High-traffic IXPs reduce overall data transfer speeds, leading to performance bottlenecks for ISPs and users.</a:t>
            </a:r>
            <a:endParaRPr lang="en-US" altLang="en-US" sz="2400"/>
          </a:p>
          <a:p>
            <a:r>
              <a:rPr lang="en-IN" altLang="en-US" sz="2400"/>
              <a:t>L</a:t>
            </a:r>
            <a:r>
              <a:rPr lang="en-US" altLang="en-US" sz="2400"/>
              <a:t>ack of real-time rerouting mechanisms in traditional network management systems prevents timely traffic redistribution.</a:t>
            </a:r>
            <a:endParaRPr lang="en-US" altLang="en-US" sz="2400"/>
          </a:p>
          <a:p>
            <a:r>
              <a:rPr lang="en-US" altLang="en-US" sz="2400"/>
              <a:t>Inability to dynamically analyze and predict traffic congestion, resulting in reactive rather than proactive traffic control.</a:t>
            </a:r>
            <a:endParaRPr lang="en-US" altLang="en-US" sz="2400"/>
          </a:p>
          <a:p>
            <a:endParaRPr lang="en-US" altLang="en-US" sz="2600"/>
          </a:p>
          <a:p>
            <a:endParaRPr lang="en-US" altLang="en-US" sz="26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335" y="0"/>
            <a:ext cx="10515600" cy="1325563"/>
          </a:xfrm>
        </p:spPr>
        <p:txBody>
          <a:bodyPr/>
          <a:lstStyle/>
          <a:p>
            <a:r>
              <a:rPr lang="en-US" altLang="en-US"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Road map, impact and advantages of the proposed work</a:t>
            </a:r>
            <a:r>
              <a:rPr lang="en-IN" altLang="en-US" sz="32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(Vajra)</a:t>
            </a:r>
            <a:endParaRPr lang="en-IN" altLang="en-US" sz="3200" b="1" dirty="0" smtClean="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pic>
        <p:nvPicPr>
          <p:cNvPr id="10" name="Content Placeholder 6" descr="Your paragraph text"/>
          <p:cNvPicPr>
            <a:picLocks noChangeAspect="1"/>
          </p:cNvPicPr>
          <p:nvPr>
            <p:ph idx="1"/>
          </p:nvPr>
        </p:nvPicPr>
        <p:blipFill>
          <a:blip r:embed="rId1"/>
          <a:srcRect l="36200" t="29487" r="35322" b="28940"/>
          <a:stretch>
            <a:fillRect/>
          </a:stretch>
        </p:blipFill>
        <p:spPr>
          <a:xfrm>
            <a:off x="3171190" y="1388745"/>
            <a:ext cx="5849620" cy="4080510"/>
          </a:xfrm>
          <a:prstGeom prst="rect">
            <a:avLst/>
          </a:prstGeom>
          <a:noFill/>
          <a:ln>
            <a:noFill/>
          </a:ln>
        </p:spPr>
      </p:pic>
    </p:spTree>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Road map, impact and advantages of the proposed work</a:t>
            </a:r>
            <a:r>
              <a:rPr lang="en-IN" altLang="en-US" sz="3400" b="1" dirty="0" smtClean="0">
                <a:solidFill>
                  <a:schemeClr val="accent1">
                    <a:lumMod val="75000"/>
                  </a:schemeClr>
                </a:solidFill>
                <a:latin typeface="Times New Roman" panose="02020603050405020304" pitchFamily="18" charset="0"/>
                <a:cs typeface="Times New Roman" panose="02020603050405020304" pitchFamily="18" charset="0"/>
                <a:sym typeface="+mn-ea"/>
              </a:rPr>
              <a:t> (Odin Crawler)</a:t>
            </a:r>
            <a:endParaRPr lang="en-US" sz="3400"/>
          </a:p>
        </p:txBody>
      </p:sp>
      <p:pic>
        <p:nvPicPr>
          <p:cNvPr id="18" name="Picture 1"/>
          <p:cNvPicPr>
            <a:picLocks noChangeAspect="1"/>
          </p:cNvPicPr>
          <p:nvPr>
            <p:ph idx="1"/>
          </p:nvPr>
        </p:nvPicPr>
        <p:blipFill>
          <a:blip r:embed="rId1"/>
          <a:stretch>
            <a:fillRect/>
          </a:stretch>
        </p:blipFill>
        <p:spPr>
          <a:xfrm>
            <a:off x="2923540" y="1272540"/>
            <a:ext cx="6086475" cy="4187825"/>
          </a:xfrm>
          <a:prstGeom prst="rect">
            <a:avLst/>
          </a:prstGeom>
          <a:noFill/>
          <a:ln>
            <a:noFill/>
          </a:ln>
        </p:spPr>
      </p:pic>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01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676487"/>
            <a:ext cx="10515600" cy="4351338"/>
          </a:xfrm>
        </p:spPr>
        <p:txBody>
          <a:bodyPr/>
          <a:lstStyle/>
          <a:p>
            <a:r>
              <a:rPr lang="en-US" altLang="en-US" sz="2500" b="1" dirty="0"/>
              <a:t>Dijkstra, E. W. (1959)</a:t>
            </a:r>
            <a:r>
              <a:rPr lang="en-US" altLang="en-US" sz="2500" dirty="0"/>
              <a:t>. A Note on Two Problems in Connexion with Graphs. This paper introduces Dijkstra’s algorithm, a shortest path algorithm used in network routing and traffic optimization. It helps find the most efficient path between IXPs while considering congestion.</a:t>
            </a:r>
            <a:endParaRPr lang="en-US" altLang="en-US" sz="2500" dirty="0"/>
          </a:p>
          <a:p>
            <a:r>
              <a:rPr lang="en-US" altLang="en-US" sz="2500" b="1" dirty="0"/>
              <a:t>Bellman, R. (1958)</a:t>
            </a:r>
            <a:r>
              <a:rPr lang="en-US" altLang="en-US" sz="2500" dirty="0"/>
              <a:t>. On a Routing Problem.Bellman-Ford’s algorithm is crucial for dynamic routing as it can handle negative weights and fluctuating network conditions. It ensures efficient path selection while preventing loops and congestion.</a:t>
            </a:r>
            <a:endParaRPr lang="en-US" altLang="en-US" sz="2500" dirty="0"/>
          </a:p>
          <a:p>
            <a:r>
              <a:rPr lang="en-US" altLang="en-US" sz="2500" b="1" dirty="0"/>
              <a:t>PeeringDB API Documentation</a:t>
            </a:r>
            <a:r>
              <a:rPr lang="en-US" altLang="en-US" sz="2500" dirty="0"/>
              <a:t>. (</a:t>
            </a:r>
            <a:r>
              <a:rPr lang="en-US" altLang="en-US" sz="2500" dirty="0">
                <a:hlinkClick r:id="rId1" action="ppaction://hlinkfile"/>
              </a:rPr>
              <a:t>https://www.peeringdb.com/apidocs/</a:t>
            </a:r>
            <a:r>
              <a:rPr lang="en-US" altLang="en-US" sz="2500" dirty="0"/>
              <a:t>) PeeringDB is a public database that provides real-time information about IXPs, ISPs, and data centers. The API is used to fetch up-to-date IXP topology and traffic data to enhance decision-making.</a:t>
            </a:r>
            <a:endParaRPr lang="en-US" altLang="en-US" sz="2500" dirty="0"/>
          </a:p>
          <a:p>
            <a:endParaRPr lang="en-US" altLang="en-US" sz="2500" dirty="0"/>
          </a:p>
          <a:p>
            <a:endParaRPr lang="en-US" altLang="en-US" sz="2500" dirty="0"/>
          </a:p>
        </p:txBody>
      </p:sp>
    </p:spTree>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010"/>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References(contd)</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
        <p:nvSpPr>
          <p:cNvPr id="3" name="Content Placeholder 2"/>
          <p:cNvSpPr>
            <a:spLocks noGrp="1"/>
          </p:cNvSpPr>
          <p:nvPr>
            <p:ph idx="1"/>
          </p:nvPr>
        </p:nvSpPr>
        <p:spPr>
          <a:xfrm>
            <a:off x="446308" y="676487"/>
            <a:ext cx="10515600" cy="4351338"/>
          </a:xfrm>
        </p:spPr>
        <p:txBody>
          <a:bodyPr/>
          <a:lstStyle/>
          <a:p>
            <a:r>
              <a:rPr lang="en-US" altLang="en-US" sz="2500" b="1" dirty="0"/>
              <a:t>Euro-IX Database Documentation.</a:t>
            </a:r>
            <a:r>
              <a:rPr lang="en-US" altLang="en-US" sz="2500" dirty="0"/>
              <a:t> (</a:t>
            </a:r>
            <a:r>
              <a:rPr lang="en-US" altLang="en-US" sz="2500" dirty="0">
                <a:hlinkClick r:id="rId1" action="ppaction://hlinkfile"/>
              </a:rPr>
              <a:t>https://ixpdb.euro-ix.net/en/</a:t>
            </a:r>
            <a:r>
              <a:rPr lang="en-US" altLang="en-US" sz="2500" dirty="0"/>
              <a:t>) The Euro-IX database contains global IXP information, including connectivity, bandwidth capacity, and locations. It helps in mapping IXP traffic flow and selecting optimal rerouting paths.</a:t>
            </a:r>
            <a:endParaRPr lang="en-US" altLang="en-US" sz="2500" dirty="0"/>
          </a:p>
          <a:p>
            <a:r>
              <a:rPr lang="en-US" altLang="en-US" sz="2500" b="1" dirty="0"/>
              <a:t>NetworkX Python Library Documentation.</a:t>
            </a:r>
            <a:r>
              <a:rPr lang="en-US" altLang="en-US" sz="2500" dirty="0"/>
              <a:t> (</a:t>
            </a:r>
            <a:r>
              <a:rPr lang="en-US" altLang="en-US" sz="2500" dirty="0">
                <a:hlinkClick r:id="rId2" action="ppaction://hlinkfile"/>
              </a:rPr>
              <a:t>https://networkx.org/</a:t>
            </a:r>
            <a:r>
              <a:rPr lang="en-US" altLang="en-US" sz="2500" dirty="0"/>
              <a:t>) NetworkX is a Python library used for creating and analyzing network graphs. It enables modeling IXP topology, finding alternative routes, and analyzing traffic patterns dynamically.</a:t>
            </a:r>
            <a:endParaRPr lang="en-US" altLang="en-US" sz="2500" dirty="0"/>
          </a:p>
          <a:p>
            <a:r>
              <a:rPr lang="en-US" altLang="en-US" sz="2500" b="1" dirty="0"/>
              <a:t>Dhaka, V. S., &amp; Singh, S. K. (2013)</a:t>
            </a:r>
            <a:r>
              <a:rPr lang="en-IN" altLang="en-US" sz="2500" b="1" dirty="0"/>
              <a:t>.</a:t>
            </a:r>
            <a:r>
              <a:rPr lang="en-US" altLang="en-US" sz="2500" dirty="0"/>
              <a:t> A review of web crawling strategies, comparing breadth-first, depth-first, and focused crawlers. This study informed Odin’s lightweight, keyword-targeted crawling strategy.</a:t>
            </a:r>
            <a:r>
              <a:rPr lang="en-IN" altLang="en-US" sz="2500" dirty="0"/>
              <a:t> </a:t>
            </a:r>
            <a:r>
              <a:rPr lang="en-US" altLang="en-US" sz="2500" dirty="0"/>
              <a:t>https://www.researchgate.net/publication/258789938_Web_Crawler_A_Review</a:t>
            </a:r>
            <a:endParaRPr lang="en-US" altLang="en-US" sz="2500" dirty="0"/>
          </a:p>
          <a:p>
            <a:pPr marL="0" indent="0">
              <a:buNone/>
            </a:pPr>
            <a:endParaRPr lang="en-US" altLang="en-US" sz="2500" dirty="0"/>
          </a:p>
          <a:p>
            <a:endParaRPr lang="en-US" altLang="en-US" sz="2500" dirty="0"/>
          </a:p>
          <a:p>
            <a:endParaRPr lang="en-US" altLang="en-US" sz="2500" dirty="0"/>
          </a:p>
        </p:txBody>
      </p:sp>
    </p:spTree>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sz="3400" b="1" dirty="0" smtClean="0">
                <a:solidFill>
                  <a:srgbClr val="0070C0"/>
                </a:solidFill>
                <a:latin typeface="Times New Roman" panose="02020603050405020304" pitchFamily="18" charset="0"/>
                <a:cs typeface="Times New Roman" panose="02020603050405020304" pitchFamily="18" charset="0"/>
                <a:sym typeface="+mn-ea"/>
              </a:rPr>
              <a:t>References(contd)</a:t>
            </a:r>
            <a:endParaRPr lang="en-US" sz="3400" b="1" dirty="0" smtClean="0">
              <a:solidFill>
                <a:srgbClr val="0070C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005205"/>
            <a:ext cx="10515600" cy="4351338"/>
          </a:xfrm>
        </p:spPr>
        <p:txBody>
          <a:bodyPr/>
          <a:p>
            <a:r>
              <a:rPr lang="en-US" altLang="en-US" sz="2500" b="1"/>
              <a:t>Dhaka, V. S., &amp; Singh, S. K. (2013)</a:t>
            </a:r>
            <a:r>
              <a:rPr lang="en-IN" altLang="en-US" sz="2500" b="1"/>
              <a:t>.</a:t>
            </a:r>
            <a:r>
              <a:rPr lang="en-US" altLang="en-US" sz="2500"/>
              <a:t> A review of web crawling strategies, comparing breadth-first, depth-first, and focused crawlers. This study informed Odin’s lightweight, keyword-targeted crawling strategy.</a:t>
            </a:r>
            <a:r>
              <a:rPr lang="en-IN" altLang="en-US" sz="2500"/>
              <a:t> </a:t>
            </a:r>
            <a:r>
              <a:rPr lang="en-US" altLang="en-US" sz="2500"/>
              <a:t>https://www.researchgate.net/publication/258789938_Web_Crawler_A_Review</a:t>
            </a:r>
            <a:endParaRPr lang="en-US" altLang="en-US" sz="2500"/>
          </a:p>
          <a:p>
            <a:r>
              <a:rPr lang="en-US" altLang="en-US" sz="2500" b="1"/>
              <a:t>Sharma, A. K., et al. (2020)</a:t>
            </a:r>
            <a:r>
              <a:rPr lang="en-IN" altLang="en-US" sz="2500" b="1"/>
              <a:t>.</a:t>
            </a:r>
            <a:r>
              <a:rPr lang="en-US" altLang="en-US" sz="2500"/>
              <a:t> Analyzes crawling performance using multi-threaded and asynchronous methods. Odin adopted async crawling to maximize speed and efficiency in page retrieval.</a:t>
            </a:r>
            <a:r>
              <a:rPr lang="en-IN" altLang="en-US" sz="2500"/>
              <a:t> </a:t>
            </a:r>
            <a:r>
              <a:rPr lang="en-US" altLang="en-US" sz="2500"/>
              <a:t>https://www.sciencedirect.com/science/article/abs/pii/S2214785320351440</a:t>
            </a:r>
            <a:endParaRPr lang="en-US" altLang="en-US" sz="2500"/>
          </a:p>
          <a:p>
            <a:r>
              <a:rPr lang="en-US" altLang="en-US" sz="2500" b="1"/>
              <a:t>Busa-Fekete, R., et al. (2024)</a:t>
            </a:r>
            <a:r>
              <a:rPr lang="en-IN" altLang="en-US" sz="2500" b="1"/>
              <a:t>.</a:t>
            </a:r>
            <a:r>
              <a:rPr lang="en-IN" altLang="en-US" sz="2500"/>
              <a:t> </a:t>
            </a:r>
            <a:r>
              <a:rPr lang="en-US" altLang="en-US" sz="2500"/>
              <a:t>Explores adaptive crawling using external change signals. While Odin doesn’t yet implement this, it offers a future path for real-time crawl prioritization.</a:t>
            </a:r>
            <a:r>
              <a:rPr lang="en-IN" altLang="en-US" sz="2500"/>
              <a:t> </a:t>
            </a:r>
            <a:r>
              <a:rPr lang="en-US" altLang="en-US" sz="2500"/>
              <a:t>https://arxiv.org/abs/2502.02430</a:t>
            </a:r>
            <a:endParaRPr lang="en-US" altLang="en-US" sz="2500"/>
          </a:p>
          <a:p>
            <a:endParaRPr lang="en-US" alt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937260"/>
          </a:xfrm>
        </p:spPr>
        <p:txBody>
          <a:bodyPr/>
          <a:p>
            <a:r>
              <a:rPr lang="en-US" sz="3400" b="1" dirty="0" smtClean="0">
                <a:solidFill>
                  <a:srgbClr val="0070C0"/>
                </a:solidFill>
                <a:latin typeface="Times New Roman" panose="02020603050405020304" pitchFamily="18" charset="0"/>
                <a:cs typeface="Times New Roman" panose="02020603050405020304" pitchFamily="18" charset="0"/>
                <a:sym typeface="+mn-ea"/>
              </a:rPr>
              <a:t>References(contd)</a:t>
            </a:r>
            <a:endParaRPr lang="en-US" sz="3400"/>
          </a:p>
        </p:txBody>
      </p:sp>
      <p:sp>
        <p:nvSpPr>
          <p:cNvPr id="3" name="Content Placeholder 2"/>
          <p:cNvSpPr>
            <a:spLocks noGrp="1"/>
          </p:cNvSpPr>
          <p:nvPr>
            <p:ph idx="1"/>
          </p:nvPr>
        </p:nvSpPr>
        <p:spPr>
          <a:xfrm>
            <a:off x="838200" y="937260"/>
            <a:ext cx="10515600" cy="4351338"/>
          </a:xfrm>
        </p:spPr>
        <p:txBody>
          <a:bodyPr/>
          <a:p>
            <a:r>
              <a:rPr lang="en-US" altLang="en-US" sz="2500" b="1">
                <a:sym typeface="+mn-ea"/>
              </a:rPr>
              <a:t>Nandy, S., et al. (2012)</a:t>
            </a:r>
            <a:r>
              <a:rPr lang="en-IN" altLang="en-US" sz="2500" b="1">
                <a:sym typeface="+mn-ea"/>
              </a:rPr>
              <a:t>.</a:t>
            </a:r>
            <a:r>
              <a:rPr lang="en-US" altLang="en-US" sz="2500">
                <a:sym typeface="+mn-ea"/>
              </a:rPr>
              <a:t> Proposes statistical learning mechanisms to increase crawl speed, which guided Odin’s selective crawling mechanism that avoids redundant page visits.</a:t>
            </a:r>
            <a:r>
              <a:rPr lang="en-IN" altLang="en-US" sz="2500">
                <a:sym typeface="+mn-ea"/>
              </a:rPr>
              <a:t> </a:t>
            </a:r>
            <a:r>
              <a:rPr lang="en-US" altLang="en-US" sz="2500">
                <a:sym typeface="+mn-ea"/>
              </a:rPr>
              <a:t>https://arxiv.org/abs/1208.2808</a:t>
            </a:r>
            <a:endParaRPr lang="en-US" altLang="en-US" sz="2500">
              <a:sym typeface="+mn-ea"/>
            </a:endParaRPr>
          </a:p>
          <a:p>
            <a:r>
              <a:rPr lang="en-US" altLang="en-US" sz="2500" b="1">
                <a:sym typeface="+mn-ea"/>
              </a:rPr>
              <a:t>Chakrabarti, S., et al. (1999)</a:t>
            </a:r>
            <a:r>
              <a:rPr lang="en-IN" altLang="en-US" sz="2500" b="1">
                <a:sym typeface="+mn-ea"/>
              </a:rPr>
              <a:t>.</a:t>
            </a:r>
            <a:r>
              <a:rPr lang="en-US" altLang="en-US" sz="2500">
                <a:sym typeface="+mn-ea"/>
              </a:rPr>
              <a:t> Introduces focused crawling, where search is limited to thematically relevant content. Odin directly incorporates this technique to improve keyword relevance.</a:t>
            </a:r>
            <a:r>
              <a:rPr lang="en-IN" altLang="en-US" sz="2500">
                <a:sym typeface="+mn-ea"/>
              </a:rPr>
              <a:t> </a:t>
            </a:r>
            <a:r>
              <a:rPr lang="en-US" altLang="en-US" sz="2500">
                <a:sym typeface="+mn-ea"/>
              </a:rPr>
              <a:t>https://www.sciencedirect.com/science/article/pii/S1389128699000523</a:t>
            </a:r>
            <a:endParaRPr lang="en-US" altLang="en-US" sz="2500"/>
          </a:p>
          <a:p>
            <a:endParaRPr 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dirty="0" smtClean="0">
                <a:solidFill>
                  <a:srgbClr val="0070C0"/>
                </a:solidFill>
                <a:latin typeface="Times New Roman" panose="02020603050405020304" pitchFamily="18" charset="0"/>
                <a:cs typeface="Times New Roman" panose="02020603050405020304" pitchFamily="18" charset="0"/>
                <a:sym typeface="+mn-ea"/>
              </a:rPr>
              <a:t>GitHub Link</a:t>
            </a:r>
            <a:endParaRPr lang="en-IN" altLang="en-US" b="1" dirty="0" smtClean="0">
              <a:solidFill>
                <a:srgbClr val="0070C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p:txBody>
          <a:bodyPr/>
          <a:p>
            <a:pPr marL="0" indent="0">
              <a:buNone/>
            </a:pPr>
            <a:r>
              <a:rPr lang="en-US" altLang="en-US">
                <a:hlinkClick r:id="rId1" tooltip="" action="ppaction://hlinkfile"/>
              </a:rPr>
              <a:t>https://github.com/YASHCODE2004/VAJRA_INTERNSHIP-AND-ODIN-CRAWLER</a:t>
            </a: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546135"/>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1900" b="1" dirty="0">
                <a:solidFill>
                  <a:srgbClr val="0070C0"/>
                </a:solidFill>
                <a:latin typeface="Times New Roman" panose="02020603050405020304" pitchFamily="18" charset="0"/>
                <a:cs typeface="Times New Roman" panose="02020603050405020304" pitchFamily="18" charset="0"/>
              </a:rPr>
              <a:t>Title</a:t>
            </a:r>
            <a:endParaRPr lang="en-US" sz="1900" b="1" dirty="0">
              <a:solidFill>
                <a:srgbClr val="0070C0"/>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altLang="en-US" sz="1900" b="1" dirty="0">
                <a:solidFill>
                  <a:schemeClr val="accent1">
                    <a:lumMod val="75000"/>
                  </a:schemeClr>
                </a:solidFill>
                <a:latin typeface="Times New Roman" panose="02020603050405020304" pitchFamily="18" charset="0"/>
                <a:cs typeface="Times New Roman" panose="02020603050405020304" pitchFamily="18" charset="0"/>
              </a:rPr>
              <a:t>Abstract</a:t>
            </a:r>
            <a:endParaRPr lang="en-US" sz="19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altLang="en-US" sz="1900" b="1" dirty="0">
                <a:solidFill>
                  <a:schemeClr val="accent1">
                    <a:lumMod val="75000"/>
                  </a:schemeClr>
                </a:solidFill>
                <a:latin typeface="Times New Roman" panose="02020603050405020304" pitchFamily="18" charset="0"/>
                <a:cs typeface="Times New Roman" panose="02020603050405020304" pitchFamily="18" charset="0"/>
              </a:rPr>
              <a:t>Review of literature</a:t>
            </a:r>
            <a:endParaRPr lang="en-US" sz="19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altLang="en-US" sz="1900" b="1" dirty="0">
                <a:solidFill>
                  <a:schemeClr val="accent1">
                    <a:lumMod val="75000"/>
                  </a:schemeClr>
                </a:solidFill>
                <a:latin typeface="Times New Roman" panose="02020603050405020304" pitchFamily="18" charset="0"/>
                <a:cs typeface="Times New Roman" panose="02020603050405020304" pitchFamily="18" charset="0"/>
              </a:rPr>
              <a:t>Objectives</a:t>
            </a:r>
            <a:endParaRPr lang="en-US" sz="19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altLang="en-US" sz="1900" b="1" dirty="0" smtClean="0">
                <a:solidFill>
                  <a:schemeClr val="accent1">
                    <a:lumMod val="75000"/>
                  </a:schemeClr>
                </a:solidFill>
                <a:latin typeface="Times New Roman" panose="02020603050405020304" pitchFamily="18" charset="0"/>
                <a:cs typeface="Times New Roman" panose="02020603050405020304" pitchFamily="18" charset="0"/>
              </a:rPr>
              <a:t>Problem identification, and formulation of problem statement</a:t>
            </a:r>
            <a:endParaRPr lang="en-US" altLang="en-US" sz="19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altLang="en-US" sz="1900" b="1" dirty="0" smtClean="0">
                <a:solidFill>
                  <a:schemeClr val="accent1">
                    <a:lumMod val="75000"/>
                  </a:schemeClr>
                </a:solidFill>
                <a:latin typeface="Times New Roman" panose="02020603050405020304" pitchFamily="18" charset="0"/>
                <a:cs typeface="Times New Roman" panose="02020603050405020304" pitchFamily="18" charset="0"/>
              </a:rPr>
              <a:t>Road map, impact and advantages of the proposed work</a:t>
            </a:r>
            <a:endParaRPr lang="en-IN" sz="19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US" altLang="en-US" sz="1900" b="1" dirty="0" smtClean="0">
                <a:solidFill>
                  <a:schemeClr val="accent1">
                    <a:lumMod val="75000"/>
                  </a:schemeClr>
                </a:solidFill>
                <a:latin typeface="Times New Roman" panose="02020603050405020304" pitchFamily="18" charset="0"/>
                <a:cs typeface="Times New Roman" panose="02020603050405020304" pitchFamily="18" charset="0"/>
              </a:rPr>
              <a:t>References</a:t>
            </a:r>
            <a:endParaRPr lang="en-US" altLang="en-US" sz="1900" b="1" dirty="0" smtClean="0">
              <a:solidFill>
                <a:schemeClr val="accent1">
                  <a:lumMod val="75000"/>
                </a:schemeClr>
              </a:solidFill>
              <a:latin typeface="Times New Roman" panose="02020603050405020304" pitchFamily="18" charset="0"/>
              <a:cs typeface="Times New Roman" panose="02020603050405020304" pitchFamily="18" charset="0"/>
            </a:endParaRPr>
          </a:p>
          <a:p>
            <a:pPr marL="495300" indent="-342900" algn="just">
              <a:lnSpc>
                <a:spcPct val="200000"/>
              </a:lnSpc>
              <a:spcBef>
                <a:spcPts val="0"/>
              </a:spcBef>
              <a:buFont typeface="Wingdings" panose="05000000000000000000" pitchFamily="2" charset="2"/>
              <a:buChar char="Ø"/>
            </a:pPr>
            <a:r>
              <a:rPr lang="en-IN" altLang="en-US" sz="19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19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900" dirty="0">
              <a:latin typeface="Cambria" panose="02040503050406030204" pitchFamily="18" charset="0"/>
              <a:ea typeface="Cambria" panose="02040503050406030204" pitchFamily="18" charset="0"/>
            </a:endParaRPr>
          </a:p>
        </p:txBody>
      </p:sp>
    </p:spTree>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4860" y="311785"/>
            <a:ext cx="10515600" cy="884555"/>
          </a:xfrm>
        </p:spPr>
        <p:txBody>
          <a:bodyPr/>
          <a:lstStyle/>
          <a:p>
            <a:r>
              <a:rPr lang="en-US" altLang="en-US" sz="3400" b="1" dirty="0">
                <a:solidFill>
                  <a:srgbClr val="0070C0"/>
                </a:solidFill>
                <a:latin typeface="Times New Roman" panose="02020603050405020304" pitchFamily="18" charset="0"/>
                <a:cs typeface="Times New Roman" panose="02020603050405020304" pitchFamily="18" charset="0"/>
              </a:rPr>
              <a:t>Title: Vajra - Intelligent IXP Traffic Management</a:t>
            </a:r>
            <a:endParaRPr lang="en-US" altLang="en-US" sz="34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332686"/>
            <a:ext cx="10515600" cy="4193176"/>
          </a:xfrm>
        </p:spPr>
        <p:txBody>
          <a:bodyPr/>
          <a:lstStyle/>
          <a:p>
            <a:r>
              <a:rPr lang="en-US" altLang="en-US" dirty="0">
                <a:latin typeface="Times New Roman" panose="02020603050405020304" pitchFamily="18" charset="0"/>
                <a:cs typeface="Times New Roman" panose="02020603050405020304" pitchFamily="18" charset="0"/>
                <a:sym typeface="+mn-ea"/>
              </a:rPr>
              <a:t>Vajra is a network optimization and cybersecurity solution developed by Astraeus Next Gen Pvt. Ltd.</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sym typeface="+mn-ea"/>
              </a:rPr>
              <a:t>Focuses on collecting Internet Exchange Point (IXP) data and rerouting network traffic for better performance and security.</a:t>
            </a:r>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72390"/>
            <a:ext cx="10515600" cy="1325563"/>
          </a:xfrm>
        </p:spPr>
        <p:txBody>
          <a:bodyPr/>
          <a:p>
            <a:r>
              <a:rPr lang="en-US" altLang="en-US" sz="3400" b="1" dirty="0">
                <a:solidFill>
                  <a:srgbClr val="0070C0"/>
                </a:solidFill>
                <a:latin typeface="Times New Roman" panose="02020603050405020304" pitchFamily="18" charset="0"/>
                <a:cs typeface="Times New Roman" panose="02020603050405020304" pitchFamily="18" charset="0"/>
                <a:sym typeface="+mn-ea"/>
              </a:rPr>
              <a:t>Title:</a:t>
            </a:r>
            <a:r>
              <a:rPr lang="en-IN" altLang="en-US" sz="3400" b="1" dirty="0">
                <a:solidFill>
                  <a:srgbClr val="0070C0"/>
                </a:solidFill>
                <a:latin typeface="Times New Roman" panose="02020603050405020304" pitchFamily="18" charset="0"/>
                <a:cs typeface="Times New Roman" panose="02020603050405020304" pitchFamily="18" charset="0"/>
                <a:sym typeface="+mn-ea"/>
              </a:rPr>
              <a:t> Odin Crawler</a:t>
            </a:r>
            <a:endParaRPr lang="en-IN" altLang="en-US" sz="3400" b="1" dirty="0">
              <a:solidFill>
                <a:srgbClr val="0070C0"/>
              </a:solidFill>
              <a:effectLst>
                <a:reflection blurRad="6350" stA="53000" endA="300" endPos="35500" dir="5400000" sy="-90000" algn="bl" rotWithShape="0"/>
              </a:effectLst>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1398270"/>
            <a:ext cx="10515600" cy="4351338"/>
          </a:xfrm>
        </p:spPr>
        <p:txBody>
          <a:bodyPr/>
          <a:p>
            <a:r>
              <a:rPr lang="en-US" altLang="en-US"/>
              <a:t>Odin Crawler is a subscription-based web crawler tool that allows users to extract targeted information from the internet with controlled access.</a:t>
            </a:r>
            <a:endParaRPr lang="en-US" altLang="en-US"/>
          </a:p>
          <a:p>
            <a:r>
              <a:rPr lang="en-US" altLang="en-US"/>
              <a:t>It features a PayPal integration, free trial period, and usage limits, ensuring secure access while displaying only a limited number of links per query for efficient data handling.</a:t>
            </a: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094740"/>
          </a:xfrm>
        </p:spPr>
        <p:txBody>
          <a:bodyPr/>
          <a:p>
            <a:r>
              <a:rPr lang="en-US" altLang="en-US" sz="3400" b="1" dirty="0">
                <a:solidFill>
                  <a:srgbClr val="0070C0"/>
                </a:solidFill>
                <a:latin typeface="Times New Roman" panose="02020603050405020304" pitchFamily="18" charset="0"/>
                <a:cs typeface="Times New Roman" panose="02020603050405020304" pitchFamily="18" charset="0"/>
                <a:sym typeface="+mn-ea"/>
              </a:rPr>
              <a:t>Abstract</a:t>
            </a:r>
            <a:endParaRPr lang="en-US" altLang="en-US" sz="3400" b="1" dirty="0">
              <a:solidFill>
                <a:srgbClr val="0070C0"/>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758190" y="873125"/>
            <a:ext cx="10515600" cy="4351338"/>
          </a:xfrm>
        </p:spPr>
        <p:txBody>
          <a:bodyPr/>
          <a:p>
            <a:pPr marL="0" indent="0">
              <a:buNone/>
            </a:pPr>
            <a:r>
              <a:rPr lang="en-US" altLang="en-US" sz="2400"/>
              <a:t>Vajra is an intelligent IXP traffic monitoring and rerouting system that optimizes data flow across internet exchange points (IXPs). It dynamically detects high traffic and congestion and reroutes data through alternative paths, ensuring efficient data transfer. The system leverages network topology analysis, automated rerouting mechanisms, and real-time monitoring for enhanced performance and reduced latency.</a:t>
            </a:r>
            <a:endParaRPr lang="en-US" altLang="en-US" sz="2400"/>
          </a:p>
          <a:p>
            <a:pPr marL="0" indent="0">
              <a:buNone/>
            </a:pPr>
            <a:r>
              <a:rPr lang="en-US" altLang="en-US" sz="2400"/>
              <a:t>Odin Crawler is a smart, subscription-based web crawling system designed to extract targeted data efficiently from the internet. It enables users to input keywords and retrieve a limited set of relevant links, ensuring focused and lightweight data access. Integrated with PayPal, the system offers a secure 3-day free trial followed by a subscription model. Odin leverages controlled crawling mechanisms, usage caps, and real-time filtering to ensure responsible data collection, minimize server load, and support scalable information retrieval.</a:t>
            </a:r>
            <a:endParaRPr lang="en-US" altLang="en-US" sz="2400"/>
          </a:p>
          <a:p>
            <a:pPr marL="0" indent="0">
              <a:buNone/>
            </a:pPr>
            <a:endParaRPr lang="en-US" altLang="en-US"/>
          </a:p>
          <a:p>
            <a:pPr marL="0" indent="0">
              <a:buNone/>
            </a:pPr>
            <a:endParaRPr lang="en-US" altLang="en-US"/>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9241"/>
          </a:xfrm>
        </p:spPr>
        <p:txBody>
          <a:bodyPr/>
          <a:lstStyle/>
          <a:p>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Review of literature</a:t>
            </a: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 (Vajra)</a:t>
            </a:r>
            <a:endPar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819150"/>
            <a:ext cx="10515600" cy="4556760"/>
          </a:xfrm>
        </p:spPr>
        <p:txBody>
          <a:bodyPr/>
          <a:lstStyle/>
          <a:p>
            <a:r>
              <a:rPr lang="en-US" altLang="en-US" sz="2500" dirty="0">
                <a:latin typeface="Times New Roman" panose="02020603050405020304" pitchFamily="18" charset="0"/>
                <a:cs typeface="Times New Roman" panose="02020603050405020304" pitchFamily="18" charset="0"/>
              </a:rPr>
              <a:t>Dijkstra’s Algorithm (Dijkstra, 1959)</a:t>
            </a:r>
            <a:r>
              <a:rPr lang="en-US" altLang="en-US" sz="2500" dirty="0">
                <a:latin typeface="Times New Roman" panose="02020603050405020304" pitchFamily="18" charset="0"/>
                <a:cs typeface="Times New Roman" panose="02020603050405020304" pitchFamily="18" charset="0"/>
              </a:rPr>
              <a:t>:Used for finding the shortest path in network routing, ensuring optimal traffic flow through IXPs by selecting the least congested paths dynamically.</a:t>
            </a:r>
            <a:endParaRPr lang="en-US" altLang="en-US"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Bellman-Ford Algorithm (Bellman, 1958):</a:t>
            </a:r>
            <a:r>
              <a:rPr lang="en-US" altLang="en-US" sz="2500" dirty="0">
                <a:latin typeface="Times New Roman" panose="02020603050405020304" pitchFamily="18" charset="0"/>
                <a:cs typeface="Times New Roman" panose="02020603050405020304" pitchFamily="18" charset="0"/>
              </a:rPr>
              <a:t>Useful for handling networks with dynamic link changes, allowing rerouting decisions even with negative weight cycles.</a:t>
            </a:r>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Floyd-Warshall Algorithm (Floyd, 1962):</a:t>
            </a:r>
            <a:r>
              <a:rPr lang="en-US" altLang="en-US" sz="2500" dirty="0">
                <a:latin typeface="Times New Roman" panose="02020603050405020304" pitchFamily="18" charset="0"/>
                <a:cs typeface="Times New Roman" panose="02020603050405020304" pitchFamily="18" charset="0"/>
              </a:rPr>
              <a:t>Helps compute shortest paths between all pairs of nodes in a network, ensuring efficient global traffic balancing across IXPs.</a:t>
            </a:r>
            <a:endParaRPr lang="en-US" altLang="en-US" sz="2500" dirty="0">
              <a:latin typeface="Times New Roman" panose="02020603050405020304" pitchFamily="18" charset="0"/>
              <a:cs typeface="Times New Roman" panose="02020603050405020304" pitchFamily="18" charset="0"/>
            </a:endParaRPr>
          </a:p>
          <a:p>
            <a:r>
              <a:rPr lang="en-US" altLang="en-US" sz="2500" dirty="0">
                <a:latin typeface="Times New Roman" panose="02020603050405020304" pitchFamily="18" charset="0"/>
                <a:cs typeface="Times New Roman" panose="02020603050405020304" pitchFamily="18" charset="0"/>
              </a:rPr>
              <a:t>Border Gateway Protocol (BGP) (RFC 4271):A fundamental protocol for routing between different autonomous systems, ensuring robust and scalable traffic management.</a:t>
            </a:r>
            <a:endParaRPr lang="en-US" altLang="en-US" sz="2500"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Review of literature</a:t>
            </a: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 </a:t>
            </a:r>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a:t>
            </a:r>
            <a:r>
              <a:rPr lang="en-IN"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Odin Crawler</a:t>
            </a:r>
            <a:r>
              <a:rPr lang="en-US" altLang="en-US" sz="3200" b="1" dirty="0">
                <a:solidFill>
                  <a:schemeClr val="accent1">
                    <a:lumMod val="75000"/>
                  </a:schemeClr>
                </a:solidFill>
                <a:latin typeface="Times New Roman" panose="02020603050405020304" pitchFamily="18" charset="0"/>
                <a:cs typeface="Times New Roman" panose="02020603050405020304" pitchFamily="18" charset="0"/>
                <a:sym typeface="+mn-ea"/>
              </a:rPr>
              <a:t>)</a:t>
            </a:r>
            <a:endParaRPr lang="en-US" sz="3200"/>
          </a:p>
        </p:txBody>
      </p:sp>
      <p:sp>
        <p:nvSpPr>
          <p:cNvPr id="3" name="Content Placeholder 2"/>
          <p:cNvSpPr>
            <a:spLocks noGrp="1"/>
          </p:cNvSpPr>
          <p:nvPr>
            <p:ph idx="1"/>
          </p:nvPr>
        </p:nvSpPr>
        <p:spPr>
          <a:xfrm>
            <a:off x="838200" y="1086485"/>
            <a:ext cx="10515600" cy="4351338"/>
          </a:xfrm>
        </p:spPr>
        <p:txBody>
          <a:bodyPr/>
          <a:p>
            <a:r>
              <a:rPr lang="en-US" altLang="en-US" sz="2500"/>
              <a:t>Scrapy (An Open-Source Web Crawling Framework):A powerful Python-based framework used for extracting data from websites. It supports asynchronous processing and is highly customizable, making it suitable for building scalable and efficient crawling systems like Odin Crawler.</a:t>
            </a:r>
            <a:endParaRPr lang="en-US" altLang="en-US" sz="2500"/>
          </a:p>
          <a:p>
            <a:r>
              <a:rPr lang="en-US" altLang="en-US" sz="2500"/>
              <a:t>BeautifulSoup (Python Library for Web Scraping):Provides simple tools for navigating and parsing HTML and XML documents. It is often used in conjunction with crawling frameworks to clean and structure raw web data effectively.</a:t>
            </a:r>
            <a:endParaRPr lang="en-US" altLang="en-US" sz="2500"/>
          </a:p>
          <a:p>
            <a:r>
              <a:rPr lang="en-US" altLang="en-US" sz="2500"/>
              <a:t>Common Crawl (Open Repository of Web Crawl Data):An open-access dataset containing petabytes of web crawl data. It serves as a reference for understanding large-scale web scraping techniques, keyword indexing, and efficient link extraction models.</a:t>
            </a:r>
            <a:endParaRPr lang="en-US" alt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819241"/>
          </a:xfrm>
        </p:spPr>
        <p:txBody>
          <a:bodyPr/>
          <a:lstStyle/>
          <a:p>
            <a:r>
              <a:rPr lang="en-US" altLang="en-US" sz="3400" b="1" dirty="0">
                <a:solidFill>
                  <a:schemeClr val="accent1">
                    <a:lumMod val="75000"/>
                  </a:schemeClr>
                </a:solidFill>
                <a:latin typeface="Times New Roman" panose="02020603050405020304" pitchFamily="18" charset="0"/>
                <a:cs typeface="Times New Roman" panose="02020603050405020304" pitchFamily="18" charset="0"/>
              </a:rPr>
              <a:t>Objectives</a:t>
            </a:r>
            <a:r>
              <a:rPr lang="en-IN" altLang="en-US" sz="3400" b="1" dirty="0">
                <a:solidFill>
                  <a:schemeClr val="accent1">
                    <a:lumMod val="75000"/>
                  </a:schemeClr>
                </a:solidFill>
                <a:latin typeface="Times New Roman" panose="02020603050405020304" pitchFamily="18" charset="0"/>
                <a:cs typeface="Times New Roman" panose="02020603050405020304" pitchFamily="18" charset="0"/>
              </a:rPr>
              <a:t> (Vajra)</a:t>
            </a:r>
            <a:endParaRPr lang="en-IN" altLang="en-US" sz="3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819242"/>
            <a:ext cx="10515600" cy="4058194"/>
          </a:xfrm>
        </p:spPr>
        <p:txBody>
          <a:bodyPr/>
          <a:lstStyle/>
          <a:p>
            <a:r>
              <a:rPr lang="en-US" altLang="en-US" sz="2300" b="1" dirty="0">
                <a:latin typeface="Times New Roman" panose="02020603050405020304" pitchFamily="18" charset="0"/>
                <a:cs typeface="Times New Roman" panose="02020603050405020304" pitchFamily="18" charset="0"/>
              </a:rPr>
              <a:t>Develop a dynamic traffic rerouting system to balance IXP load efficiently: </a:t>
            </a:r>
            <a:r>
              <a:rPr lang="en-US" altLang="en-US" sz="2300" dirty="0">
                <a:latin typeface="Times New Roman" panose="02020603050405020304" pitchFamily="18" charset="0"/>
                <a:cs typeface="Times New Roman" panose="02020603050405020304" pitchFamily="18" charset="0"/>
              </a:rPr>
              <a:t>Implement an intelligent routing mechanism that continuously monitors IXP traffic and dynamically redistributes network load to prevent congestion.</a:t>
            </a:r>
            <a:endParaRPr lang="en-US" altLang="en-US" sz="2300" dirty="0">
              <a:latin typeface="Times New Roman" panose="02020603050405020304" pitchFamily="18" charset="0"/>
              <a:cs typeface="Times New Roman" panose="02020603050405020304" pitchFamily="18" charset="0"/>
            </a:endParaRPr>
          </a:p>
          <a:p>
            <a:r>
              <a:rPr lang="en-US" altLang="en-US" sz="2300" b="1" dirty="0">
                <a:latin typeface="Times New Roman" panose="02020603050405020304" pitchFamily="18" charset="0"/>
                <a:cs typeface="Times New Roman" panose="02020603050405020304" pitchFamily="18" charset="0"/>
              </a:rPr>
              <a:t>Minimize congestion at major IXPs and optimize latency and throughput: </a:t>
            </a:r>
            <a:r>
              <a:rPr lang="en-US" altLang="en-US" sz="2300" dirty="0">
                <a:latin typeface="Times New Roman" panose="02020603050405020304" pitchFamily="18" charset="0"/>
                <a:cs typeface="Times New Roman" panose="02020603050405020304" pitchFamily="18" charset="0"/>
              </a:rPr>
              <a:t>Reduce bottlenecks at heavily utilized IXPs by directing traffic through alternative lower-latency routes, ensuring smoother and faster data transmission.</a:t>
            </a:r>
            <a:endParaRPr lang="en-US" altLang="en-US" sz="2300" dirty="0">
              <a:latin typeface="Times New Roman" panose="02020603050405020304" pitchFamily="18" charset="0"/>
              <a:cs typeface="Times New Roman" panose="02020603050405020304" pitchFamily="18" charset="0"/>
            </a:endParaRPr>
          </a:p>
          <a:p>
            <a:r>
              <a:rPr lang="en-US" altLang="en-US" sz="2300" b="1" dirty="0">
                <a:latin typeface="Times New Roman" panose="02020603050405020304" pitchFamily="18" charset="0"/>
                <a:cs typeface="Times New Roman" panose="02020603050405020304" pitchFamily="18" charset="0"/>
              </a:rPr>
              <a:t>Automate traffic monitoring and rerouting using real-time network analysis: </a:t>
            </a:r>
            <a:r>
              <a:rPr lang="en-US" altLang="en-US" sz="2300" dirty="0">
                <a:latin typeface="Times New Roman" panose="02020603050405020304" pitchFamily="18" charset="0"/>
                <a:cs typeface="Times New Roman" panose="02020603050405020304" pitchFamily="18" charset="0"/>
              </a:rPr>
              <a:t>Utilize live packet capture and network analytics to detect traffic spikes instantly and trigger automated rerouting decisions for optimal network performance.</a:t>
            </a:r>
            <a:endParaRPr lang="en-US" altLang="en-US" sz="2300" dirty="0">
              <a:latin typeface="Times New Roman" panose="02020603050405020304" pitchFamily="18" charset="0"/>
              <a:cs typeface="Times New Roman" panose="02020603050405020304" pitchFamily="18" charset="0"/>
            </a:endParaRPr>
          </a:p>
          <a:p>
            <a:r>
              <a:rPr lang="en-US" altLang="en-US" sz="2300" b="1" dirty="0">
                <a:latin typeface="Times New Roman" panose="02020603050405020304" pitchFamily="18" charset="0"/>
                <a:cs typeface="Times New Roman" panose="02020603050405020304" pitchFamily="18" charset="0"/>
              </a:rPr>
              <a:t>Integrate scalable caching and historical traffic analysis for predictive routing: </a:t>
            </a:r>
            <a:r>
              <a:rPr lang="en-US" altLang="en-US" sz="2300" dirty="0">
                <a:latin typeface="Times New Roman" panose="02020603050405020304" pitchFamily="18" charset="0"/>
                <a:cs typeface="Times New Roman" panose="02020603050405020304" pitchFamily="18" charset="0"/>
              </a:rPr>
              <a:t>Store and analyze past traffic patterns to anticipate future congestion trends, enabling proactive rerouting before bottlenecks occur.</a:t>
            </a:r>
            <a:endParaRPr lang="en-US" altLang="en-US" sz="2300" b="1" dirty="0">
              <a:latin typeface="Times New Roman" panose="02020603050405020304" pitchFamily="18" charset="0"/>
              <a:cs typeface="Times New Roman" panose="02020603050405020304" pitchFamily="18" charset="0"/>
            </a:endParaRPr>
          </a:p>
          <a:p>
            <a:pPr marL="0" indent="0">
              <a:buNone/>
            </a:pPr>
            <a:endParaRPr lang="en-US" altLang="en-US" sz="2300" b="1"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fld>
            <a:endParaRPr lang="en-US" altLang="en-US"/>
          </a:p>
        </p:txBody>
      </p:sp>
    </p:spTree>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p>
            <a:r>
              <a:rPr lang="en-US" altLang="en-US" sz="3400" b="1" dirty="0">
                <a:solidFill>
                  <a:schemeClr val="accent1">
                    <a:lumMod val="75000"/>
                  </a:schemeClr>
                </a:solidFill>
                <a:latin typeface="Times New Roman" panose="02020603050405020304" pitchFamily="18" charset="0"/>
                <a:cs typeface="Times New Roman" panose="02020603050405020304" pitchFamily="18" charset="0"/>
                <a:sym typeface="+mn-ea"/>
              </a:rPr>
              <a:t>Objectives</a:t>
            </a:r>
            <a:r>
              <a:rPr lang="en-IN" altLang="en-US" sz="3400" b="1" dirty="0">
                <a:solidFill>
                  <a:schemeClr val="accent1">
                    <a:lumMod val="75000"/>
                  </a:schemeClr>
                </a:solidFill>
                <a:latin typeface="Times New Roman" panose="02020603050405020304" pitchFamily="18" charset="0"/>
                <a:cs typeface="Times New Roman" panose="02020603050405020304" pitchFamily="18" charset="0"/>
                <a:sym typeface="+mn-ea"/>
              </a:rPr>
              <a:t> (Odin Crawler)</a:t>
            </a:r>
            <a:endParaRPr lang="en-IN" altLang="en-US" sz="3400" b="1" dirty="0">
              <a:solidFill>
                <a:schemeClr val="accent1">
                  <a:lumMod val="75000"/>
                </a:schemeClr>
              </a:solidFill>
              <a:latin typeface="Times New Roman" panose="02020603050405020304" pitchFamily="18" charset="0"/>
              <a:cs typeface="Times New Roman" panose="02020603050405020304" pitchFamily="18" charset="0"/>
              <a:sym typeface="+mn-ea"/>
            </a:endParaRPr>
          </a:p>
        </p:txBody>
      </p:sp>
      <p:sp>
        <p:nvSpPr>
          <p:cNvPr id="3" name="Content Placeholder 2"/>
          <p:cNvSpPr>
            <a:spLocks noGrp="1"/>
          </p:cNvSpPr>
          <p:nvPr>
            <p:ph idx="1"/>
          </p:nvPr>
        </p:nvSpPr>
        <p:spPr>
          <a:xfrm>
            <a:off x="838200" y="908685"/>
            <a:ext cx="10515600" cy="4351338"/>
          </a:xfrm>
        </p:spPr>
        <p:txBody>
          <a:bodyPr/>
          <a:p>
            <a:r>
              <a:rPr lang="en-US" altLang="en-US" sz="2500"/>
              <a:t>To develop a secure, subscription-based web crawling system that enables controlled access to web data using PayPal integration and a free trial model.</a:t>
            </a:r>
            <a:endParaRPr lang="en-US" altLang="en-US" sz="2500"/>
          </a:p>
          <a:p>
            <a:r>
              <a:rPr lang="en-US" altLang="en-US" sz="2500"/>
              <a:t>To implement keyword-based data extraction that displays a limited number of relevant links per query for efficient and focused data retrieval.</a:t>
            </a:r>
            <a:endParaRPr lang="en-US" altLang="en-US" sz="2500"/>
          </a:p>
          <a:p>
            <a:r>
              <a:rPr lang="en-US" altLang="en-US" sz="2500"/>
              <a:t>To enforce usage limits and crawling constraints that prevent server overload and promote responsible, ethical data collection.</a:t>
            </a:r>
            <a:endParaRPr lang="en-US" altLang="en-US" sz="2500"/>
          </a:p>
          <a:p>
            <a:r>
              <a:rPr lang="en-US" altLang="en-US" sz="2500"/>
              <a:t>To ensure scalability and performance by integrating asynchronous crawling methods and lightweight parsing mechanisms.</a:t>
            </a:r>
            <a:endParaRPr lang="en-US" altLang="en-US" sz="2500"/>
          </a:p>
          <a:p>
            <a:r>
              <a:rPr lang="en-US" altLang="en-US" sz="2500"/>
              <a:t>To provide a user-friendly interface for initiating crawls, managing subscriptions, and viewing results with ease.</a:t>
            </a:r>
            <a:endParaRPr lang="en-US" altLang="en-US" sz="2500"/>
          </a:p>
        </p:txBody>
      </p:sp>
      <p:sp>
        <p:nvSpPr>
          <p:cNvPr id="4" name="Slide Number Placeholder 3"/>
          <p:cNvSpPr>
            <a:spLocks noGrp="1"/>
          </p:cNvSpPr>
          <p:nvPr>
            <p:ph type="sldNum" sz="quarter" idx="12"/>
          </p:nvPr>
        </p:nvSpPr>
        <p:spPr/>
        <p:txBody>
          <a:bodyPr/>
          <a:p>
            <a:pPr>
              <a:defRPr/>
            </a:pPr>
            <a:fld id="{815EC703-C051-410C-8BA1-62752E291E83}" type="slidenum">
              <a:rPr lang="en-US" altLang="en-US"/>
            </a:fld>
            <a:endParaRPr lang="en-US" altLang="en-US"/>
          </a:p>
        </p:txBody>
      </p:sp>
    </p:spTree>
  </p:cSld>
  <p:clrMapOvr>
    <a:masterClrMapping/>
  </p:clrMapOvr>
  <p:transition spd="slow">
    <p:blinds dir="vert"/>
  </p:transition>
</p:sld>
</file>

<file path=ppt/tags/tag1.xml><?xml version="1.0" encoding="utf-8"?>
<p:tagLst xmlns:p="http://schemas.openxmlformats.org/presentationml/2006/main">
  <p:tag name="TABLE_ENDDRAG_ORIGIN_RECT" val="418*119"/>
  <p:tag name="TABLE_ENDDRAG_RECT" val="47*150*418*119"/>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9773</Words>
  <Application>WPS Presentation</Application>
  <PresentationFormat>Widescreen</PresentationFormat>
  <Paragraphs>192</Paragraphs>
  <Slides>19</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19</vt:i4>
      </vt:variant>
    </vt:vector>
  </HeadingPairs>
  <TitlesOfParts>
    <vt:vector size="32" baseType="lpstr">
      <vt:lpstr>Arial</vt:lpstr>
      <vt:lpstr>SimSun</vt:lpstr>
      <vt:lpstr>Wingdings</vt:lpstr>
      <vt:lpstr>Calibri</vt:lpstr>
      <vt:lpstr>Calibri Light</vt:lpstr>
      <vt:lpstr>Arial</vt:lpstr>
      <vt:lpstr>Cambria</vt:lpstr>
      <vt:lpstr>Verdana</vt:lpstr>
      <vt:lpstr>Times New Roman</vt:lpstr>
      <vt:lpstr>Tahoma</vt:lpstr>
      <vt:lpstr>Microsoft YaHei</vt:lpstr>
      <vt:lpstr>Arial Unicode MS</vt:lpstr>
      <vt:lpstr>Office Theme</vt:lpstr>
      <vt:lpstr>PowerPoint 演示文稿</vt:lpstr>
      <vt:lpstr>Content</vt:lpstr>
      <vt:lpstr>Title: Vajra - Intelligent IXP Traffic Management</vt:lpstr>
      <vt:lpstr>Title: Odin Crawler</vt:lpstr>
      <vt:lpstr>Abstract</vt:lpstr>
      <vt:lpstr>Review of literature (Vajra)</vt:lpstr>
      <vt:lpstr>Review of literature (Odin Crawler)</vt:lpstr>
      <vt:lpstr>Objectives (Vajra)</vt:lpstr>
      <vt:lpstr>Objectives (Odin Crawler)</vt:lpstr>
      <vt:lpstr>Problem identification, and formulation of problem statement (Vajra)</vt:lpstr>
      <vt:lpstr>Problem identification, and formulation of problem statement (Odin Crawler)</vt:lpstr>
      <vt:lpstr>Road map, impact and advantages of the proposed work (Vajra)</vt:lpstr>
      <vt:lpstr>Road map, impact and advantages of the proposed work (Odin Crawler)</vt:lpstr>
      <vt:lpstr>References</vt:lpstr>
      <vt:lpstr>References(contd)</vt:lpstr>
      <vt:lpstr>References(contd)</vt:lpstr>
      <vt:lpstr>References(contd)</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Manur Yashas Sreevatsa</cp:lastModifiedBy>
  <cp:revision>931</cp:revision>
  <cp:lastPrinted>2018-07-24T06:37:00Z</cp:lastPrinted>
  <dcterms:created xsi:type="dcterms:W3CDTF">2018-06-07T04:06:00Z</dcterms:created>
  <dcterms:modified xsi:type="dcterms:W3CDTF">2025-05-15T22:37:34Z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59F0A6E2E258414295ECA53FB362CF5C_12</vt:lpwstr>
  </property>
  <property fmtid="{D5CDD505-2E9C-101B-9397-08002B2CF9AE}" pid="3" name="KSOProductBuildVer">
    <vt:lpwstr>1033-12.2.0.21179</vt:lpwstr>
  </property>
</Properties>
</file>