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6" r:id="rId9"/>
    <p:sldId id="267" r:id="rId10"/>
    <p:sldId id="268" r:id="rId11"/>
    <p:sldId id="269" r:id="rId12"/>
    <p:sldId id="270"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95FE3D-84FE-4F3D-B6B0-D1BF0BAE2BC9}" type="doc">
      <dgm:prSet loTypeId="urn:microsoft.com/office/officeart/2005/8/layout/process2" loCatId="process" qsTypeId="urn:microsoft.com/office/officeart/2005/8/quickstyle/3d3" qsCatId="3D" csTypeId="urn:microsoft.com/office/officeart/2005/8/colors/colorful1" csCatId="colorful" phldr="1"/>
      <dgm:spPr/>
      <dgm:t>
        <a:bodyPr/>
        <a:lstStyle/>
        <a:p>
          <a:endParaRPr lang="en-US"/>
        </a:p>
      </dgm:t>
    </dgm:pt>
    <dgm:pt modelId="{ED86C4F2-4E79-48D6-88A3-CD260C5BB6E3}">
      <dgm:prSet phldrT="[Text]" custT="1"/>
      <dgm:spPr/>
      <dgm:t>
        <a:bodyPr/>
        <a:lstStyle/>
        <a:p>
          <a:pPr algn="ctr"/>
          <a:r>
            <a:rPr lang="en-US" sz="1200">
              <a:latin typeface="Times New Roman" panose="02020603050405020304" pitchFamily="18" charset="0"/>
              <a:cs typeface="Times New Roman" panose="02020603050405020304" pitchFamily="18" charset="0"/>
            </a:rPr>
            <a:t>Collecting the dataset</a:t>
          </a:r>
        </a:p>
      </dgm:t>
    </dgm:pt>
    <dgm:pt modelId="{761285B7-748D-4F7F-842A-7C980D89D7F6}" type="parTrans" cxnId="{917B3DAE-8EE1-4FD2-9998-3AB0276DFAF8}">
      <dgm:prSet/>
      <dgm:spPr/>
      <dgm:t>
        <a:bodyPr/>
        <a:lstStyle/>
        <a:p>
          <a:pPr algn="ctr"/>
          <a:endParaRPr lang="en-US"/>
        </a:p>
      </dgm:t>
    </dgm:pt>
    <dgm:pt modelId="{606EEBE9-4F6C-45C3-AD46-2C645D7BC130}" type="sibTrans" cxnId="{917B3DAE-8EE1-4FD2-9998-3AB0276DFAF8}">
      <dgm:prSet/>
      <dgm:spPr/>
      <dgm:t>
        <a:bodyPr/>
        <a:lstStyle/>
        <a:p>
          <a:pPr algn="ctr"/>
          <a:endParaRPr lang="en-US"/>
        </a:p>
      </dgm:t>
    </dgm:pt>
    <dgm:pt modelId="{8DC01A8B-BBCC-4AEA-B574-BB121F55666D}">
      <dgm:prSet phldrT="[Text]" custT="1"/>
      <dgm:spPr/>
      <dgm:t>
        <a:bodyPr/>
        <a:lstStyle/>
        <a:p>
          <a:pPr algn="ctr"/>
          <a:r>
            <a:rPr lang="en-US" sz="1200" dirty="0">
              <a:latin typeface="Times New Roman" panose="02020603050405020304" pitchFamily="18" charset="0"/>
              <a:cs typeface="Times New Roman" panose="02020603050405020304" pitchFamily="18" charset="0"/>
            </a:rPr>
            <a:t>Data preprocessing </a:t>
          </a:r>
        </a:p>
        <a:p>
          <a:pPr algn="ctr"/>
          <a:r>
            <a:rPr lang="en-US" sz="1200" dirty="0">
              <a:latin typeface="Times New Roman" panose="02020603050405020304" pitchFamily="18" charset="0"/>
              <a:cs typeface="Times New Roman" panose="02020603050405020304" pitchFamily="18" charset="0"/>
            </a:rPr>
            <a:t>Text mining</a:t>
          </a:r>
        </a:p>
      </dgm:t>
    </dgm:pt>
    <dgm:pt modelId="{828ABA06-B12B-42D4-B656-266E0791D330}" type="parTrans" cxnId="{ABCF1C08-0F43-4D27-967C-AEBE988E3DB0}">
      <dgm:prSet/>
      <dgm:spPr/>
      <dgm:t>
        <a:bodyPr/>
        <a:lstStyle/>
        <a:p>
          <a:pPr algn="ctr"/>
          <a:endParaRPr lang="en-US"/>
        </a:p>
      </dgm:t>
    </dgm:pt>
    <dgm:pt modelId="{DC0E884C-3C30-4C82-94AA-B99674B8FC9C}" type="sibTrans" cxnId="{ABCF1C08-0F43-4D27-967C-AEBE988E3DB0}">
      <dgm:prSet/>
      <dgm:spPr/>
      <dgm:t>
        <a:bodyPr/>
        <a:lstStyle/>
        <a:p>
          <a:pPr algn="ctr"/>
          <a:endParaRPr lang="en-US"/>
        </a:p>
      </dgm:t>
    </dgm:pt>
    <dgm:pt modelId="{77D941ED-7B1B-4053-8C8A-723C5E615997}">
      <dgm:prSet phldrT="[Text]" custT="1"/>
      <dgm:spPr/>
      <dgm:t>
        <a:bodyPr/>
        <a:lstStyle/>
        <a:p>
          <a:pPr algn="ctr"/>
          <a:r>
            <a:rPr lang="en-US" sz="1200" dirty="0">
              <a:latin typeface="Times New Roman" panose="02020603050405020304" pitchFamily="18" charset="0"/>
              <a:cs typeface="Times New Roman" panose="02020603050405020304" pitchFamily="18" charset="0"/>
            </a:rPr>
            <a:t>Performing Sentimental Analysis using different classification algorithm</a:t>
          </a:r>
        </a:p>
      </dgm:t>
    </dgm:pt>
    <dgm:pt modelId="{5C1E5C7F-7A46-4AD4-9D0C-51C9FA6377FB}" type="parTrans" cxnId="{BE51580B-14D3-4184-AED2-93BD16762010}">
      <dgm:prSet/>
      <dgm:spPr/>
      <dgm:t>
        <a:bodyPr/>
        <a:lstStyle/>
        <a:p>
          <a:pPr algn="ctr"/>
          <a:endParaRPr lang="en-US"/>
        </a:p>
      </dgm:t>
    </dgm:pt>
    <dgm:pt modelId="{F49B82DB-A444-4D20-9F9F-6E809829E2AB}" type="sibTrans" cxnId="{BE51580B-14D3-4184-AED2-93BD16762010}">
      <dgm:prSet/>
      <dgm:spPr/>
      <dgm:t>
        <a:bodyPr/>
        <a:lstStyle/>
        <a:p>
          <a:pPr algn="ctr"/>
          <a:endParaRPr lang="en-US"/>
        </a:p>
      </dgm:t>
    </dgm:pt>
    <dgm:pt modelId="{89453E3C-ABB6-4A99-B2E3-20A6D1E327A0}">
      <dgm:prSet custT="1"/>
      <dgm:spPr/>
      <dgm:t>
        <a:bodyPr/>
        <a:lstStyle/>
        <a:p>
          <a:pPr algn="ctr"/>
          <a:r>
            <a:rPr lang="en-US" sz="1200" dirty="0" err="1">
              <a:latin typeface="Times New Roman" panose="02020603050405020304" pitchFamily="18" charset="0"/>
              <a:cs typeface="Times New Roman" panose="02020603050405020304" pitchFamily="18" charset="0"/>
            </a:rPr>
            <a:t>Comparision</a:t>
          </a:r>
          <a:r>
            <a:rPr lang="en-US" sz="1200" dirty="0">
              <a:latin typeface="Times New Roman" panose="02020603050405020304" pitchFamily="18" charset="0"/>
              <a:cs typeface="Times New Roman" panose="02020603050405020304" pitchFamily="18" charset="0"/>
            </a:rPr>
            <a:t> between the accuracies of different models</a:t>
          </a:r>
        </a:p>
      </dgm:t>
    </dgm:pt>
    <dgm:pt modelId="{AEE80975-787E-47BC-92E8-0A442751A0D4}" type="parTrans" cxnId="{6AA8DDE1-69B5-41F3-9415-03509C38F039}">
      <dgm:prSet/>
      <dgm:spPr/>
      <dgm:t>
        <a:bodyPr/>
        <a:lstStyle/>
        <a:p>
          <a:pPr algn="ctr"/>
          <a:endParaRPr lang="en-US"/>
        </a:p>
      </dgm:t>
    </dgm:pt>
    <dgm:pt modelId="{B7A0049C-2130-4908-AA83-D05CD3AA4084}" type="sibTrans" cxnId="{6AA8DDE1-69B5-41F3-9415-03509C38F039}">
      <dgm:prSet/>
      <dgm:spPr/>
      <dgm:t>
        <a:bodyPr/>
        <a:lstStyle/>
        <a:p>
          <a:pPr algn="ctr"/>
          <a:endParaRPr lang="en-US"/>
        </a:p>
      </dgm:t>
    </dgm:pt>
    <dgm:pt modelId="{3218D776-6AA7-410B-98C7-671981B5127D}">
      <dgm:prSet custT="1"/>
      <dgm:spPr/>
      <dgm:t>
        <a:bodyPr/>
        <a:lstStyle/>
        <a:p>
          <a:pPr algn="ctr"/>
          <a:r>
            <a:rPr lang="en-US" sz="1200">
              <a:latin typeface="Times New Roman" panose="02020603050405020304" pitchFamily="18" charset="0"/>
              <a:cs typeface="Times New Roman" panose="02020603050405020304" pitchFamily="18" charset="0"/>
            </a:rPr>
            <a:t>Final result according to the analysis</a:t>
          </a:r>
        </a:p>
      </dgm:t>
    </dgm:pt>
    <dgm:pt modelId="{87519790-B59E-4015-98B9-9DA92525F9F4}" type="parTrans" cxnId="{75DF9878-6078-49D7-8A99-D7ABC8C1BF12}">
      <dgm:prSet/>
      <dgm:spPr/>
      <dgm:t>
        <a:bodyPr/>
        <a:lstStyle/>
        <a:p>
          <a:pPr algn="ctr"/>
          <a:endParaRPr lang="en-US"/>
        </a:p>
      </dgm:t>
    </dgm:pt>
    <dgm:pt modelId="{0B148138-1416-4389-99C4-A778AE490EB1}" type="sibTrans" cxnId="{75DF9878-6078-49D7-8A99-D7ABC8C1BF12}">
      <dgm:prSet/>
      <dgm:spPr/>
      <dgm:t>
        <a:bodyPr/>
        <a:lstStyle/>
        <a:p>
          <a:pPr algn="ctr"/>
          <a:endParaRPr lang="en-US"/>
        </a:p>
      </dgm:t>
    </dgm:pt>
    <dgm:pt modelId="{973397D6-AE25-4DE4-B538-C5825611888E}" type="pres">
      <dgm:prSet presAssocID="{E295FE3D-84FE-4F3D-B6B0-D1BF0BAE2BC9}" presName="linearFlow" presStyleCnt="0">
        <dgm:presLayoutVars>
          <dgm:resizeHandles val="exact"/>
        </dgm:presLayoutVars>
      </dgm:prSet>
      <dgm:spPr/>
    </dgm:pt>
    <dgm:pt modelId="{720A6D2D-33B7-4CEE-80C7-34DE50BEDC37}" type="pres">
      <dgm:prSet presAssocID="{ED86C4F2-4E79-48D6-88A3-CD260C5BB6E3}" presName="node" presStyleLbl="node1" presStyleIdx="0" presStyleCnt="5">
        <dgm:presLayoutVars>
          <dgm:bulletEnabled val="1"/>
        </dgm:presLayoutVars>
      </dgm:prSet>
      <dgm:spPr/>
    </dgm:pt>
    <dgm:pt modelId="{E25DC11B-DAD6-4F5D-B2F8-AB1A87501D49}" type="pres">
      <dgm:prSet presAssocID="{606EEBE9-4F6C-45C3-AD46-2C645D7BC130}" presName="sibTrans" presStyleLbl="sibTrans2D1" presStyleIdx="0" presStyleCnt="4"/>
      <dgm:spPr/>
    </dgm:pt>
    <dgm:pt modelId="{79E8EE16-B330-48A0-A38B-1EB3E1475D70}" type="pres">
      <dgm:prSet presAssocID="{606EEBE9-4F6C-45C3-AD46-2C645D7BC130}" presName="connectorText" presStyleLbl="sibTrans2D1" presStyleIdx="0" presStyleCnt="4"/>
      <dgm:spPr/>
    </dgm:pt>
    <dgm:pt modelId="{FECB021B-F557-43A2-B555-90DDD8997064}" type="pres">
      <dgm:prSet presAssocID="{8DC01A8B-BBCC-4AEA-B574-BB121F55666D}" presName="node" presStyleLbl="node1" presStyleIdx="1" presStyleCnt="5">
        <dgm:presLayoutVars>
          <dgm:bulletEnabled val="1"/>
        </dgm:presLayoutVars>
      </dgm:prSet>
      <dgm:spPr/>
    </dgm:pt>
    <dgm:pt modelId="{73CF738F-15BA-49F6-A24A-91EB069C3FC4}" type="pres">
      <dgm:prSet presAssocID="{DC0E884C-3C30-4C82-94AA-B99674B8FC9C}" presName="sibTrans" presStyleLbl="sibTrans2D1" presStyleIdx="1" presStyleCnt="4"/>
      <dgm:spPr/>
    </dgm:pt>
    <dgm:pt modelId="{333503E2-569E-4AA3-B876-ED2DC1E18EA2}" type="pres">
      <dgm:prSet presAssocID="{DC0E884C-3C30-4C82-94AA-B99674B8FC9C}" presName="connectorText" presStyleLbl="sibTrans2D1" presStyleIdx="1" presStyleCnt="4"/>
      <dgm:spPr/>
    </dgm:pt>
    <dgm:pt modelId="{66C84AC2-5248-4E2C-B0FF-8CF27C0A2350}" type="pres">
      <dgm:prSet presAssocID="{77D941ED-7B1B-4053-8C8A-723C5E615997}" presName="node" presStyleLbl="node1" presStyleIdx="2" presStyleCnt="5">
        <dgm:presLayoutVars>
          <dgm:bulletEnabled val="1"/>
        </dgm:presLayoutVars>
      </dgm:prSet>
      <dgm:spPr/>
    </dgm:pt>
    <dgm:pt modelId="{CC39929F-7B53-4BA5-9888-8B6FD6C5B6A3}" type="pres">
      <dgm:prSet presAssocID="{F49B82DB-A444-4D20-9F9F-6E809829E2AB}" presName="sibTrans" presStyleLbl="sibTrans2D1" presStyleIdx="2" presStyleCnt="4"/>
      <dgm:spPr/>
    </dgm:pt>
    <dgm:pt modelId="{669775C2-2CB6-495E-903D-6B99CD6D6196}" type="pres">
      <dgm:prSet presAssocID="{F49B82DB-A444-4D20-9F9F-6E809829E2AB}" presName="connectorText" presStyleLbl="sibTrans2D1" presStyleIdx="2" presStyleCnt="4"/>
      <dgm:spPr/>
    </dgm:pt>
    <dgm:pt modelId="{2AACD412-D36F-4265-8F47-22D1E9AE96E3}" type="pres">
      <dgm:prSet presAssocID="{89453E3C-ABB6-4A99-B2E3-20A6D1E327A0}" presName="node" presStyleLbl="node1" presStyleIdx="3" presStyleCnt="5">
        <dgm:presLayoutVars>
          <dgm:bulletEnabled val="1"/>
        </dgm:presLayoutVars>
      </dgm:prSet>
      <dgm:spPr/>
    </dgm:pt>
    <dgm:pt modelId="{569DC720-51F0-4C62-903E-A37005544A91}" type="pres">
      <dgm:prSet presAssocID="{B7A0049C-2130-4908-AA83-D05CD3AA4084}" presName="sibTrans" presStyleLbl="sibTrans2D1" presStyleIdx="3" presStyleCnt="4"/>
      <dgm:spPr/>
    </dgm:pt>
    <dgm:pt modelId="{80207F6D-2366-4AC7-8B26-10F4931472DE}" type="pres">
      <dgm:prSet presAssocID="{B7A0049C-2130-4908-AA83-D05CD3AA4084}" presName="connectorText" presStyleLbl="sibTrans2D1" presStyleIdx="3" presStyleCnt="4"/>
      <dgm:spPr/>
    </dgm:pt>
    <dgm:pt modelId="{5CD4FCBC-815D-4794-9ECA-752DB2FE540F}" type="pres">
      <dgm:prSet presAssocID="{3218D776-6AA7-410B-98C7-671981B5127D}" presName="node" presStyleLbl="node1" presStyleIdx="4" presStyleCnt="5" custLinFactNeighborX="-407" custLinFactNeighborY="-6504">
        <dgm:presLayoutVars>
          <dgm:bulletEnabled val="1"/>
        </dgm:presLayoutVars>
      </dgm:prSet>
      <dgm:spPr/>
    </dgm:pt>
  </dgm:ptLst>
  <dgm:cxnLst>
    <dgm:cxn modelId="{ABCF1C08-0F43-4D27-967C-AEBE988E3DB0}" srcId="{E295FE3D-84FE-4F3D-B6B0-D1BF0BAE2BC9}" destId="{8DC01A8B-BBCC-4AEA-B574-BB121F55666D}" srcOrd="1" destOrd="0" parTransId="{828ABA06-B12B-42D4-B656-266E0791D330}" sibTransId="{DC0E884C-3C30-4C82-94AA-B99674B8FC9C}"/>
    <dgm:cxn modelId="{BE51580B-14D3-4184-AED2-93BD16762010}" srcId="{E295FE3D-84FE-4F3D-B6B0-D1BF0BAE2BC9}" destId="{77D941ED-7B1B-4053-8C8A-723C5E615997}" srcOrd="2" destOrd="0" parTransId="{5C1E5C7F-7A46-4AD4-9D0C-51C9FA6377FB}" sibTransId="{F49B82DB-A444-4D20-9F9F-6E809829E2AB}"/>
    <dgm:cxn modelId="{B1CFB60E-F5E2-496E-9160-1DF1297C147C}" type="presOf" srcId="{606EEBE9-4F6C-45C3-AD46-2C645D7BC130}" destId="{79E8EE16-B330-48A0-A38B-1EB3E1475D70}" srcOrd="1" destOrd="0" presId="urn:microsoft.com/office/officeart/2005/8/layout/process2"/>
    <dgm:cxn modelId="{90BF0712-CF7A-48A9-A511-1B91C227C9C2}" type="presOf" srcId="{606EEBE9-4F6C-45C3-AD46-2C645D7BC130}" destId="{E25DC11B-DAD6-4F5D-B2F8-AB1A87501D49}" srcOrd="0" destOrd="0" presId="urn:microsoft.com/office/officeart/2005/8/layout/process2"/>
    <dgm:cxn modelId="{2D3F782B-93B2-4A62-A425-7E88CD9E38E8}" type="presOf" srcId="{89453E3C-ABB6-4A99-B2E3-20A6D1E327A0}" destId="{2AACD412-D36F-4265-8F47-22D1E9AE96E3}" srcOrd="0" destOrd="0" presId="urn:microsoft.com/office/officeart/2005/8/layout/process2"/>
    <dgm:cxn modelId="{05949639-E8B1-49C3-8281-56F417521F93}" type="presOf" srcId="{3218D776-6AA7-410B-98C7-671981B5127D}" destId="{5CD4FCBC-815D-4794-9ECA-752DB2FE540F}" srcOrd="0" destOrd="0" presId="urn:microsoft.com/office/officeart/2005/8/layout/process2"/>
    <dgm:cxn modelId="{C2078963-6B7F-4527-8E05-F4DBBB9DF998}" type="presOf" srcId="{F49B82DB-A444-4D20-9F9F-6E809829E2AB}" destId="{669775C2-2CB6-495E-903D-6B99CD6D6196}" srcOrd="1" destOrd="0" presId="urn:microsoft.com/office/officeart/2005/8/layout/process2"/>
    <dgm:cxn modelId="{75DF9878-6078-49D7-8A99-D7ABC8C1BF12}" srcId="{E295FE3D-84FE-4F3D-B6B0-D1BF0BAE2BC9}" destId="{3218D776-6AA7-410B-98C7-671981B5127D}" srcOrd="4" destOrd="0" parTransId="{87519790-B59E-4015-98B9-9DA92525F9F4}" sibTransId="{0B148138-1416-4389-99C4-A778AE490EB1}"/>
    <dgm:cxn modelId="{3F7A8880-39CD-4AEC-99DE-BE8C214CE0D3}" type="presOf" srcId="{DC0E884C-3C30-4C82-94AA-B99674B8FC9C}" destId="{333503E2-569E-4AA3-B876-ED2DC1E18EA2}" srcOrd="1" destOrd="0" presId="urn:microsoft.com/office/officeart/2005/8/layout/process2"/>
    <dgm:cxn modelId="{12FA3085-1ED6-4B6A-99DB-644DF386076D}" type="presOf" srcId="{DC0E884C-3C30-4C82-94AA-B99674B8FC9C}" destId="{73CF738F-15BA-49F6-A24A-91EB069C3FC4}" srcOrd="0" destOrd="0" presId="urn:microsoft.com/office/officeart/2005/8/layout/process2"/>
    <dgm:cxn modelId="{1994738E-DCB3-4FD9-8120-07AE46D5D83B}" type="presOf" srcId="{B7A0049C-2130-4908-AA83-D05CD3AA4084}" destId="{569DC720-51F0-4C62-903E-A37005544A91}" srcOrd="0" destOrd="0" presId="urn:microsoft.com/office/officeart/2005/8/layout/process2"/>
    <dgm:cxn modelId="{0BCDFF91-4302-4428-883A-B562E3737420}" type="presOf" srcId="{8DC01A8B-BBCC-4AEA-B574-BB121F55666D}" destId="{FECB021B-F557-43A2-B555-90DDD8997064}" srcOrd="0" destOrd="0" presId="urn:microsoft.com/office/officeart/2005/8/layout/process2"/>
    <dgm:cxn modelId="{EEFAD395-F908-40FB-8B6A-8D07FE0DD6C0}" type="presOf" srcId="{F49B82DB-A444-4D20-9F9F-6E809829E2AB}" destId="{CC39929F-7B53-4BA5-9888-8B6FD6C5B6A3}" srcOrd="0" destOrd="0" presId="urn:microsoft.com/office/officeart/2005/8/layout/process2"/>
    <dgm:cxn modelId="{917B3DAE-8EE1-4FD2-9998-3AB0276DFAF8}" srcId="{E295FE3D-84FE-4F3D-B6B0-D1BF0BAE2BC9}" destId="{ED86C4F2-4E79-48D6-88A3-CD260C5BB6E3}" srcOrd="0" destOrd="0" parTransId="{761285B7-748D-4F7F-842A-7C980D89D7F6}" sibTransId="{606EEBE9-4F6C-45C3-AD46-2C645D7BC130}"/>
    <dgm:cxn modelId="{C49BB1BB-A729-4508-B7C1-0780B7354B56}" type="presOf" srcId="{ED86C4F2-4E79-48D6-88A3-CD260C5BB6E3}" destId="{720A6D2D-33B7-4CEE-80C7-34DE50BEDC37}" srcOrd="0" destOrd="0" presId="urn:microsoft.com/office/officeart/2005/8/layout/process2"/>
    <dgm:cxn modelId="{800E6DC9-0CAC-457A-94CD-E0C336517B3A}" type="presOf" srcId="{77D941ED-7B1B-4053-8C8A-723C5E615997}" destId="{66C84AC2-5248-4E2C-B0FF-8CF27C0A2350}" srcOrd="0" destOrd="0" presId="urn:microsoft.com/office/officeart/2005/8/layout/process2"/>
    <dgm:cxn modelId="{5FDCCEE1-79FC-486F-BE58-7FE9465258FB}" type="presOf" srcId="{B7A0049C-2130-4908-AA83-D05CD3AA4084}" destId="{80207F6D-2366-4AC7-8B26-10F4931472DE}" srcOrd="1" destOrd="0" presId="urn:microsoft.com/office/officeart/2005/8/layout/process2"/>
    <dgm:cxn modelId="{6AA8DDE1-69B5-41F3-9415-03509C38F039}" srcId="{E295FE3D-84FE-4F3D-B6B0-D1BF0BAE2BC9}" destId="{89453E3C-ABB6-4A99-B2E3-20A6D1E327A0}" srcOrd="3" destOrd="0" parTransId="{AEE80975-787E-47BC-92E8-0A442751A0D4}" sibTransId="{B7A0049C-2130-4908-AA83-D05CD3AA4084}"/>
    <dgm:cxn modelId="{7C30CDED-BF80-4C24-9902-7F5943A02046}" type="presOf" srcId="{E295FE3D-84FE-4F3D-B6B0-D1BF0BAE2BC9}" destId="{973397D6-AE25-4DE4-B538-C5825611888E}" srcOrd="0" destOrd="0" presId="urn:microsoft.com/office/officeart/2005/8/layout/process2"/>
    <dgm:cxn modelId="{C80E952E-5490-46F4-A64A-000A1EB6BFC0}" type="presParOf" srcId="{973397D6-AE25-4DE4-B538-C5825611888E}" destId="{720A6D2D-33B7-4CEE-80C7-34DE50BEDC37}" srcOrd="0" destOrd="0" presId="urn:microsoft.com/office/officeart/2005/8/layout/process2"/>
    <dgm:cxn modelId="{3CBF6E40-7FE3-4BEE-AEF5-2620F907B105}" type="presParOf" srcId="{973397D6-AE25-4DE4-B538-C5825611888E}" destId="{E25DC11B-DAD6-4F5D-B2F8-AB1A87501D49}" srcOrd="1" destOrd="0" presId="urn:microsoft.com/office/officeart/2005/8/layout/process2"/>
    <dgm:cxn modelId="{FD430935-5D6A-439C-9E95-30E6123B46C3}" type="presParOf" srcId="{E25DC11B-DAD6-4F5D-B2F8-AB1A87501D49}" destId="{79E8EE16-B330-48A0-A38B-1EB3E1475D70}" srcOrd="0" destOrd="0" presId="urn:microsoft.com/office/officeart/2005/8/layout/process2"/>
    <dgm:cxn modelId="{C5C0D85A-F87D-4F39-B4DE-4A3851C421D2}" type="presParOf" srcId="{973397D6-AE25-4DE4-B538-C5825611888E}" destId="{FECB021B-F557-43A2-B555-90DDD8997064}" srcOrd="2" destOrd="0" presId="urn:microsoft.com/office/officeart/2005/8/layout/process2"/>
    <dgm:cxn modelId="{09E5CD29-CDBC-4742-918A-42817F8EFB21}" type="presParOf" srcId="{973397D6-AE25-4DE4-B538-C5825611888E}" destId="{73CF738F-15BA-49F6-A24A-91EB069C3FC4}" srcOrd="3" destOrd="0" presId="urn:microsoft.com/office/officeart/2005/8/layout/process2"/>
    <dgm:cxn modelId="{197C9B89-62E7-48DB-9CAF-556485996604}" type="presParOf" srcId="{73CF738F-15BA-49F6-A24A-91EB069C3FC4}" destId="{333503E2-569E-4AA3-B876-ED2DC1E18EA2}" srcOrd="0" destOrd="0" presId="urn:microsoft.com/office/officeart/2005/8/layout/process2"/>
    <dgm:cxn modelId="{E14E3D6F-A60B-4E47-ABE6-4C35C97E53F2}" type="presParOf" srcId="{973397D6-AE25-4DE4-B538-C5825611888E}" destId="{66C84AC2-5248-4E2C-B0FF-8CF27C0A2350}" srcOrd="4" destOrd="0" presId="urn:microsoft.com/office/officeart/2005/8/layout/process2"/>
    <dgm:cxn modelId="{2F445B0C-B6CE-4E53-A426-65695F0953DE}" type="presParOf" srcId="{973397D6-AE25-4DE4-B538-C5825611888E}" destId="{CC39929F-7B53-4BA5-9888-8B6FD6C5B6A3}" srcOrd="5" destOrd="0" presId="urn:microsoft.com/office/officeart/2005/8/layout/process2"/>
    <dgm:cxn modelId="{408D415E-A6DC-4809-B2B0-F2BD3C355476}" type="presParOf" srcId="{CC39929F-7B53-4BA5-9888-8B6FD6C5B6A3}" destId="{669775C2-2CB6-495E-903D-6B99CD6D6196}" srcOrd="0" destOrd="0" presId="urn:microsoft.com/office/officeart/2005/8/layout/process2"/>
    <dgm:cxn modelId="{C7679145-248D-4FF0-B14E-E4E2C0E77142}" type="presParOf" srcId="{973397D6-AE25-4DE4-B538-C5825611888E}" destId="{2AACD412-D36F-4265-8F47-22D1E9AE96E3}" srcOrd="6" destOrd="0" presId="urn:microsoft.com/office/officeart/2005/8/layout/process2"/>
    <dgm:cxn modelId="{42DDCF70-9E4A-4AF0-AF0E-A955AE12D23E}" type="presParOf" srcId="{973397D6-AE25-4DE4-B538-C5825611888E}" destId="{569DC720-51F0-4C62-903E-A37005544A91}" srcOrd="7" destOrd="0" presId="urn:microsoft.com/office/officeart/2005/8/layout/process2"/>
    <dgm:cxn modelId="{B38D4099-C322-4262-A3A4-86C7C69FC862}" type="presParOf" srcId="{569DC720-51F0-4C62-903E-A37005544A91}" destId="{80207F6D-2366-4AC7-8B26-10F4931472DE}" srcOrd="0" destOrd="0" presId="urn:microsoft.com/office/officeart/2005/8/layout/process2"/>
    <dgm:cxn modelId="{0A5F2CD8-E98F-4C6B-94C4-AF5BFE4DE157}" type="presParOf" srcId="{973397D6-AE25-4DE4-B538-C5825611888E}" destId="{5CD4FCBC-815D-4794-9ECA-752DB2FE540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A6D2D-33B7-4CEE-80C7-34DE50BEDC37}">
      <dsp:nvSpPr>
        <dsp:cNvPr id="0" name=""/>
        <dsp:cNvSpPr/>
      </dsp:nvSpPr>
      <dsp:spPr>
        <a:xfrm>
          <a:off x="3612752" y="2547"/>
          <a:ext cx="2382133" cy="59553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Collecting the dataset</a:t>
          </a:r>
        </a:p>
      </dsp:txBody>
      <dsp:txXfrm>
        <a:off x="3630195" y="19990"/>
        <a:ext cx="2347247" cy="560647"/>
      </dsp:txXfrm>
    </dsp:sp>
    <dsp:sp modelId="{E25DC11B-DAD6-4F5D-B2F8-AB1A87501D49}">
      <dsp:nvSpPr>
        <dsp:cNvPr id="0" name=""/>
        <dsp:cNvSpPr/>
      </dsp:nvSpPr>
      <dsp:spPr>
        <a:xfrm rot="5400000">
          <a:off x="4692156" y="612968"/>
          <a:ext cx="223325" cy="267990"/>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723422" y="635301"/>
        <a:ext cx="160794" cy="156328"/>
      </dsp:txXfrm>
    </dsp:sp>
    <dsp:sp modelId="{FECB021B-F557-43A2-B555-90DDD8997064}">
      <dsp:nvSpPr>
        <dsp:cNvPr id="0" name=""/>
        <dsp:cNvSpPr/>
      </dsp:nvSpPr>
      <dsp:spPr>
        <a:xfrm>
          <a:off x="3612752" y="895847"/>
          <a:ext cx="2382133" cy="595533"/>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Data preprocessing </a:t>
          </a:r>
        </a:p>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Text mining</a:t>
          </a:r>
        </a:p>
      </dsp:txBody>
      <dsp:txXfrm>
        <a:off x="3630195" y="913290"/>
        <a:ext cx="2347247" cy="560647"/>
      </dsp:txXfrm>
    </dsp:sp>
    <dsp:sp modelId="{73CF738F-15BA-49F6-A24A-91EB069C3FC4}">
      <dsp:nvSpPr>
        <dsp:cNvPr id="0" name=""/>
        <dsp:cNvSpPr/>
      </dsp:nvSpPr>
      <dsp:spPr>
        <a:xfrm rot="5400000">
          <a:off x="4692156" y="1506268"/>
          <a:ext cx="223325" cy="267990"/>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723422" y="1528601"/>
        <a:ext cx="160794" cy="156328"/>
      </dsp:txXfrm>
    </dsp:sp>
    <dsp:sp modelId="{66C84AC2-5248-4E2C-B0FF-8CF27C0A2350}">
      <dsp:nvSpPr>
        <dsp:cNvPr id="0" name=""/>
        <dsp:cNvSpPr/>
      </dsp:nvSpPr>
      <dsp:spPr>
        <a:xfrm>
          <a:off x="3612752" y="1789147"/>
          <a:ext cx="2382133" cy="595533"/>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Performing Sentimental Analysis using different classification algorithm</a:t>
          </a:r>
        </a:p>
      </dsp:txBody>
      <dsp:txXfrm>
        <a:off x="3630195" y="1806590"/>
        <a:ext cx="2347247" cy="560647"/>
      </dsp:txXfrm>
    </dsp:sp>
    <dsp:sp modelId="{CC39929F-7B53-4BA5-9888-8B6FD6C5B6A3}">
      <dsp:nvSpPr>
        <dsp:cNvPr id="0" name=""/>
        <dsp:cNvSpPr/>
      </dsp:nvSpPr>
      <dsp:spPr>
        <a:xfrm rot="5400000">
          <a:off x="4692156" y="2399569"/>
          <a:ext cx="223325" cy="26799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723422" y="2421902"/>
        <a:ext cx="160794" cy="156328"/>
      </dsp:txXfrm>
    </dsp:sp>
    <dsp:sp modelId="{2AACD412-D36F-4265-8F47-22D1E9AE96E3}">
      <dsp:nvSpPr>
        <dsp:cNvPr id="0" name=""/>
        <dsp:cNvSpPr/>
      </dsp:nvSpPr>
      <dsp:spPr>
        <a:xfrm>
          <a:off x="3612752" y="2682447"/>
          <a:ext cx="2382133" cy="595533"/>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Times New Roman" panose="02020603050405020304" pitchFamily="18" charset="0"/>
              <a:cs typeface="Times New Roman" panose="02020603050405020304" pitchFamily="18" charset="0"/>
            </a:rPr>
            <a:t>Comparision</a:t>
          </a:r>
          <a:r>
            <a:rPr lang="en-US" sz="1200" kern="1200" dirty="0">
              <a:latin typeface="Times New Roman" panose="02020603050405020304" pitchFamily="18" charset="0"/>
              <a:cs typeface="Times New Roman" panose="02020603050405020304" pitchFamily="18" charset="0"/>
            </a:rPr>
            <a:t> between the accuracies of different models</a:t>
          </a:r>
        </a:p>
      </dsp:txBody>
      <dsp:txXfrm>
        <a:off x="3630195" y="2699890"/>
        <a:ext cx="2347247" cy="560647"/>
      </dsp:txXfrm>
    </dsp:sp>
    <dsp:sp modelId="{569DC720-51F0-4C62-903E-A37005544A91}">
      <dsp:nvSpPr>
        <dsp:cNvPr id="0" name=""/>
        <dsp:cNvSpPr/>
      </dsp:nvSpPr>
      <dsp:spPr>
        <a:xfrm rot="5438136">
          <a:off x="4694565" y="3283185"/>
          <a:ext cx="208812" cy="267990"/>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718921" y="3312776"/>
        <a:ext cx="160794" cy="146168"/>
      </dsp:txXfrm>
    </dsp:sp>
    <dsp:sp modelId="{5CD4FCBC-815D-4794-9ECA-752DB2FE540F}">
      <dsp:nvSpPr>
        <dsp:cNvPr id="0" name=""/>
        <dsp:cNvSpPr/>
      </dsp:nvSpPr>
      <dsp:spPr>
        <a:xfrm>
          <a:off x="3603057" y="3556380"/>
          <a:ext cx="2382133" cy="59553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Final result according to the analysis</a:t>
          </a:r>
        </a:p>
      </dsp:txBody>
      <dsp:txXfrm>
        <a:off x="3620500" y="3573823"/>
        <a:ext cx="2347247" cy="5606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rgbClr val="7030A0">
                <a:lumMod val="74000"/>
              </a:srgbClr>
            </a:gs>
            <a:gs pos="100000">
              <a:schemeClr val="bg1">
                <a:shade val="98000"/>
                <a:satMod val="120000"/>
                <a:lumMod val="98000"/>
              </a:schemeClr>
            </a:gs>
          </a:gsLst>
          <a:lin ang="5400000" scaled="1"/>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SENTIMENTAL ANALYSIS OF MOVIES AND WEB SERIES REVIEW USING MACHINE LEARNING ALGORITHMS</a:t>
            </a: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211219"/>
            <a:ext cx="8915400" cy="3566160"/>
          </a:xfrm>
          <a:prstGeom prst="rect">
            <a:avLst/>
          </a:prstGeom>
        </p:spPr>
      </p:pic>
    </p:spTree>
    <p:extLst>
      <p:ext uri="{BB962C8B-B14F-4D97-AF65-F5344CB8AC3E}">
        <p14:creationId xmlns:p14="http://schemas.microsoft.com/office/powerpoint/2010/main" val="2393170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ABE2-C049-492F-FAA9-1A56802B001D}"/>
              </a:ext>
            </a:extLst>
          </p:cNvPr>
          <p:cNvSpPr>
            <a:spLocks noGrp="1"/>
          </p:cNvSpPr>
          <p:nvPr>
            <p:ph type="title"/>
          </p:nvPr>
        </p:nvSpPr>
        <p:spPr>
          <a:xfrm>
            <a:off x="1483216" y="306333"/>
            <a:ext cx="8911687" cy="1280890"/>
          </a:xfrm>
        </p:spPr>
        <p:txBody>
          <a:bodyPr/>
          <a:lstStyle/>
          <a:p>
            <a:pPr lvl="0"/>
            <a:r>
              <a:rPr lang="en-US" u="sng" dirty="0"/>
              <a:t>SVM</a:t>
            </a:r>
            <a:r>
              <a:rPr lang="en-US" dirty="0"/>
              <a:t>(</a:t>
            </a:r>
            <a:r>
              <a:rPr lang="en-US" sz="3600" dirty="0">
                <a:latin typeface="+mj-lt"/>
              </a:rPr>
              <a:t>Support Vector Machine)</a:t>
            </a:r>
            <a:br>
              <a:rPr lang="en-US" sz="3600" dirty="0">
                <a:latin typeface="+mj-lt"/>
              </a:rPr>
            </a:br>
            <a:endParaRPr lang="en-IN" dirty="0"/>
          </a:p>
        </p:txBody>
      </p:sp>
      <p:sp>
        <p:nvSpPr>
          <p:cNvPr id="3" name="Content Placeholder 2">
            <a:extLst>
              <a:ext uri="{FF2B5EF4-FFF2-40B4-BE49-F238E27FC236}">
                <a16:creationId xmlns:a16="http://schemas.microsoft.com/office/drawing/2014/main" id="{63A6EB8E-3A42-4A2E-9CCA-9B01DD72EB32}"/>
              </a:ext>
            </a:extLst>
          </p:cNvPr>
          <p:cNvSpPr>
            <a:spLocks noGrp="1"/>
          </p:cNvSpPr>
          <p:nvPr>
            <p:ph idx="1"/>
          </p:nvPr>
        </p:nvSpPr>
        <p:spPr>
          <a:xfrm>
            <a:off x="1550525" y="1787371"/>
            <a:ext cx="8915400" cy="3777622"/>
          </a:xfrm>
        </p:spPr>
        <p:txBody>
          <a:bodyPr/>
          <a:lstStyle/>
          <a:p>
            <a:r>
              <a:rPr lang="en-US" dirty="0"/>
              <a:t>In machine learning, Support vector machine(SVM) are supervised learning models with associated learning algorithms that analyze data used for classification and regression analysis. It is mostly used in classification problems.</a:t>
            </a:r>
          </a:p>
          <a:p>
            <a:r>
              <a:rPr lang="en-US" dirty="0"/>
              <a:t>In this algorithm, each data item is plotted as a point in n-dimensional space.</a:t>
            </a:r>
          </a:p>
          <a:p>
            <a:r>
              <a:rPr lang="en-US" dirty="0"/>
              <a:t>With the value of each feature being the value of a particular coordinate.</a:t>
            </a:r>
          </a:p>
          <a:p>
            <a:r>
              <a:rPr lang="en-US" dirty="0"/>
              <a:t>Then, classification is performed by finding the hyper-plane that best differentiates the two classes.</a:t>
            </a:r>
          </a:p>
          <a:p>
            <a:r>
              <a:rPr lang="en-US" altLang="en-US" sz="1800" dirty="0">
                <a:latin typeface="Times New Roman" panose="02020603050405020304" pitchFamily="18" charset="0"/>
                <a:cs typeface="Times New Roman" panose="02020603050405020304" pitchFamily="18" charset="0"/>
              </a:rPr>
              <a:t>The goal of a SVM is to create a flat boundary called a </a:t>
            </a:r>
            <a:r>
              <a:rPr lang="en-US" altLang="en-US" sz="1800" b="1" dirty="0">
                <a:latin typeface="Times New Roman" panose="02020603050405020304" pitchFamily="18" charset="0"/>
                <a:cs typeface="Times New Roman" panose="02020603050405020304" pitchFamily="18" charset="0"/>
              </a:rPr>
              <a:t>hyperplane, which divides the space to create fairly homogeneous </a:t>
            </a:r>
            <a:r>
              <a:rPr lang="en-US" altLang="en-US" sz="1800" dirty="0">
                <a:latin typeface="Times New Roman" panose="02020603050405020304" pitchFamily="18" charset="0"/>
                <a:cs typeface="Times New Roman" panose="02020603050405020304" pitchFamily="18" charset="0"/>
              </a:rPr>
              <a:t>partitions on either side.</a:t>
            </a:r>
            <a:endParaRPr lang="en-IN" dirty="0"/>
          </a:p>
        </p:txBody>
      </p:sp>
    </p:spTree>
    <p:extLst>
      <p:ext uri="{BB962C8B-B14F-4D97-AF65-F5344CB8AC3E}">
        <p14:creationId xmlns:p14="http://schemas.microsoft.com/office/powerpoint/2010/main" val="311633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C8A3-4176-2CA8-71D8-1995911EDF16}"/>
              </a:ext>
            </a:extLst>
          </p:cNvPr>
          <p:cNvSpPr>
            <a:spLocks noGrp="1"/>
          </p:cNvSpPr>
          <p:nvPr>
            <p:ph type="title"/>
          </p:nvPr>
        </p:nvSpPr>
        <p:spPr>
          <a:xfrm>
            <a:off x="1554238" y="306333"/>
            <a:ext cx="8911687" cy="1280890"/>
          </a:xfrm>
        </p:spPr>
        <p:txBody>
          <a:bodyPr/>
          <a:lstStyle/>
          <a:p>
            <a:r>
              <a:rPr lang="en-US" u="sng" dirty="0"/>
              <a:t>K-NN</a:t>
            </a:r>
            <a:r>
              <a:rPr lang="en-US" dirty="0"/>
              <a:t>(</a:t>
            </a:r>
            <a:r>
              <a:rPr lang="en-US" sz="3600" dirty="0">
                <a:latin typeface="+mj-lt"/>
              </a:rPr>
              <a:t>K Nearest Neighbor)</a:t>
            </a:r>
            <a:endParaRPr lang="en-IN" dirty="0"/>
          </a:p>
        </p:txBody>
      </p:sp>
      <p:sp>
        <p:nvSpPr>
          <p:cNvPr id="3" name="Content Placeholder 2">
            <a:extLst>
              <a:ext uri="{FF2B5EF4-FFF2-40B4-BE49-F238E27FC236}">
                <a16:creationId xmlns:a16="http://schemas.microsoft.com/office/drawing/2014/main" id="{9A34B10F-603A-D95A-DDC9-D6F956751E90}"/>
              </a:ext>
            </a:extLst>
          </p:cNvPr>
          <p:cNvSpPr>
            <a:spLocks noGrp="1"/>
          </p:cNvSpPr>
          <p:nvPr>
            <p:ph idx="1"/>
          </p:nvPr>
        </p:nvSpPr>
        <p:spPr>
          <a:xfrm>
            <a:off x="1429305" y="1587223"/>
            <a:ext cx="10075307" cy="4323999"/>
          </a:xfrm>
        </p:spPr>
        <p:txBody>
          <a:bodyPr>
            <a:normAutofit/>
          </a:bodyPr>
          <a:lstStyle/>
          <a:p>
            <a:r>
              <a:rPr lang="en-US" dirty="0"/>
              <a:t>KNN Algorithm: KNN is a non-parametric and instance-based learning algorithm. It does not make any assumptions about the underlying data distribution and instead stores the entire training dataset as the model.</a:t>
            </a:r>
          </a:p>
          <a:p>
            <a:endParaRPr lang="en-US" dirty="0"/>
          </a:p>
          <a:p>
            <a:r>
              <a:rPr lang="en-US" dirty="0"/>
              <a:t>Nearest Neighbor Classification: In KNN classification, the algorithm predicts the class label of a new data point by examining the classes of its k nearest neighbors in the training dataset. The value of k is a hyperparameter that needs to be set prior to training.</a:t>
            </a:r>
          </a:p>
          <a:p>
            <a:endParaRPr lang="en-US" dirty="0"/>
          </a:p>
          <a:p>
            <a:r>
              <a:rPr lang="en-US" dirty="0"/>
              <a:t>Distance Metric: To determine the nearest neighbors, KNN uses a distance metric such as Euclidean distance or Manhattan distance to calculate the proximity between data points in the feature space. The choice of distance metric depends on the nature of the data and the problem at hand.</a:t>
            </a:r>
            <a:endParaRPr lang="en-IN" dirty="0"/>
          </a:p>
        </p:txBody>
      </p:sp>
    </p:spTree>
    <p:extLst>
      <p:ext uri="{BB962C8B-B14F-4D97-AF65-F5344CB8AC3E}">
        <p14:creationId xmlns:p14="http://schemas.microsoft.com/office/powerpoint/2010/main" val="124431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4220-0D18-79B4-6926-87E9FEE0A676}"/>
              </a:ext>
            </a:extLst>
          </p:cNvPr>
          <p:cNvSpPr>
            <a:spLocks noGrp="1"/>
          </p:cNvSpPr>
          <p:nvPr>
            <p:ph type="title"/>
          </p:nvPr>
        </p:nvSpPr>
        <p:spPr>
          <a:xfrm>
            <a:off x="1509850" y="306333"/>
            <a:ext cx="8911687" cy="1280890"/>
          </a:xfrm>
        </p:spPr>
        <p:txBody>
          <a:bodyPr/>
          <a:lstStyle/>
          <a:p>
            <a:r>
              <a:rPr lang="en-US" sz="3600" u="sng" dirty="0">
                <a:latin typeface="+mj-lt"/>
              </a:rPr>
              <a:t>Naive Bayes</a:t>
            </a:r>
            <a:br>
              <a:rPr lang="en-US" sz="3600" dirty="0">
                <a:latin typeface="+mj-lt"/>
              </a:rPr>
            </a:br>
            <a:endParaRPr lang="en-IN" dirty="0"/>
          </a:p>
        </p:txBody>
      </p:sp>
      <p:sp>
        <p:nvSpPr>
          <p:cNvPr id="3" name="Content Placeholder 2">
            <a:extLst>
              <a:ext uri="{FF2B5EF4-FFF2-40B4-BE49-F238E27FC236}">
                <a16:creationId xmlns:a16="http://schemas.microsoft.com/office/drawing/2014/main" id="{092A86F1-A4F8-8049-C94F-27C39E42F50E}"/>
              </a:ext>
            </a:extLst>
          </p:cNvPr>
          <p:cNvSpPr>
            <a:spLocks noGrp="1"/>
          </p:cNvSpPr>
          <p:nvPr>
            <p:ph idx="1"/>
          </p:nvPr>
        </p:nvSpPr>
        <p:spPr>
          <a:xfrm>
            <a:off x="1638300" y="1540189"/>
            <a:ext cx="8915400" cy="3777622"/>
          </a:xfrm>
        </p:spPr>
        <p:txBody>
          <a:bodyPr>
            <a:normAutofit fontScale="92500" lnSpcReduction="20000"/>
          </a:bodyPr>
          <a:lstStyle/>
          <a:p>
            <a:r>
              <a:rPr lang="en-US" dirty="0"/>
              <a:t>Bayes' Theorem: Naive Bayes is based on Bayes' theorem, which describes the probability of an event occurring given prior knowledge or evidence. It calculates the posterior probability of a class label given the features of an input data point.</a:t>
            </a:r>
          </a:p>
          <a:p>
            <a:endParaRPr lang="en-US" dirty="0"/>
          </a:p>
          <a:p>
            <a:r>
              <a:rPr lang="en-US" dirty="0"/>
              <a:t>Naive Assumption: The "naive" assumption in Naive Bayes is that features are conditionally independent of each other given the class label. Although this assumption is often violated in real-world data, Naive Bayes can still perform well and is computationally efficient.</a:t>
            </a:r>
          </a:p>
          <a:p>
            <a:r>
              <a:rPr lang="en-US" dirty="0"/>
              <a:t>Classification Rule: To classify a new data point, Naive Bayes applies the maximum a posteriori (MAP) decision rule. It selects the class label with the highest posterior probability given the input features. This decision rule is based on the assumption that the class label with the highest probability is the most likely one.</a:t>
            </a:r>
          </a:p>
          <a:p>
            <a:r>
              <a:rPr lang="en-US" dirty="0"/>
              <a:t>Naive Bayes is known for its simplicity, scalability, and ability to handle high-dimensional data efficiently. </a:t>
            </a:r>
            <a:endParaRPr lang="en-IN" dirty="0"/>
          </a:p>
        </p:txBody>
      </p:sp>
    </p:spTree>
    <p:extLst>
      <p:ext uri="{BB962C8B-B14F-4D97-AF65-F5344CB8AC3E}">
        <p14:creationId xmlns:p14="http://schemas.microsoft.com/office/powerpoint/2010/main" val="138291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71462" y="1085500"/>
            <a:ext cx="8911687" cy="1280890"/>
          </a:xfrm>
        </p:spPr>
        <p:txBody>
          <a:bodyPr>
            <a:normAutofit fontScale="90000"/>
          </a:bodyPr>
          <a:lstStyle/>
          <a:p>
            <a:pPr lvl="0"/>
            <a:r>
              <a:rPr lang="en-US" u="sng" dirty="0" err="1">
                <a:latin typeface="Times New Roman" panose="02020603050405020304" pitchFamily="18" charset="0"/>
                <a:cs typeface="Times New Roman" panose="02020603050405020304" pitchFamily="18" charset="0"/>
              </a:rPr>
              <a:t>Comparision</a:t>
            </a:r>
            <a:r>
              <a:rPr lang="en-US" u="sng" dirty="0">
                <a:latin typeface="Times New Roman" panose="02020603050405020304" pitchFamily="18" charset="0"/>
                <a:cs typeface="Times New Roman" panose="02020603050405020304" pitchFamily="18" charset="0"/>
              </a:rPr>
              <a:t> between accuracies of different models</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2131640684"/>
              </p:ext>
            </p:extLst>
          </p:nvPr>
        </p:nvGraphicFramePr>
        <p:xfrm>
          <a:off x="7048767" y="2750082"/>
          <a:ext cx="4238904" cy="2874412"/>
        </p:xfrm>
        <a:graphic>
          <a:graphicData uri="http://schemas.openxmlformats.org/drawingml/2006/table">
            <a:tbl>
              <a:tblPr firstRow="1" firstCol="1" bandRow="1">
                <a:tableStyleId>{5C22544A-7EE6-4342-B048-85BDC9FD1C3A}</a:tableStyleId>
              </a:tblPr>
              <a:tblGrid>
                <a:gridCol w="974222">
                  <a:extLst>
                    <a:ext uri="{9D8B030D-6E8A-4147-A177-3AD203B41FA5}">
                      <a16:colId xmlns:a16="http://schemas.microsoft.com/office/drawing/2014/main" val="20000"/>
                    </a:ext>
                  </a:extLst>
                </a:gridCol>
                <a:gridCol w="1958810">
                  <a:extLst>
                    <a:ext uri="{9D8B030D-6E8A-4147-A177-3AD203B41FA5}">
                      <a16:colId xmlns:a16="http://schemas.microsoft.com/office/drawing/2014/main" val="20001"/>
                    </a:ext>
                  </a:extLst>
                </a:gridCol>
                <a:gridCol w="1305872">
                  <a:extLst>
                    <a:ext uri="{9D8B030D-6E8A-4147-A177-3AD203B41FA5}">
                      <a16:colId xmlns:a16="http://schemas.microsoft.com/office/drawing/2014/main" val="20002"/>
                    </a:ext>
                  </a:extLst>
                </a:gridCol>
              </a:tblGrid>
              <a:tr h="511834">
                <a:tc>
                  <a:txBody>
                    <a:bodyPr/>
                    <a:lstStyle/>
                    <a:p>
                      <a:pPr marL="0" marR="0">
                        <a:lnSpc>
                          <a:spcPct val="107000"/>
                        </a:lnSpc>
                        <a:spcBef>
                          <a:spcPts val="0"/>
                        </a:spcBef>
                        <a:spcAft>
                          <a:spcPts val="0"/>
                        </a:spcAft>
                      </a:pPr>
                      <a:r>
                        <a:rPr lang="en-IN" sz="1400" kern="100" dirty="0">
                          <a:effectLst/>
                          <a:latin typeface="+mj-lt"/>
                        </a:rPr>
                        <a:t>Sr. no.</a:t>
                      </a:r>
                      <a:endParaRPr lang="en-US" sz="1400" kern="100" dirty="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Model </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Accuracy</a:t>
                      </a:r>
                      <a:endParaRPr lang="en-US" sz="1400" kern="100">
                        <a:effectLst/>
                        <a:latin typeface="+mj-lt"/>
                        <a:ea typeface="Calibri" panose="020F0502020204030204" pitchFamily="34" charset="0"/>
                        <a:cs typeface="Mangal"/>
                      </a:endParaRPr>
                    </a:p>
                  </a:txBody>
                  <a:tcPr marL="68580" marR="68580" marT="0" marB="0"/>
                </a:tc>
                <a:extLst>
                  <a:ext uri="{0D108BD9-81ED-4DB2-BD59-A6C34878D82A}">
                    <a16:rowId xmlns:a16="http://schemas.microsoft.com/office/drawing/2014/main" val="10000"/>
                  </a:ext>
                </a:extLst>
              </a:tr>
              <a:tr h="511834">
                <a:tc>
                  <a:txBody>
                    <a:bodyPr/>
                    <a:lstStyle/>
                    <a:p>
                      <a:pPr marL="0" marR="0">
                        <a:lnSpc>
                          <a:spcPct val="107000"/>
                        </a:lnSpc>
                        <a:spcBef>
                          <a:spcPts val="0"/>
                        </a:spcBef>
                        <a:spcAft>
                          <a:spcPts val="0"/>
                        </a:spcAft>
                      </a:pPr>
                      <a:r>
                        <a:rPr lang="en-IN" sz="1400" kern="100">
                          <a:effectLst/>
                          <a:latin typeface="+mj-lt"/>
                        </a:rPr>
                        <a:t>1.</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Random Forest</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dirty="0">
                          <a:effectLst/>
                          <a:latin typeface="+mj-lt"/>
                        </a:rPr>
                        <a:t>98.72611</a:t>
                      </a:r>
                      <a:endParaRPr lang="en-US" sz="1400" kern="100" dirty="0">
                        <a:effectLst/>
                        <a:latin typeface="+mj-lt"/>
                        <a:ea typeface="Calibri" panose="020F0502020204030204" pitchFamily="34" charset="0"/>
                        <a:cs typeface="Mangal"/>
                      </a:endParaRPr>
                    </a:p>
                  </a:txBody>
                  <a:tcPr marL="68580" marR="68580" marT="0" marB="0"/>
                </a:tc>
                <a:extLst>
                  <a:ext uri="{0D108BD9-81ED-4DB2-BD59-A6C34878D82A}">
                    <a16:rowId xmlns:a16="http://schemas.microsoft.com/office/drawing/2014/main" val="10001"/>
                  </a:ext>
                </a:extLst>
              </a:tr>
              <a:tr h="315242">
                <a:tc>
                  <a:txBody>
                    <a:bodyPr/>
                    <a:lstStyle/>
                    <a:p>
                      <a:pPr marL="0" marR="0">
                        <a:lnSpc>
                          <a:spcPct val="107000"/>
                        </a:lnSpc>
                        <a:spcBef>
                          <a:spcPts val="0"/>
                        </a:spcBef>
                        <a:spcAft>
                          <a:spcPts val="0"/>
                        </a:spcAft>
                      </a:pPr>
                      <a:r>
                        <a:rPr lang="en-IN" sz="1400" kern="100">
                          <a:effectLst/>
                          <a:latin typeface="+mj-lt"/>
                        </a:rPr>
                        <a:t>2.</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K-NN</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15.28662</a:t>
                      </a:r>
                      <a:endParaRPr lang="en-US" sz="1400" kern="100">
                        <a:effectLst/>
                        <a:latin typeface="+mj-lt"/>
                        <a:ea typeface="Calibri" panose="020F0502020204030204" pitchFamily="34" charset="0"/>
                        <a:cs typeface="Mangal"/>
                      </a:endParaRPr>
                    </a:p>
                  </a:txBody>
                  <a:tcPr marL="68580" marR="68580" marT="0" marB="0"/>
                </a:tc>
                <a:extLst>
                  <a:ext uri="{0D108BD9-81ED-4DB2-BD59-A6C34878D82A}">
                    <a16:rowId xmlns:a16="http://schemas.microsoft.com/office/drawing/2014/main" val="10002"/>
                  </a:ext>
                </a:extLst>
              </a:tr>
              <a:tr h="511834">
                <a:tc>
                  <a:txBody>
                    <a:bodyPr/>
                    <a:lstStyle/>
                    <a:p>
                      <a:pPr marL="0" marR="0">
                        <a:lnSpc>
                          <a:spcPct val="107000"/>
                        </a:lnSpc>
                        <a:spcBef>
                          <a:spcPts val="0"/>
                        </a:spcBef>
                        <a:spcAft>
                          <a:spcPts val="0"/>
                        </a:spcAft>
                      </a:pPr>
                      <a:r>
                        <a:rPr lang="en-IN" sz="1400" kern="100">
                          <a:effectLst/>
                          <a:latin typeface="+mj-lt"/>
                        </a:rPr>
                        <a:t>3.</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Decision Tree</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15.87214</a:t>
                      </a:r>
                      <a:endParaRPr lang="en-US" sz="1400" kern="100">
                        <a:effectLst/>
                        <a:latin typeface="+mj-lt"/>
                        <a:ea typeface="Calibri" panose="020F0502020204030204" pitchFamily="34" charset="0"/>
                        <a:cs typeface="Mangal"/>
                      </a:endParaRPr>
                    </a:p>
                  </a:txBody>
                  <a:tcPr marL="68580" marR="68580" marT="0" marB="0"/>
                </a:tc>
                <a:extLst>
                  <a:ext uri="{0D108BD9-81ED-4DB2-BD59-A6C34878D82A}">
                    <a16:rowId xmlns:a16="http://schemas.microsoft.com/office/drawing/2014/main" val="10003"/>
                  </a:ext>
                </a:extLst>
              </a:tr>
              <a:tr h="511834">
                <a:tc>
                  <a:txBody>
                    <a:bodyPr/>
                    <a:lstStyle/>
                    <a:p>
                      <a:pPr marL="0" marR="0">
                        <a:lnSpc>
                          <a:spcPct val="107000"/>
                        </a:lnSpc>
                        <a:spcBef>
                          <a:spcPts val="0"/>
                        </a:spcBef>
                        <a:spcAft>
                          <a:spcPts val="0"/>
                        </a:spcAft>
                      </a:pPr>
                      <a:r>
                        <a:rPr lang="en-IN" sz="1400" kern="100">
                          <a:effectLst/>
                          <a:latin typeface="+mj-lt"/>
                        </a:rPr>
                        <a:t>4.</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SVM</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a:effectLst/>
                          <a:latin typeface="+mj-lt"/>
                        </a:rPr>
                        <a:t>58.94737</a:t>
                      </a:r>
                      <a:endParaRPr lang="en-US" sz="1400" kern="100">
                        <a:effectLst/>
                        <a:latin typeface="+mj-lt"/>
                        <a:ea typeface="Calibri" panose="020F0502020204030204" pitchFamily="34" charset="0"/>
                        <a:cs typeface="Mangal"/>
                      </a:endParaRPr>
                    </a:p>
                  </a:txBody>
                  <a:tcPr marL="68580" marR="68580" marT="0" marB="0"/>
                </a:tc>
                <a:extLst>
                  <a:ext uri="{0D108BD9-81ED-4DB2-BD59-A6C34878D82A}">
                    <a16:rowId xmlns:a16="http://schemas.microsoft.com/office/drawing/2014/main" val="10004"/>
                  </a:ext>
                </a:extLst>
              </a:tr>
              <a:tr h="511834">
                <a:tc>
                  <a:txBody>
                    <a:bodyPr/>
                    <a:lstStyle/>
                    <a:p>
                      <a:pPr marL="0" marR="0">
                        <a:lnSpc>
                          <a:spcPct val="107000"/>
                        </a:lnSpc>
                        <a:spcBef>
                          <a:spcPts val="0"/>
                        </a:spcBef>
                        <a:spcAft>
                          <a:spcPts val="0"/>
                        </a:spcAft>
                      </a:pPr>
                      <a:r>
                        <a:rPr lang="en-IN" sz="1400" kern="100">
                          <a:effectLst/>
                          <a:latin typeface="+mj-lt"/>
                        </a:rPr>
                        <a:t>5.</a:t>
                      </a:r>
                      <a:endParaRPr lang="en-US" sz="1400" kern="10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dirty="0">
                          <a:effectLst/>
                          <a:latin typeface="+mj-lt"/>
                        </a:rPr>
                        <a:t>Naïve Bayes</a:t>
                      </a:r>
                      <a:endParaRPr lang="en-US" sz="1400" kern="100" dirty="0">
                        <a:effectLst/>
                        <a:latin typeface="+mj-lt"/>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IN" sz="1400" kern="100" dirty="0">
                          <a:effectLst/>
                          <a:latin typeface="+mj-lt"/>
                        </a:rPr>
                        <a:t>67.51</a:t>
                      </a:r>
                      <a:endParaRPr lang="en-US" sz="1400" kern="100" dirty="0">
                        <a:effectLst/>
                        <a:latin typeface="+mj-lt"/>
                        <a:ea typeface="Calibri" panose="020F0502020204030204" pitchFamily="34" charset="0"/>
                        <a:cs typeface="Mangal"/>
                      </a:endParaRPr>
                    </a:p>
                  </a:txBody>
                  <a:tcPr marL="68580" marR="68580" marT="0" marB="0"/>
                </a:tc>
                <a:extLst>
                  <a:ext uri="{0D108BD9-81ED-4DB2-BD59-A6C34878D82A}">
                    <a16:rowId xmlns:a16="http://schemas.microsoft.com/office/drawing/2014/main" val="10005"/>
                  </a:ext>
                </a:extLst>
              </a:tr>
            </a:tbl>
          </a:graphicData>
        </a:graphic>
      </p:graphicFrame>
      <p:pic>
        <p:nvPicPr>
          <p:cNvPr id="13" name="Content Placeholder 12" descr="C:\Users\saurabh gupta\Downloads\Acc_fplot.jpe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83906" y="2769832"/>
            <a:ext cx="4343400" cy="2854661"/>
          </a:xfrm>
          <a:prstGeom prst="rect">
            <a:avLst/>
          </a:prstGeom>
          <a:noFill/>
          <a:ln>
            <a:noFill/>
          </a:ln>
        </p:spPr>
      </p:pic>
    </p:spTree>
    <p:extLst>
      <p:ext uri="{BB962C8B-B14F-4D97-AF65-F5344CB8AC3E}">
        <p14:creationId xmlns:p14="http://schemas.microsoft.com/office/powerpoint/2010/main" val="367982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8" name="Content Placeholder 7"/>
          <p:cNvSpPr>
            <a:spLocks noGrp="1"/>
          </p:cNvSpPr>
          <p:nvPr>
            <p:ph idx="1"/>
          </p:nvPr>
        </p:nvSpPr>
        <p:spPr/>
        <p:txBody>
          <a:bodyPr>
            <a:normAutofit/>
          </a:bodyPr>
          <a:lstStyle/>
          <a:p>
            <a:r>
              <a:rPr lang="en-US" sz="2400" dirty="0">
                <a:latin typeface="+mj-lt"/>
              </a:rPr>
              <a:t>In conclusion this work investigated the application of machine learning algorithms for sentimental analysis on movie reviews. </a:t>
            </a:r>
          </a:p>
          <a:p>
            <a:r>
              <a:rPr lang="en-US" sz="2400" dirty="0">
                <a:latin typeface="+mj-lt"/>
              </a:rPr>
              <a:t>We have shown that these techniques have the capacity to properly identify the varied feelings of students about newly generated movies/series.</a:t>
            </a:r>
          </a:p>
          <a:p>
            <a:r>
              <a:rPr lang="en-US" sz="2400" dirty="0">
                <a:latin typeface="+mj-lt"/>
              </a:rPr>
              <a:t>Our findings emphasize the necessity of building more robust and accurate machine learning models for viewing diverse moods, which may assist filmmakers in working on new projects and up-skilling their potential.</a:t>
            </a:r>
          </a:p>
          <a:p>
            <a:pPr marL="0" indent="0">
              <a:buNone/>
            </a:pPr>
            <a:endParaRPr lang="en-US" sz="2400" dirty="0">
              <a:latin typeface="+mj-lt"/>
            </a:endParaRPr>
          </a:p>
        </p:txBody>
      </p:sp>
    </p:spTree>
    <p:extLst>
      <p:ext uri="{BB962C8B-B14F-4D97-AF65-F5344CB8AC3E}">
        <p14:creationId xmlns:p14="http://schemas.microsoft.com/office/powerpoint/2010/main" val="1863868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64892" y="2741521"/>
            <a:ext cx="8911687" cy="1280890"/>
          </a:xfrm>
        </p:spPr>
        <p:txBody>
          <a:bodyPr>
            <a:normAutofit/>
          </a:bodyPr>
          <a:lstStyle/>
          <a:p>
            <a:pPr algn="ctr"/>
            <a:r>
              <a:rPr lang="en-US" sz="6000" dirty="0"/>
              <a:t>THANK YOU</a:t>
            </a:r>
          </a:p>
        </p:txBody>
      </p:sp>
      <p:sp>
        <p:nvSpPr>
          <p:cNvPr id="8" name="Content Placeholder 7"/>
          <p:cNvSpPr>
            <a:spLocks noGrp="1"/>
          </p:cNvSpPr>
          <p:nvPr>
            <p:ph idx="1"/>
          </p:nvPr>
        </p:nvSpPr>
        <p:spPr>
          <a:xfrm>
            <a:off x="1935332" y="1713390"/>
            <a:ext cx="9569280" cy="4197832"/>
          </a:xfrm>
        </p:spPr>
        <p:txBody>
          <a:bodyPr/>
          <a:lstStyle/>
          <a:p>
            <a:pPr marL="0" indent="0">
              <a:buNone/>
            </a:pPr>
            <a:endParaRPr lang="en-US" dirty="0"/>
          </a:p>
        </p:txBody>
      </p:sp>
    </p:spTree>
    <p:extLst>
      <p:ext uri="{BB962C8B-B14F-4D97-AF65-F5344CB8AC3E}">
        <p14:creationId xmlns:p14="http://schemas.microsoft.com/office/powerpoint/2010/main" val="219134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Corresponding Authors</a:t>
            </a:r>
          </a:p>
        </p:txBody>
      </p:sp>
      <p:sp>
        <p:nvSpPr>
          <p:cNvPr id="3" name="Content Placeholder 2"/>
          <p:cNvSpPr>
            <a:spLocks noGrp="1"/>
          </p:cNvSpPr>
          <p:nvPr>
            <p:ph idx="1"/>
          </p:nvPr>
        </p:nvSpPr>
        <p:spPr/>
        <p:txBody>
          <a:bodyPr/>
          <a:lstStyle/>
          <a:p>
            <a:r>
              <a:rPr lang="en-US" dirty="0" err="1"/>
              <a:t>Parshotam</a:t>
            </a:r>
            <a:endParaRPr lang="en-US" dirty="0"/>
          </a:p>
          <a:p>
            <a:r>
              <a:rPr lang="en-US" dirty="0"/>
              <a:t>Saurabh Gupta</a:t>
            </a:r>
          </a:p>
          <a:p>
            <a:r>
              <a:rPr lang="en-US" dirty="0" err="1"/>
              <a:t>Rishik</a:t>
            </a:r>
            <a:r>
              <a:rPr lang="en-US" dirty="0"/>
              <a:t> Gupta</a:t>
            </a:r>
          </a:p>
          <a:p>
            <a:r>
              <a:rPr lang="en-US" dirty="0" err="1"/>
              <a:t>Yash</a:t>
            </a:r>
            <a:r>
              <a:rPr lang="en-US" dirty="0"/>
              <a:t> </a:t>
            </a:r>
            <a:r>
              <a:rPr lang="en-US" dirty="0" err="1"/>
              <a:t>Chinchole</a:t>
            </a:r>
            <a:endParaRPr lang="en-US" dirty="0"/>
          </a:p>
          <a:p>
            <a:r>
              <a:rPr lang="en-US" dirty="0" err="1"/>
              <a:t>Nishant</a:t>
            </a:r>
            <a:r>
              <a:rPr lang="en-US" dirty="0"/>
              <a:t> Kumar</a:t>
            </a:r>
          </a:p>
          <a:p>
            <a:r>
              <a:rPr lang="en-US" dirty="0" err="1"/>
              <a:t>Ankit</a:t>
            </a:r>
            <a:r>
              <a:rPr lang="en-US" dirty="0"/>
              <a:t> </a:t>
            </a:r>
            <a:r>
              <a:rPr lang="en-US" dirty="0" err="1"/>
              <a:t>Rawat</a:t>
            </a:r>
            <a:endParaRPr lang="en-US" dirty="0"/>
          </a:p>
          <a:p>
            <a:pPr marL="0" indent="0">
              <a:buNone/>
            </a:pPr>
            <a:endParaRPr lang="en-US" dirty="0"/>
          </a:p>
        </p:txBody>
      </p:sp>
    </p:spTree>
    <p:extLst>
      <p:ext uri="{BB962C8B-B14F-4D97-AF65-F5344CB8AC3E}">
        <p14:creationId xmlns:p14="http://schemas.microsoft.com/office/powerpoint/2010/main" val="329838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a:t>
            </a:r>
          </a:p>
        </p:txBody>
      </p:sp>
      <p:sp>
        <p:nvSpPr>
          <p:cNvPr id="3" name="Content Placeholder 2"/>
          <p:cNvSpPr>
            <a:spLocks noGrp="1"/>
          </p:cNvSpPr>
          <p:nvPr>
            <p:ph idx="1"/>
          </p:nvPr>
        </p:nvSpPr>
        <p:spPr/>
        <p:txBody>
          <a:bodyPr/>
          <a:lstStyle/>
          <a:p>
            <a:pPr algn="just"/>
            <a:r>
              <a:rPr lang="en-US" dirty="0"/>
              <a:t>Application of natural language processing (NLP) and machine learning.</a:t>
            </a:r>
          </a:p>
          <a:p>
            <a:pPr algn="just"/>
            <a:r>
              <a:rPr lang="en-US" dirty="0"/>
              <a:t>Sentiment analysis is a powerful technique used to analyze and understand human emotions and opinions.</a:t>
            </a:r>
          </a:p>
          <a:p>
            <a:pPr algn="just"/>
            <a:r>
              <a:rPr lang="en-US" dirty="0"/>
              <a:t>Movie reviews play a crucial role in influencing people's movie-watching decisions.</a:t>
            </a:r>
          </a:p>
          <a:p>
            <a:pPr algn="just"/>
            <a:r>
              <a:rPr lang="en-US" dirty="0"/>
              <a:t>For movie enthusiasts, sentiment analysis of movie reviews offers a convenient way to quickly assess the general sentiment towards a film before watching it.</a:t>
            </a:r>
          </a:p>
          <a:p>
            <a:pPr algn="just"/>
            <a:r>
              <a:rPr lang="en-US" dirty="0"/>
              <a:t>Understanding audience reactions for filmmakers, production companies, and distributors</a:t>
            </a:r>
          </a:p>
          <a:p>
            <a:pPr algn="just"/>
            <a:r>
              <a:rPr lang="en-US" dirty="0"/>
              <a:t>Predicting box-office success and identifying areas for improvement</a:t>
            </a:r>
          </a:p>
          <a:p>
            <a:pPr algn="just"/>
            <a:endParaRPr lang="en-US" dirty="0"/>
          </a:p>
          <a:p>
            <a:pPr algn="just"/>
            <a:endParaRPr lang="en-US" dirty="0"/>
          </a:p>
        </p:txBody>
      </p:sp>
    </p:spTree>
    <p:extLst>
      <p:ext uri="{BB962C8B-B14F-4D97-AF65-F5344CB8AC3E}">
        <p14:creationId xmlns:p14="http://schemas.microsoft.com/office/powerpoint/2010/main" val="357437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APPLICATION FLOW CHART</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8322959"/>
              </p:ext>
            </p:extLst>
          </p:nvPr>
        </p:nvGraphicFramePr>
        <p:xfrm>
          <a:off x="1661374" y="1905000"/>
          <a:ext cx="9607639" cy="417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19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Collection</a:t>
            </a:r>
          </a:p>
        </p:txBody>
      </p:sp>
      <p:sp>
        <p:nvSpPr>
          <p:cNvPr id="3" name="Content Placeholder 2"/>
          <p:cNvSpPr>
            <a:spLocks noGrp="1"/>
          </p:cNvSpPr>
          <p:nvPr>
            <p:ph sz="half" idx="2"/>
          </p:nvPr>
        </p:nvSpPr>
        <p:spPr>
          <a:xfrm>
            <a:off x="1339404" y="2548966"/>
            <a:ext cx="5592702" cy="3354060"/>
          </a:xfrm>
        </p:spPr>
        <p:txBody>
          <a:bodyPr>
            <a:normAutofit/>
          </a:bodyPr>
          <a:lstStyle/>
          <a:p>
            <a:r>
              <a:rPr lang="en-US" sz="2000" dirty="0">
                <a:latin typeface="+mj-lt"/>
              </a:rPr>
              <a:t>We have collected the data from the students of different streams of our university and we used Google form for the same.</a:t>
            </a:r>
          </a:p>
          <a:p>
            <a:r>
              <a:rPr lang="en-US" sz="2000" dirty="0">
                <a:latin typeface="+mj-lt"/>
              </a:rPr>
              <a:t>It contains various factor of movies and web series like-</a:t>
            </a:r>
          </a:p>
          <a:p>
            <a:r>
              <a:rPr lang="en-US" sz="2000" dirty="0">
                <a:latin typeface="+mj-lt"/>
              </a:rPr>
              <a:t>Ratings </a:t>
            </a:r>
          </a:p>
          <a:p>
            <a:r>
              <a:rPr lang="en-US" sz="2000" dirty="0">
                <a:latin typeface="+mj-lt"/>
              </a:rPr>
              <a:t>Emotions</a:t>
            </a:r>
          </a:p>
          <a:p>
            <a:r>
              <a:rPr lang="en-US" sz="2000" dirty="0">
                <a:latin typeface="+mj-lt"/>
              </a:rPr>
              <a:t>Reviews</a:t>
            </a:r>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19079" y="2610212"/>
            <a:ext cx="4861305" cy="3046892"/>
          </a:xfrm>
        </p:spPr>
      </p:pic>
    </p:spTree>
    <p:extLst>
      <p:ext uri="{BB962C8B-B14F-4D97-AF65-F5344CB8AC3E}">
        <p14:creationId xmlns:p14="http://schemas.microsoft.com/office/powerpoint/2010/main" val="180037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Preprocessing</a:t>
            </a:r>
          </a:p>
        </p:txBody>
      </p:sp>
      <p:sp>
        <p:nvSpPr>
          <p:cNvPr id="4" name="Text Placeholder 3"/>
          <p:cNvSpPr>
            <a:spLocks noGrp="1"/>
          </p:cNvSpPr>
          <p:nvPr>
            <p:ph type="body" idx="1"/>
          </p:nvPr>
        </p:nvSpPr>
        <p:spPr/>
        <p:txBody>
          <a:bodyPr/>
          <a:lstStyle/>
          <a:p>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5113" y="1969475"/>
            <a:ext cx="5292656" cy="3716870"/>
          </a:xfrm>
        </p:spPr>
      </p:pic>
      <p:sp>
        <p:nvSpPr>
          <p:cNvPr id="5" name="Text Placeholder 4"/>
          <p:cNvSpPr>
            <a:spLocks noGrp="1"/>
          </p:cNvSpPr>
          <p:nvPr>
            <p:ph type="body" sz="quarter" idx="3"/>
          </p:nvPr>
        </p:nvSpPr>
        <p:spPr/>
        <p:txBody>
          <a:bodyPr/>
          <a:lstStyle/>
          <a:p>
            <a:endParaRPr lang="en-US"/>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88964" y="1969475"/>
            <a:ext cx="5368386" cy="3716870"/>
          </a:xfrm>
        </p:spPr>
      </p:pic>
    </p:spTree>
    <p:extLst>
      <p:ext uri="{BB962C8B-B14F-4D97-AF65-F5344CB8AC3E}">
        <p14:creationId xmlns:p14="http://schemas.microsoft.com/office/powerpoint/2010/main" val="269991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Used</a:t>
            </a:r>
          </a:p>
        </p:txBody>
      </p:sp>
      <p:sp>
        <p:nvSpPr>
          <p:cNvPr id="7" name="Content Placeholder 6"/>
          <p:cNvSpPr>
            <a:spLocks noGrp="1"/>
          </p:cNvSpPr>
          <p:nvPr>
            <p:ph idx="1"/>
          </p:nvPr>
        </p:nvSpPr>
        <p:spPr/>
        <p:txBody>
          <a:bodyPr>
            <a:normAutofit/>
          </a:bodyPr>
          <a:lstStyle/>
          <a:p>
            <a:r>
              <a:rPr lang="en-US" sz="3200" dirty="0">
                <a:latin typeface="+mj-lt"/>
              </a:rPr>
              <a:t>NLP &amp; Random Forest</a:t>
            </a:r>
          </a:p>
          <a:p>
            <a:pPr lvl="0"/>
            <a:r>
              <a:rPr lang="en-US" sz="3200" dirty="0">
                <a:latin typeface="+mj-lt"/>
              </a:rPr>
              <a:t>K Nearest Neighbor</a:t>
            </a:r>
          </a:p>
          <a:p>
            <a:pPr lvl="0"/>
            <a:r>
              <a:rPr lang="en-US" sz="3200" dirty="0">
                <a:latin typeface="+mj-lt"/>
              </a:rPr>
              <a:t>Naive Bayes</a:t>
            </a:r>
          </a:p>
          <a:p>
            <a:pPr lvl="0"/>
            <a:r>
              <a:rPr lang="en-US" sz="3200" dirty="0">
                <a:latin typeface="+mj-lt"/>
              </a:rPr>
              <a:t>Support Vector Machine</a:t>
            </a:r>
          </a:p>
          <a:p>
            <a:pPr lvl="0"/>
            <a:r>
              <a:rPr lang="en-US" sz="3200" dirty="0">
                <a:latin typeface="+mj-lt"/>
              </a:rPr>
              <a:t>Decision Tree</a:t>
            </a:r>
          </a:p>
        </p:txBody>
      </p:sp>
    </p:spTree>
    <p:extLst>
      <p:ext uri="{BB962C8B-B14F-4D97-AF65-F5344CB8AC3E}">
        <p14:creationId xmlns:p14="http://schemas.microsoft.com/office/powerpoint/2010/main" val="394931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D5DE-32F1-0703-B8EC-C4699CF8CC1A}"/>
              </a:ext>
            </a:extLst>
          </p:cNvPr>
          <p:cNvSpPr>
            <a:spLocks noGrp="1"/>
          </p:cNvSpPr>
          <p:nvPr>
            <p:ph type="title"/>
          </p:nvPr>
        </p:nvSpPr>
        <p:spPr>
          <a:xfrm>
            <a:off x="1722913" y="306333"/>
            <a:ext cx="8911687" cy="1280890"/>
          </a:xfrm>
        </p:spPr>
        <p:txBody>
          <a:bodyPr/>
          <a:lstStyle/>
          <a:p>
            <a:r>
              <a:rPr lang="en-US" u="sng" dirty="0"/>
              <a:t>NLP And Random forest</a:t>
            </a:r>
            <a:endParaRPr lang="en-IN" u="sng" dirty="0"/>
          </a:p>
        </p:txBody>
      </p:sp>
      <p:sp>
        <p:nvSpPr>
          <p:cNvPr id="3" name="Content Placeholder 2">
            <a:extLst>
              <a:ext uri="{FF2B5EF4-FFF2-40B4-BE49-F238E27FC236}">
                <a16:creationId xmlns:a16="http://schemas.microsoft.com/office/drawing/2014/main" id="{4A61AE34-ABF3-5BC6-B1C4-977FC5985089}"/>
              </a:ext>
            </a:extLst>
          </p:cNvPr>
          <p:cNvSpPr>
            <a:spLocks noGrp="1"/>
          </p:cNvSpPr>
          <p:nvPr>
            <p:ph idx="1"/>
          </p:nvPr>
        </p:nvSpPr>
        <p:spPr>
          <a:xfrm>
            <a:off x="1435113" y="1228077"/>
            <a:ext cx="10132491" cy="4844249"/>
          </a:xfrm>
        </p:spPr>
        <p:txBody>
          <a:bodyPr>
            <a:noAutofit/>
          </a:bodyPr>
          <a:lstStyle/>
          <a:p>
            <a:r>
              <a:rPr lang="en-US" sz="1600" u="sng" dirty="0"/>
              <a:t>NLP:</a:t>
            </a:r>
          </a:p>
          <a:p>
            <a:r>
              <a:rPr lang="en-US" sz="1600" dirty="0"/>
              <a:t>NLP is a branch of artificial intelligence that focuses on enabling computers to understand, interpret, and process human language.</a:t>
            </a:r>
          </a:p>
          <a:p>
            <a:r>
              <a:rPr lang="en-US" sz="1600" dirty="0"/>
              <a:t>It involves techniques for analyzing and manipulating text data, including tasks like sentiment analysis, text classification, named entity recognition, and machine translation.</a:t>
            </a:r>
          </a:p>
          <a:p>
            <a:r>
              <a:rPr lang="en-US" sz="1600" dirty="0"/>
              <a:t>NLP techniques include tokenization (breaking text into smaller units), stemming and lemmatization (reducing words to their base forms), and removing </a:t>
            </a:r>
            <a:r>
              <a:rPr lang="en-US" sz="1600" dirty="0" err="1"/>
              <a:t>stopwords</a:t>
            </a:r>
            <a:r>
              <a:rPr lang="en-US" sz="1600" dirty="0"/>
              <a:t> (commonly occurring words with little semantic meaning).</a:t>
            </a:r>
          </a:p>
          <a:p>
            <a:endParaRPr lang="en-US" sz="1600" dirty="0"/>
          </a:p>
          <a:p>
            <a:r>
              <a:rPr lang="en-US" sz="1600" u="sng" dirty="0"/>
              <a:t>Random Forest:</a:t>
            </a:r>
          </a:p>
          <a:p>
            <a:r>
              <a:rPr lang="en-US" sz="1600" dirty="0"/>
              <a:t>Random Forest is an ensemble learning algorithm that combines multiple decision trees to make predictions or classifications.</a:t>
            </a:r>
          </a:p>
          <a:p>
            <a:r>
              <a:rPr lang="en-US" sz="1600" dirty="0"/>
              <a:t>It constructs a set of decision trees by randomly selecting subsets of the training data and features at each tree's node.</a:t>
            </a:r>
          </a:p>
          <a:p>
            <a:r>
              <a:rPr lang="en-US" sz="1600" dirty="0"/>
              <a:t>Each decision tree in the ensemble independently predicts the target variable, and the final prediction is determined by aggregating the predictions from all the trees.</a:t>
            </a:r>
            <a:endParaRPr lang="en-IN" sz="1600" dirty="0"/>
          </a:p>
        </p:txBody>
      </p:sp>
    </p:spTree>
    <p:extLst>
      <p:ext uri="{BB962C8B-B14F-4D97-AF65-F5344CB8AC3E}">
        <p14:creationId xmlns:p14="http://schemas.microsoft.com/office/powerpoint/2010/main" val="180884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4730-B7DF-BC06-3E22-1920CCCCB802}"/>
              </a:ext>
            </a:extLst>
          </p:cNvPr>
          <p:cNvSpPr>
            <a:spLocks noGrp="1"/>
          </p:cNvSpPr>
          <p:nvPr>
            <p:ph type="title"/>
          </p:nvPr>
        </p:nvSpPr>
        <p:spPr>
          <a:xfrm>
            <a:off x="1640156" y="306333"/>
            <a:ext cx="8911687" cy="1280890"/>
          </a:xfrm>
        </p:spPr>
        <p:txBody>
          <a:bodyPr/>
          <a:lstStyle/>
          <a:p>
            <a:r>
              <a:rPr lang="en-US" u="sng" dirty="0"/>
              <a:t>Decision Tree</a:t>
            </a:r>
            <a:endParaRPr lang="en-IN" u="sng" dirty="0"/>
          </a:p>
        </p:txBody>
      </p:sp>
      <p:sp>
        <p:nvSpPr>
          <p:cNvPr id="3" name="Content Placeholder 2">
            <a:extLst>
              <a:ext uri="{FF2B5EF4-FFF2-40B4-BE49-F238E27FC236}">
                <a16:creationId xmlns:a16="http://schemas.microsoft.com/office/drawing/2014/main" id="{367F16E8-8486-5505-A6BD-B73873E0BC0F}"/>
              </a:ext>
            </a:extLst>
          </p:cNvPr>
          <p:cNvSpPr>
            <a:spLocks noGrp="1"/>
          </p:cNvSpPr>
          <p:nvPr>
            <p:ph idx="1"/>
          </p:nvPr>
        </p:nvSpPr>
        <p:spPr>
          <a:xfrm>
            <a:off x="1640156" y="1540189"/>
            <a:ext cx="8915400" cy="3777622"/>
          </a:xfrm>
        </p:spPr>
        <p:txBody>
          <a:bodyPr/>
          <a:lstStyle/>
          <a:p>
            <a:r>
              <a:rPr lang="en-US" dirty="0"/>
              <a:t>A decision tree is a popular machine learning algorithm that is used for classification and regression tasks.</a:t>
            </a:r>
          </a:p>
          <a:p>
            <a:r>
              <a:rPr lang="en-US" dirty="0"/>
              <a:t>It is a flowchart-like structure where each internal node represents a feature or attribute, each branch represents a decision rule, and each leaf node represents the outcome or prediction.</a:t>
            </a:r>
          </a:p>
          <a:p>
            <a:r>
              <a:rPr lang="en-US" dirty="0"/>
              <a:t>Decision trees have several advantages, including interpretability, as the tree structure can be easily visualized and understood. They can handle both numerical and categorical features and can capture non-linear relationships in the data.</a:t>
            </a:r>
          </a:p>
          <a:p>
            <a:r>
              <a:rPr lang="en-US" dirty="0"/>
              <a:t>The algorithm is called a decision tree because it mimics the structure of a tree with branches and leaves.</a:t>
            </a:r>
            <a:endParaRPr lang="en-IN" dirty="0"/>
          </a:p>
        </p:txBody>
      </p:sp>
    </p:spTree>
    <p:extLst>
      <p:ext uri="{BB962C8B-B14F-4D97-AF65-F5344CB8AC3E}">
        <p14:creationId xmlns:p14="http://schemas.microsoft.com/office/powerpoint/2010/main" val="3728510578"/>
      </p:ext>
    </p:extLst>
  </p:cSld>
  <p:clrMapOvr>
    <a:masterClrMapping/>
  </p:clrMapOvr>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240</TotalTime>
  <Words>1010</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 3</vt:lpstr>
      <vt:lpstr>Wisp</vt:lpstr>
      <vt:lpstr>PowerPoint Presentation</vt:lpstr>
      <vt:lpstr>Corresponding Authors</vt:lpstr>
      <vt:lpstr>Introduction</vt:lpstr>
      <vt:lpstr>PROPOSED APPLICATION FLOW CHART </vt:lpstr>
      <vt:lpstr>Data Collection</vt:lpstr>
      <vt:lpstr>Data Preprocessing</vt:lpstr>
      <vt:lpstr>Algorithms Used</vt:lpstr>
      <vt:lpstr>NLP And Random forest</vt:lpstr>
      <vt:lpstr>Decision Tree</vt:lpstr>
      <vt:lpstr>SVM(Support Vector Machine) </vt:lpstr>
      <vt:lpstr>K-NN(K Nearest Neighbor)</vt:lpstr>
      <vt:lpstr>Naive Bayes </vt:lpstr>
      <vt:lpstr>Comparision between accuracies of different models </vt:lpstr>
      <vt:lpstr>Conclusion</vt:lpstr>
      <vt:lpstr>THANK YOU</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YASH CHINCHOLE</cp:lastModifiedBy>
  <cp:revision>19</cp:revision>
  <dcterms:created xsi:type="dcterms:W3CDTF">2023-05-05T03:10:03Z</dcterms:created>
  <dcterms:modified xsi:type="dcterms:W3CDTF">2023-05-14T12:01:29Z</dcterms:modified>
</cp:coreProperties>
</file>