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339" r:id="rId4"/>
    <p:sldId id="259" r:id="rId5"/>
    <p:sldId id="333" r:id="rId6"/>
    <p:sldId id="313" r:id="rId7"/>
    <p:sldId id="346" r:id="rId8"/>
    <p:sldId id="365" r:id="rId9"/>
    <p:sldId id="335" r:id="rId10"/>
    <p:sldId id="348" r:id="rId11"/>
    <p:sldId id="350" r:id="rId12"/>
    <p:sldId id="340" r:id="rId13"/>
    <p:sldId id="341" r:id="rId14"/>
    <p:sldId id="342" r:id="rId15"/>
    <p:sldId id="343" r:id="rId16"/>
    <p:sldId id="345" r:id="rId17"/>
    <p:sldId id="351" r:id="rId18"/>
    <p:sldId id="352" r:id="rId19"/>
    <p:sldId id="353" r:id="rId20"/>
    <p:sldId id="354" r:id="rId21"/>
    <p:sldId id="355" r:id="rId22"/>
    <p:sldId id="356" r:id="rId23"/>
    <p:sldId id="370" r:id="rId24"/>
    <p:sldId id="371" r:id="rId25"/>
    <p:sldId id="372" r:id="rId26"/>
    <p:sldId id="373" r:id="rId27"/>
    <p:sldId id="375" r:id="rId28"/>
    <p:sldId id="376" r:id="rId29"/>
    <p:sldId id="377" r:id="rId30"/>
    <p:sldId id="334" r:id="rId31"/>
    <p:sldId id="331" r:id="rId32"/>
    <p:sldId id="34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7" d="100"/>
          <a:sy n="107" d="100"/>
        </p:scale>
        <p:origin x="7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923F103-BC34-4FE4-A40E-EDDEECFDA5D0}"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86D93-FCAC-47E0-A2EE-787E62CA814C}" type="datetimeFigureOut">
              <a:rPr lang="en-US" smtClean="0"/>
            </a:fld>
            <a:endParaRPr lang="en-US"/>
          </a:p>
        </p:txBody>
      </p:sp>
      <p:sp>
        <p:nvSpPr>
          <p:cNvPr id="5" name="Footer Placeholder 4"/>
          <p:cNvSpPr>
            <a:spLocks noGrp="1"/>
          </p:cNvSpPr>
          <p:nvPr>
            <p:ph type="ftr" sz="quarter" idx="11"/>
          </p:nvPr>
        </p:nvSpPr>
        <p:spPr/>
        <p:txBody>
          <a:bodyPr/>
          <a:lstStyle/>
          <a:p>
            <a:r>
              <a:rPr lang="en-US"/>
              <a:t>
              </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DA879A6-0FD0-4734-A311-86BFCA472E6E}" type="datetimeFigureOut">
              <a:rPr lang="en-US" smtClean="0"/>
            </a:fld>
            <a:endParaRPr lang="en-US"/>
          </a:p>
        </p:txBody>
      </p:sp>
      <p:sp>
        <p:nvSpPr>
          <p:cNvPr id="5" name="Footer Placeholder 4"/>
          <p:cNvSpPr>
            <a:spLocks noGrp="1"/>
          </p:cNvSpPr>
          <p:nvPr>
            <p:ph type="ftr" sz="quarter" idx="11"/>
          </p:nvPr>
        </p:nvSpPr>
        <p:spPr/>
        <p:txBody>
          <a:bodyPr/>
          <a:lstStyle/>
          <a:p>
            <a:r>
              <a:rPr lang="en-US"/>
              <a:t>
              </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C9CA7B-DFD4-44B5-8C60-D14B8CD1FB59}" type="datetimeFigureOut">
              <a:rPr lang="en-US" smtClean="0"/>
            </a:fld>
            <a:endParaRPr lang="en-US"/>
          </a:p>
        </p:txBody>
      </p:sp>
      <p:sp>
        <p:nvSpPr>
          <p:cNvPr id="5" name="Footer Placeholder 4"/>
          <p:cNvSpPr>
            <a:spLocks noGrp="1"/>
          </p:cNvSpPr>
          <p:nvPr>
            <p:ph type="ftr" sz="quarter" idx="11"/>
          </p:nvPr>
        </p:nvSpPr>
        <p:spPr/>
        <p:txBody>
          <a:bodyPr/>
          <a:lstStyle/>
          <a:p>
            <a:r>
              <a:rPr lang="en-US"/>
              <a:t>
              </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smtClean="0"/>
            </a:fld>
            <a:endParaRPr lang="en-US"/>
          </a:p>
        </p:txBody>
      </p:sp>
      <p:sp>
        <p:nvSpPr>
          <p:cNvPr id="5" name="Footer Placeholder 4"/>
          <p:cNvSpPr>
            <a:spLocks noGrp="1"/>
          </p:cNvSpPr>
          <p:nvPr>
            <p:ph type="ftr" sz="quarter" idx="11"/>
          </p:nvPr>
        </p:nvSpPr>
        <p:spPr/>
        <p:txBody>
          <a:bodyPr/>
          <a:lstStyle/>
          <a:p>
            <a:r>
              <a:rPr lang="en-US"/>
              <a:t>
              </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BDB8791-F1B0-41E7-B7FD-A781E65C4266}" type="datetimeFigureOut">
              <a:rPr lang="en-US" smtClean="0"/>
            </a:fld>
            <a:endParaRPr lang="en-US"/>
          </a:p>
        </p:txBody>
      </p:sp>
      <p:sp>
        <p:nvSpPr>
          <p:cNvPr id="6" name="Footer Placeholder 5"/>
          <p:cNvSpPr>
            <a:spLocks noGrp="1"/>
          </p:cNvSpPr>
          <p:nvPr>
            <p:ph type="ftr" sz="quarter" idx="11"/>
          </p:nvPr>
        </p:nvSpPr>
        <p:spPr/>
        <p:txBody>
          <a:bodyPr/>
          <a:lstStyle/>
          <a:p>
            <a:r>
              <a:rPr lang="en-US"/>
              <a:t>
              </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FDD63B2-E120-4ED8-B27B-C685F510A5FE}" type="datetimeFigureOut">
              <a:rPr lang="en-US" smtClean="0"/>
            </a:fld>
            <a:endParaRPr lang="en-US"/>
          </a:p>
        </p:txBody>
      </p:sp>
      <p:sp>
        <p:nvSpPr>
          <p:cNvPr id="8" name="Footer Placeholder 7"/>
          <p:cNvSpPr>
            <a:spLocks noGrp="1"/>
          </p:cNvSpPr>
          <p:nvPr>
            <p:ph type="ftr" sz="quarter" idx="11"/>
          </p:nvPr>
        </p:nvSpPr>
        <p:spPr/>
        <p:txBody>
          <a:bodyPr/>
          <a:lstStyle/>
          <a:p>
            <a:r>
              <a:rPr lang="en-US"/>
              <a:t>
              </a:t>
            </a:r>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AA18ACC-A947-437B-A130-35BD54FDF1E9}" type="datetimeFigureOut">
              <a:rPr lang="en-US" smtClean="0"/>
            </a:fld>
            <a:endParaRPr lang="en-US"/>
          </a:p>
        </p:txBody>
      </p:sp>
      <p:sp>
        <p:nvSpPr>
          <p:cNvPr id="4" name="Footer Placeholder 3"/>
          <p:cNvSpPr>
            <a:spLocks noGrp="1"/>
          </p:cNvSpPr>
          <p:nvPr>
            <p:ph type="ftr" sz="quarter" idx="11"/>
          </p:nvPr>
        </p:nvSpPr>
        <p:spPr/>
        <p:txBody>
          <a:bodyPr/>
          <a:lstStyle/>
          <a:p>
            <a:r>
              <a:rPr lang="en-US"/>
              <a:t>
              </a:t>
            </a:r>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fld>
            <a:endParaRPr lang="en-US"/>
          </a:p>
        </p:txBody>
      </p:sp>
      <p:sp>
        <p:nvSpPr>
          <p:cNvPr id="3" name="Footer Placeholder 2"/>
          <p:cNvSpPr>
            <a:spLocks noGrp="1"/>
          </p:cNvSpPr>
          <p:nvPr>
            <p:ph type="ftr" sz="quarter" idx="11"/>
          </p:nvPr>
        </p:nvSpPr>
        <p:spPr/>
        <p:txBody>
          <a:bodyPr/>
          <a:lstStyle/>
          <a:p>
            <a:r>
              <a:rPr lang="en-US"/>
              <a:t>
              </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smtClean="0"/>
            </a:fld>
            <a:endParaRPr lang="en-US"/>
          </a:p>
        </p:txBody>
      </p:sp>
      <p:sp>
        <p:nvSpPr>
          <p:cNvPr id="6" name="Footer Placeholder 5"/>
          <p:cNvSpPr>
            <a:spLocks noGrp="1"/>
          </p:cNvSpPr>
          <p:nvPr>
            <p:ph type="ftr" sz="quarter" idx="11"/>
          </p:nvPr>
        </p:nvSpPr>
        <p:spPr/>
        <p:txBody>
          <a:bodyPr/>
          <a:lstStyle/>
          <a:p>
            <a:r>
              <a:rPr lang="en-US"/>
              <a:t>
              </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veltech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7702" y="400158"/>
            <a:ext cx="1989437" cy="172994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ctrTitle"/>
          </p:nvPr>
        </p:nvSpPr>
        <p:spPr>
          <a:xfrm>
            <a:off x="2302761" y="586637"/>
            <a:ext cx="8867110" cy="1535016"/>
          </a:xfrm>
        </p:spPr>
        <p:txBody>
          <a:bodyPr>
            <a:normAutofit fontScale="90000"/>
          </a:bodyPr>
          <a:lstStyle/>
          <a:p>
            <a:pPr algn="ctr"/>
            <a:br>
              <a:rPr lang="en-US" sz="2900">
                <a:latin typeface="Times New Roman" panose="02020603050405020304"/>
                <a:cs typeface="Times New Roman" panose="02020603050405020304"/>
              </a:rPr>
            </a:br>
            <a:br>
              <a:rPr lang="en-US" sz="2900">
                <a:latin typeface="Times New Roman" panose="02020603050405020304"/>
                <a:cs typeface="Times New Roman" panose="02020603050405020304"/>
              </a:rPr>
            </a:br>
            <a:r>
              <a:rPr lang="en-US" sz="3200" b="1">
                <a:latin typeface="Times New Roman" panose="02020603050405020304"/>
                <a:cs typeface="Times New Roman" panose="02020603050405020304"/>
              </a:rPr>
              <a:t>BLOCKCHAIN BASED CERTIFICATE GENERATIONAND VALIDATION SYSTEM FOR GOVERNMENT ORGANIZATION</a:t>
            </a:r>
            <a:endParaRPr lang="en-US"/>
          </a:p>
        </p:txBody>
      </p:sp>
      <p:sp>
        <p:nvSpPr>
          <p:cNvPr id="8" name="TextBox 7"/>
          <p:cNvSpPr txBox="1"/>
          <p:nvPr/>
        </p:nvSpPr>
        <p:spPr>
          <a:xfrm>
            <a:off x="655420" y="3837504"/>
            <a:ext cx="40371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latin typeface="Times New Roman" panose="02020603050405020304"/>
                <a:cs typeface="Times New Roman" panose="02020603050405020304"/>
              </a:rPr>
              <a:t>GUIDED BY:</a:t>
            </a:r>
            <a:endParaRPr lang="en-US" sz="2400" b="1">
              <a:latin typeface="Times New Roman" panose="02020603050405020304"/>
              <a:cs typeface="Times New Roman" panose="02020603050405020304"/>
            </a:endParaRPr>
          </a:p>
          <a:p>
            <a:endParaRPr lang="en-US" sz="2400" b="1">
              <a:latin typeface="Times New Roman" panose="02020603050405020304"/>
              <a:cs typeface="Times New Roman" panose="02020603050405020304"/>
            </a:endParaRPr>
          </a:p>
          <a:p>
            <a:r>
              <a:rPr lang="en-US" sz="2400">
                <a:latin typeface="Times New Roman" panose="02020603050405020304"/>
                <a:cs typeface="Times New Roman" panose="02020603050405020304"/>
              </a:rPr>
              <a:t>  </a:t>
            </a:r>
            <a:r>
              <a:rPr lang="en-US" sz="2400" err="1">
                <a:latin typeface="Times New Roman" panose="02020603050405020304"/>
                <a:cs typeface="Times New Roman" panose="02020603050405020304"/>
              </a:rPr>
              <a:t>Dr.K.Aanandha</a:t>
            </a:r>
            <a:r>
              <a:rPr lang="en-US" sz="2400">
                <a:latin typeface="Times New Roman" panose="02020603050405020304"/>
                <a:cs typeface="Times New Roman" panose="02020603050405020304"/>
              </a:rPr>
              <a:t> Saravanan</a:t>
            </a:r>
            <a:endParaRPr lang="en-US" sz="2400" b="1">
              <a:latin typeface="Times New Roman" panose="02020603050405020304"/>
              <a:cs typeface="Times New Roman" panose="02020603050405020304"/>
            </a:endParaRPr>
          </a:p>
        </p:txBody>
      </p:sp>
      <p:sp>
        <p:nvSpPr>
          <p:cNvPr id="9" name="TextBox 8"/>
          <p:cNvSpPr txBox="1"/>
          <p:nvPr/>
        </p:nvSpPr>
        <p:spPr>
          <a:xfrm>
            <a:off x="6733918" y="3731549"/>
            <a:ext cx="5633047"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latin typeface="Times New Roman" panose="02020603050405020304"/>
                <a:cs typeface="Times New Roman" panose="02020603050405020304"/>
              </a:rPr>
              <a:t>PRESENTED BY:</a:t>
            </a:r>
            <a:endParaRPr lang="en-US" sz="2400" b="1">
              <a:latin typeface="Times New Roman" panose="02020603050405020304"/>
              <a:cs typeface="Times New Roman" panose="02020603050405020304"/>
            </a:endParaRPr>
          </a:p>
          <a:p>
            <a:endParaRPr lang="en-US" sz="2400" b="1">
              <a:latin typeface="Times New Roman" panose="02020603050405020304"/>
              <a:cs typeface="Times New Roman" panose="02020603050405020304"/>
            </a:endParaRPr>
          </a:p>
          <a:p>
            <a:pPr algn="just"/>
            <a:r>
              <a:rPr lang="en-IN" b="1">
                <a:latin typeface="Times New Roman" panose="02020603050405020304"/>
                <a:cs typeface="Times New Roman" panose="02020603050405020304"/>
              </a:rPr>
              <a:t>1. </a:t>
            </a:r>
            <a:r>
              <a:rPr lang="en-US" b="1">
                <a:latin typeface="Times New Roman" panose="02020603050405020304"/>
                <a:cs typeface="Times New Roman" panose="02020603050405020304"/>
              </a:rPr>
              <a:t>R.V.YASHWANTH</a:t>
            </a:r>
            <a:r>
              <a:rPr lang="en-IN" b="1">
                <a:latin typeface="Times New Roman" panose="02020603050405020304"/>
                <a:cs typeface="Times New Roman" panose="02020603050405020304"/>
              </a:rPr>
              <a:t>        VTU</a:t>
            </a:r>
            <a:r>
              <a:rPr lang="en-US" b="1">
                <a:latin typeface="Times New Roman" panose="02020603050405020304"/>
                <a:cs typeface="Times New Roman" panose="02020603050405020304"/>
              </a:rPr>
              <a:t>19386</a:t>
            </a:r>
            <a:r>
              <a:rPr lang="en-IN" b="1">
                <a:latin typeface="Times New Roman" panose="02020603050405020304"/>
                <a:cs typeface="Times New Roman" panose="02020603050405020304"/>
              </a:rPr>
              <a:t>  [21UEE</a:t>
            </a:r>
            <a:r>
              <a:rPr lang="en-US" b="1">
                <a:latin typeface="Times New Roman" panose="02020603050405020304"/>
                <a:cs typeface="Times New Roman" panose="02020603050405020304"/>
              </a:rPr>
              <a:t>B0050</a:t>
            </a:r>
            <a:r>
              <a:rPr lang="en-IN" b="1">
                <a:latin typeface="Times New Roman" panose="02020603050405020304"/>
                <a:cs typeface="Times New Roman" panose="02020603050405020304"/>
              </a:rPr>
              <a:t>] </a:t>
            </a:r>
            <a:endParaRPr lang="en-IN">
              <a:solidFill>
                <a:srgbClr val="808080"/>
              </a:solidFill>
              <a:latin typeface="Times New Roman" panose="02020603050405020304"/>
              <a:cs typeface="Times New Roman" panose="02020603050405020304"/>
            </a:endParaRPr>
          </a:p>
          <a:p>
            <a:pPr algn="just"/>
            <a:r>
              <a:rPr lang="en-IN" b="1">
                <a:latin typeface="Times New Roman" panose="02020603050405020304"/>
                <a:cs typeface="Times New Roman" panose="02020603050405020304"/>
              </a:rPr>
              <a:t>2. </a:t>
            </a:r>
            <a:r>
              <a:rPr lang="en-US" b="1">
                <a:latin typeface="Times New Roman" panose="02020603050405020304"/>
                <a:cs typeface="Times New Roman" panose="02020603050405020304"/>
              </a:rPr>
              <a:t>K.YOGIETH</a:t>
            </a:r>
            <a:r>
              <a:rPr lang="en-IN" b="1">
                <a:latin typeface="Times New Roman" panose="02020603050405020304"/>
                <a:cs typeface="Times New Roman" panose="02020603050405020304"/>
              </a:rPr>
              <a:t>     </a:t>
            </a:r>
            <a:r>
              <a:rPr lang="en-US" b="1">
                <a:latin typeface="Times New Roman" panose="02020603050405020304"/>
                <a:cs typeface="Times New Roman" panose="02020603050405020304"/>
              </a:rPr>
              <a:t>           </a:t>
            </a:r>
            <a:r>
              <a:rPr lang="en-IN" b="1">
                <a:latin typeface="Times New Roman" panose="02020603050405020304"/>
                <a:cs typeface="Times New Roman" panose="02020603050405020304"/>
              </a:rPr>
              <a:t>  VTU</a:t>
            </a:r>
            <a:r>
              <a:rPr lang="en-US" b="1">
                <a:latin typeface="Times New Roman" panose="02020603050405020304"/>
                <a:cs typeface="Times New Roman" panose="02020603050405020304"/>
              </a:rPr>
              <a:t>19031</a:t>
            </a:r>
            <a:r>
              <a:rPr lang="en-IN" b="1">
                <a:latin typeface="Times New Roman" panose="02020603050405020304"/>
                <a:cs typeface="Times New Roman" panose="02020603050405020304"/>
              </a:rPr>
              <a:t>  [21UEE</a:t>
            </a:r>
            <a:r>
              <a:rPr lang="en-US" b="1">
                <a:latin typeface="Times New Roman" panose="02020603050405020304"/>
                <a:cs typeface="Times New Roman" panose="02020603050405020304"/>
              </a:rPr>
              <a:t>B0051</a:t>
            </a:r>
            <a:r>
              <a:rPr lang="en-IN" b="1">
                <a:latin typeface="Times New Roman" panose="02020603050405020304"/>
                <a:cs typeface="Times New Roman" panose="02020603050405020304"/>
              </a:rPr>
              <a:t>]</a:t>
            </a:r>
            <a:endParaRPr lang="en-IN">
              <a:solidFill>
                <a:srgbClr val="808080"/>
              </a:solidFill>
              <a:latin typeface="Times New Roman" panose="02020603050405020304"/>
              <a:cs typeface="Times New Roman" panose="02020603050405020304"/>
            </a:endParaRPr>
          </a:p>
          <a:p>
            <a:pPr algn="just"/>
            <a:r>
              <a:rPr lang="en-IN" b="1">
                <a:latin typeface="Times New Roman" panose="02020603050405020304"/>
                <a:cs typeface="Times New Roman" panose="02020603050405020304"/>
              </a:rPr>
              <a:t>3.</a:t>
            </a:r>
            <a:r>
              <a:rPr lang="en-US" b="1">
                <a:latin typeface="Times New Roman" panose="02020603050405020304"/>
                <a:cs typeface="Times New Roman" panose="02020603050405020304"/>
              </a:rPr>
              <a:t>M.SHARVESH</a:t>
            </a:r>
            <a:r>
              <a:rPr lang="en-IN" b="1">
                <a:latin typeface="Times New Roman" panose="02020603050405020304"/>
                <a:cs typeface="Times New Roman" panose="02020603050405020304"/>
              </a:rPr>
              <a:t>   </a:t>
            </a:r>
            <a:r>
              <a:rPr lang="en-US" b="1">
                <a:latin typeface="Times New Roman" panose="02020603050405020304"/>
                <a:cs typeface="Times New Roman" panose="02020603050405020304"/>
              </a:rPr>
              <a:t>           </a:t>
            </a:r>
            <a:r>
              <a:rPr lang="en-IN" b="1">
                <a:latin typeface="Times New Roman" panose="02020603050405020304"/>
                <a:cs typeface="Times New Roman" panose="02020603050405020304"/>
              </a:rPr>
              <a:t>  VTU</a:t>
            </a:r>
            <a:r>
              <a:rPr lang="en-US" b="1">
                <a:latin typeface="Times New Roman" panose="02020603050405020304"/>
                <a:cs typeface="Times New Roman" panose="02020603050405020304"/>
              </a:rPr>
              <a:t>19480</a:t>
            </a:r>
            <a:r>
              <a:rPr lang="en-IN" b="1">
                <a:latin typeface="Times New Roman" panose="02020603050405020304"/>
                <a:cs typeface="Times New Roman" panose="02020603050405020304"/>
              </a:rPr>
              <a:t>  [21UEEB0028]</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56465"/>
            <a:ext cx="9603275" cy="1049235"/>
          </a:xfrm>
        </p:spPr>
        <p:txBody>
          <a:bodyPr>
            <a:normAutofit/>
          </a:bodyPr>
          <a:lstStyle/>
          <a:p>
            <a:r>
              <a:rPr lang="en-US" b="1" dirty="0">
                <a:latin typeface="Times New Roman" panose="02020603050405020304"/>
                <a:ea typeface="+mj-lt"/>
                <a:cs typeface="+mj-lt"/>
              </a:rPr>
              <a:t>                           </a:t>
            </a:r>
            <a:r>
              <a:rPr lang="en-US" b="1" dirty="0" err="1">
                <a:latin typeface="Times New Roman" panose="02020603050405020304"/>
                <a:cs typeface="Times New Roman" panose="02020603050405020304"/>
              </a:rPr>
              <a:t>LITERaTURE</a:t>
            </a:r>
            <a:r>
              <a:rPr lang="en-US" b="1" dirty="0">
                <a:latin typeface="Times New Roman" panose="02020603050405020304"/>
                <a:ea typeface="+mj-lt"/>
                <a:cs typeface="+mj-lt"/>
              </a:rPr>
              <a:t> SURVEY</a:t>
            </a:r>
            <a:endParaRPr lang="en-US" b="1" dirty="0">
              <a:latin typeface="Times New Roman" panose="02020603050405020304"/>
              <a:cs typeface="Times New Roman" panose="02020603050405020304"/>
            </a:endParaRPr>
          </a:p>
        </p:txBody>
      </p:sp>
      <p:sp>
        <p:nvSpPr>
          <p:cNvPr id="5" name="Content Placeholder 4"/>
          <p:cNvSpPr>
            <a:spLocks noGrp="1"/>
          </p:cNvSpPr>
          <p:nvPr>
            <p:ph idx="1"/>
          </p:nvPr>
        </p:nvSpPr>
        <p:spPr>
          <a:xfrm>
            <a:off x="195309" y="1857840"/>
            <a:ext cx="11800031" cy="4446017"/>
          </a:xfrm>
        </p:spPr>
        <p:txBody>
          <a:bodyPr>
            <a:normAutofit/>
          </a:bodyPr>
          <a:lstStyle/>
          <a:p>
            <a:r>
              <a:rPr lang="en-US" sz="1800" dirty="0">
                <a:latin typeface="Times New Roman" panose="02020603050405020304"/>
                <a:ea typeface="+mn-lt"/>
                <a:cs typeface="+mn-lt"/>
              </a:rPr>
              <a:t>Authors of [3] have made some excellent points about blockchain architecture and consensus algorithms. They have also examined the limitations of blockchain and given some possible solutions. They also investigate various consensus algorithms in different respects and discuss their differences. By analyzing those differences, they can determine the most appropriate consensus algorithm.</a:t>
            </a:r>
            <a:endParaRPr lang="en-US" sz="1800" dirty="0">
              <a:latin typeface="Times New Roman" panose="02020603050405020304"/>
              <a:ea typeface="+mn-lt"/>
              <a:cs typeface="+mn-lt"/>
            </a:endParaRPr>
          </a:p>
          <a:p>
            <a:r>
              <a:rPr lang="en-US" sz="1800" dirty="0">
                <a:latin typeface="Times New Roman" panose="02020603050405020304"/>
                <a:ea typeface="+mn-lt"/>
                <a:cs typeface="+mn-lt"/>
              </a:rPr>
              <a:t>Jayesh G. Dongre and his colleagues proposed[4] to solve the problems of the current system of certificate verification. In the paper, they talked about the current verification process and the proliferation of certificate fraud. Using blockchain, they have developed a platform for validating and generating certificates. In their view, the use of blockchain for certificate verification is beneficial to society. It will eliminate certificate fraud.</a:t>
            </a:r>
            <a:endParaRPr lang="en-US" sz="1800" dirty="0">
              <a:latin typeface="Times New Roman" panose="02020603050405020304"/>
              <a:ea typeface="+mn-lt"/>
              <a:cs typeface="+mn-lt"/>
            </a:endParaRPr>
          </a:p>
          <a:p>
            <a:r>
              <a:rPr lang="en-US" sz="1800" dirty="0">
                <a:latin typeface="Times New Roman" panose="02020603050405020304"/>
                <a:ea typeface="+mn-lt"/>
                <a:cs typeface="+mn-lt"/>
              </a:rPr>
              <a:t>[5]Smart contracts, self-executing contracts with the terms of the agreement directly written into code, play a crucial role in blockchain-based certificate systems. Solidity, a programming language specifically designed for writing smart contracts on the Ethereum blockchain, is commonly used for developing such systems. Smart contracts automate the certificate issuance and verification process, ensuring transparency and eliminating the need for intermediaries.</a:t>
            </a:r>
            <a:endParaRPr lang="en-US" dirty="0">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182" y="810950"/>
            <a:ext cx="9605635" cy="1059305"/>
          </a:xfrm>
        </p:spPr>
        <p:txBody>
          <a:bodyPr/>
          <a:lstStyle/>
          <a:p>
            <a:r>
              <a:rPr lang="en-IN" b="1">
                <a:latin typeface="Times New Roman" panose="02020603050405020304"/>
                <a:cs typeface="Times New Roman" panose="02020603050405020304"/>
              </a:rPr>
              <a:t>                                METHODOLOGY</a:t>
            </a:r>
            <a:endParaRPr lang="en-IN">
              <a:latin typeface="Times New Roman" panose="02020603050405020304"/>
              <a:cs typeface="Times New Roman" panose="02020603050405020304"/>
            </a:endParaRPr>
          </a:p>
        </p:txBody>
      </p:sp>
      <p:sp>
        <p:nvSpPr>
          <p:cNvPr id="3" name="Content Placeholder 2"/>
          <p:cNvSpPr>
            <a:spLocks noGrp="1"/>
          </p:cNvSpPr>
          <p:nvPr>
            <p:ph sz="half" idx="1"/>
          </p:nvPr>
        </p:nvSpPr>
        <p:spPr>
          <a:xfrm>
            <a:off x="245534" y="1870255"/>
            <a:ext cx="11616266" cy="4695885"/>
          </a:xfrm>
        </p:spPr>
        <p:txBody>
          <a:bodyPr vert="horz" lIns="91440" tIns="45720" rIns="91440" bIns="45720" rtlCol="0" anchor="t">
            <a:noAutofit/>
          </a:bodyPr>
          <a:lstStyle/>
          <a:p>
            <a:r>
              <a:rPr lang="en-US" sz="1800" b="1">
                <a:latin typeface="Times New Roman" panose="02020603050405020304"/>
                <a:ea typeface="+mn-lt"/>
                <a:cs typeface="+mn-lt"/>
              </a:rPr>
              <a:t>Blockchain Integration: </a:t>
            </a:r>
            <a:r>
              <a:rPr lang="en-US" sz="1800">
                <a:latin typeface="Times New Roman" panose="02020603050405020304"/>
                <a:ea typeface="+mn-lt"/>
                <a:cs typeface="+mn-lt"/>
              </a:rPr>
              <a:t>Implementing a blockchain network (e.g., Ethereum, Hyperledger) to store certificate data securely.</a:t>
            </a:r>
            <a:endParaRPr lang="en-US" sz="1800">
              <a:latin typeface="Times New Roman" panose="02020603050405020304"/>
              <a:ea typeface="+mn-lt"/>
              <a:cs typeface="+mn-lt"/>
            </a:endParaRPr>
          </a:p>
          <a:p>
            <a:r>
              <a:rPr lang="en-US" sz="1800" b="1">
                <a:latin typeface="Times New Roman" panose="02020603050405020304"/>
                <a:ea typeface="+mn-lt"/>
                <a:cs typeface="+mn-lt"/>
              </a:rPr>
              <a:t>Smart Contract Development: </a:t>
            </a:r>
            <a:r>
              <a:rPr lang="en-US" sz="1800">
                <a:latin typeface="Times New Roman" panose="02020603050405020304"/>
                <a:ea typeface="+mn-lt"/>
                <a:cs typeface="+mn-lt"/>
              </a:rPr>
              <a:t>Creating smart contracts to manage the issuance, verification, and revocation of certificates.</a:t>
            </a:r>
            <a:endParaRPr lang="en-US" sz="1800">
              <a:latin typeface="Times New Roman" panose="02020603050405020304"/>
              <a:ea typeface="+mn-lt"/>
              <a:cs typeface="+mn-lt"/>
            </a:endParaRPr>
          </a:p>
          <a:p>
            <a:r>
              <a:rPr lang="en-US" sz="1800" b="1">
                <a:latin typeface="Times New Roman" panose="02020603050405020304"/>
                <a:ea typeface="+mn-lt"/>
                <a:cs typeface="+mn-lt"/>
              </a:rPr>
              <a:t>User Interface Design: </a:t>
            </a:r>
            <a:r>
              <a:rPr lang="en-US" sz="1800">
                <a:latin typeface="Times New Roman" panose="02020603050405020304"/>
                <a:ea typeface="+mn-lt"/>
                <a:cs typeface="+mn-lt"/>
              </a:rPr>
              <a:t>Developing user-friendly interfaces for certificate issuance, validation, and management</a:t>
            </a:r>
            <a:r>
              <a:rPr lang="en-US" sz="1800" b="1">
                <a:latin typeface="Times New Roman" panose="02020603050405020304"/>
                <a:ea typeface="+mn-lt"/>
                <a:cs typeface="+mn-lt"/>
              </a:rPr>
              <a:t>.</a:t>
            </a:r>
            <a:endParaRPr lang="en-US" sz="1800" b="1">
              <a:latin typeface="Times New Roman" panose="02020603050405020304"/>
              <a:ea typeface="+mn-lt"/>
              <a:cs typeface="+mn-lt"/>
            </a:endParaRPr>
          </a:p>
          <a:p>
            <a:r>
              <a:rPr lang="en-US" sz="1800" b="1">
                <a:latin typeface="Times New Roman" panose="02020603050405020304"/>
                <a:ea typeface="+mn-lt"/>
                <a:cs typeface="+mn-lt"/>
              </a:rPr>
              <a:t>Integration with Existing Systems: </a:t>
            </a:r>
            <a:r>
              <a:rPr lang="en-US" sz="1800">
                <a:latin typeface="Times New Roman" panose="02020603050405020304"/>
                <a:ea typeface="+mn-lt"/>
                <a:cs typeface="+mn-lt"/>
              </a:rPr>
              <a:t>Integrating the blockchain-based system with existing certificate issuance and verification processes.</a:t>
            </a:r>
            <a:endParaRPr lang="en-US" sz="1800">
              <a:latin typeface="Times New Roman" panose="02020603050405020304"/>
              <a:ea typeface="+mn-lt"/>
              <a:cs typeface="+mn-lt"/>
            </a:endParaRPr>
          </a:p>
          <a:p>
            <a:r>
              <a:rPr lang="en-US" sz="1800" b="1">
                <a:latin typeface="Times New Roman" panose="02020603050405020304"/>
                <a:ea typeface="+mn-lt"/>
                <a:cs typeface="+mn-lt"/>
              </a:rPr>
              <a:t>Testing and Evaluation: </a:t>
            </a:r>
            <a:r>
              <a:rPr lang="en-US" sz="1800">
                <a:latin typeface="Times New Roman" panose="02020603050405020304"/>
                <a:ea typeface="+mn-lt"/>
                <a:cs typeface="+mn-lt"/>
              </a:rPr>
              <a:t>Conducting thorough testing to ensure the reliability, security, and scalability of the system.</a:t>
            </a:r>
            <a:endParaRPr lang="en-US" sz="1800">
              <a:latin typeface="Times New Roman" panose="02020603050405020304"/>
              <a:ea typeface="+mn-lt"/>
              <a:cs typeface="+mn-lt"/>
            </a:endParaRPr>
          </a:p>
          <a:p>
            <a:r>
              <a:rPr lang="en-US" sz="1800" b="1">
                <a:latin typeface="Times New Roman" panose="02020603050405020304"/>
                <a:ea typeface="+mn-lt"/>
                <a:cs typeface="+mn-lt"/>
              </a:rPr>
              <a:t>Deployment: </a:t>
            </a:r>
            <a:r>
              <a:rPr lang="en-US" sz="1800">
                <a:latin typeface="Times New Roman" panose="02020603050405020304"/>
                <a:ea typeface="+mn-lt"/>
                <a:cs typeface="+mn-lt"/>
              </a:rPr>
              <a:t>Deploying the system in real-world scenarios and gathering feedback for further improvements.</a:t>
            </a:r>
            <a:endParaRPr lang="en-IN" sz="1800">
              <a:latin typeface="Times New Roman" panose="02020603050405020304"/>
              <a:cs typeface="Times New Roman" panose="02020603050405020304"/>
            </a:endParaRPr>
          </a:p>
          <a:p>
            <a:endParaRPr lang="en-IN" sz="1800">
              <a:latin typeface="Times New Roman" panose="02020603050405020304" pitchFamily="18" charset="0"/>
              <a:cs typeface="Times New Roman" panose="02020603050405020304" pitchFamily="18" charset="0"/>
            </a:endParaRPr>
          </a:p>
          <a:p>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182" y="708414"/>
            <a:ext cx="9605635" cy="1059305"/>
          </a:xfrm>
        </p:spPr>
        <p:txBody>
          <a:bodyPr/>
          <a:lstStyle/>
          <a:p>
            <a:r>
              <a:rPr lang="en-US" dirty="0"/>
              <a:t>                          </a:t>
            </a:r>
            <a:r>
              <a:rPr lang="en-US" b="1" dirty="0"/>
              <a:t>  </a:t>
            </a:r>
            <a:r>
              <a:rPr lang="en-US" b="1" dirty="0">
                <a:latin typeface="Times" panose="02020603050405020304" pitchFamily="18" charset="0"/>
                <a:cs typeface="Times" panose="02020603050405020304" pitchFamily="18" charset="0"/>
              </a:rPr>
              <a:t>SOFTWARE USED</a:t>
            </a:r>
            <a:endParaRPr lang="en-US" b="1" dirty="0">
              <a:latin typeface="Times" panose="02020603050405020304" pitchFamily="18" charset="0"/>
              <a:cs typeface="Times" panose="02020603050405020304" pitchFamily="18" charset="0"/>
            </a:endParaRPr>
          </a:p>
        </p:txBody>
      </p:sp>
      <p:sp>
        <p:nvSpPr>
          <p:cNvPr id="3" name="Content Placeholder 2"/>
          <p:cNvSpPr>
            <a:spLocks noGrp="1"/>
          </p:cNvSpPr>
          <p:nvPr>
            <p:ph sz="half" idx="1"/>
          </p:nvPr>
        </p:nvSpPr>
        <p:spPr>
          <a:xfrm>
            <a:off x="1447331" y="2010878"/>
            <a:ext cx="10007906" cy="4138708"/>
          </a:xfrm>
        </p:spPr>
        <p:txBody>
          <a:bodyPr vert="horz" lIns="91440" tIns="45720" rIns="91440" bIns="45720" rtlCol="0" anchor="t">
            <a:normAutofit/>
          </a:bodyPr>
          <a:lstStyle/>
          <a:p>
            <a:r>
              <a:rPr lang="en-US" b="1" dirty="0">
                <a:latin typeface="Times New Roman" panose="02020603050405020304"/>
                <a:ea typeface="+mn-lt"/>
                <a:cs typeface="+mn-lt"/>
              </a:rPr>
              <a:t>Blockchain Platform:</a:t>
            </a:r>
            <a:r>
              <a:rPr lang="en-US" dirty="0">
                <a:latin typeface="Times New Roman" panose="02020603050405020304"/>
                <a:ea typeface="+mn-lt"/>
                <a:cs typeface="+mn-lt"/>
              </a:rPr>
              <a:t> Ethereum</a:t>
            </a:r>
            <a:endParaRPr lang="en-US" b="1" dirty="0">
              <a:latin typeface="Times New Roman" panose="02020603050405020304"/>
              <a:cs typeface="Times New Roman" panose="02020603050405020304"/>
            </a:endParaRPr>
          </a:p>
          <a:p>
            <a:r>
              <a:rPr lang="en-US" b="1" dirty="0">
                <a:latin typeface="Times New Roman" panose="02020603050405020304"/>
                <a:ea typeface="+mn-lt"/>
                <a:cs typeface="+mn-lt"/>
              </a:rPr>
              <a:t>Smart Contract Development:</a:t>
            </a:r>
            <a:r>
              <a:rPr lang="en-US" dirty="0">
                <a:latin typeface="Times New Roman" panose="02020603050405020304"/>
                <a:ea typeface="+mn-lt"/>
                <a:cs typeface="+mn-lt"/>
              </a:rPr>
              <a:t> Solidity</a:t>
            </a:r>
            <a:endParaRPr lang="en-US" dirty="0">
              <a:latin typeface="Times New Roman" panose="02020603050405020304"/>
              <a:cs typeface="Times New Roman" panose="02020603050405020304"/>
            </a:endParaRPr>
          </a:p>
          <a:p>
            <a:r>
              <a:rPr lang="en-US" b="1" dirty="0">
                <a:latin typeface="Times New Roman" panose="02020603050405020304"/>
                <a:ea typeface="+mn-lt"/>
                <a:cs typeface="+mn-lt"/>
              </a:rPr>
              <a:t>User Interface: </a:t>
            </a:r>
            <a:r>
              <a:rPr lang="en-IN" b="0" i="0" dirty="0">
                <a:effectLst/>
                <a:latin typeface="Times New Roman" panose="02020603050405020304"/>
                <a:cs typeface="Times New Roman" panose="02020603050405020304"/>
              </a:rPr>
              <a:t>HTML, CSS, JavaScript Or Python(</a:t>
            </a:r>
            <a:r>
              <a:rPr lang="en-IN" b="0" i="0" dirty="0" err="1">
                <a:effectLst/>
                <a:latin typeface="Times New Roman" panose="02020603050405020304"/>
                <a:cs typeface="Times New Roman" panose="02020603050405020304"/>
              </a:rPr>
              <a:t>Streamlit</a:t>
            </a:r>
            <a:r>
              <a:rPr lang="en-IN" b="0" i="0" dirty="0">
                <a:effectLst/>
                <a:latin typeface="Times New Roman" panose="02020603050405020304"/>
                <a:cs typeface="Times New Roman" panose="02020603050405020304"/>
              </a:rPr>
              <a:t>)</a:t>
            </a:r>
            <a:endParaRPr lang="en-US" b="1" dirty="0">
              <a:latin typeface="Times New Roman" panose="02020603050405020304"/>
              <a:cs typeface="Times New Roman" panose="02020603050405020304"/>
            </a:endParaRPr>
          </a:p>
          <a:p>
            <a:r>
              <a:rPr lang="en-US" b="1" dirty="0">
                <a:latin typeface="Times New Roman" panose="02020603050405020304"/>
                <a:ea typeface="+mn-lt"/>
                <a:cs typeface="+mn-lt"/>
              </a:rPr>
              <a:t>Database: </a:t>
            </a:r>
            <a:r>
              <a:rPr lang="en-US" dirty="0">
                <a:latin typeface="Times New Roman" panose="02020603050405020304"/>
                <a:ea typeface="+mn-lt"/>
                <a:cs typeface="+mn-lt"/>
              </a:rPr>
              <a:t>Firebase</a:t>
            </a:r>
            <a:endParaRPr lang="en-US" dirty="0">
              <a:latin typeface="Times New Roman" panose="02020603050405020304"/>
              <a:cs typeface="Times New Roman" panose="02020603050405020304"/>
            </a:endParaRPr>
          </a:p>
          <a:p>
            <a:r>
              <a:rPr lang="en-US" b="1" dirty="0">
                <a:latin typeface="Times New Roman" panose="02020603050405020304"/>
                <a:ea typeface="+mn-lt"/>
                <a:cs typeface="+mn-lt"/>
              </a:rPr>
              <a:t>Authentication: </a:t>
            </a:r>
            <a:r>
              <a:rPr lang="en-US" dirty="0">
                <a:latin typeface="Times New Roman" panose="02020603050405020304"/>
                <a:ea typeface="+mn-lt"/>
                <a:cs typeface="+mn-lt"/>
              </a:rPr>
              <a:t>JSON Web Tokens (</a:t>
            </a:r>
            <a:r>
              <a:rPr lang="en-US" dirty="0" err="1">
                <a:latin typeface="Times New Roman" panose="02020603050405020304"/>
                <a:ea typeface="+mn-lt"/>
                <a:cs typeface="+mn-lt"/>
              </a:rPr>
              <a:t>JWT</a:t>
            </a:r>
            <a:r>
              <a:rPr lang="en-US" dirty="0">
                <a:latin typeface="Times New Roman" panose="02020603050405020304"/>
                <a:ea typeface="+mn-lt"/>
                <a:cs typeface="+mn-lt"/>
              </a:rPr>
              <a:t>)</a:t>
            </a:r>
            <a:endParaRPr lang="en-US" dirty="0">
              <a:latin typeface="Times New Roman" panose="02020603050405020304"/>
              <a:cs typeface="Times New Roman" panose="02020603050405020304"/>
            </a:endParaRPr>
          </a:p>
          <a:p>
            <a:r>
              <a:rPr lang="en-IN" b="1" i="0" dirty="0">
                <a:effectLst/>
                <a:latin typeface="Times New Roman" panose="02020603050405020304"/>
                <a:cs typeface="Times New Roman" panose="02020603050405020304"/>
              </a:rPr>
              <a:t>Testing Frameworks</a:t>
            </a:r>
            <a:r>
              <a:rPr lang="en-US" b="1" dirty="0">
                <a:latin typeface="Times New Roman" panose="02020603050405020304"/>
                <a:ea typeface="+mn-lt"/>
                <a:cs typeface="+mn-lt"/>
              </a:rPr>
              <a:t>:</a:t>
            </a:r>
            <a:r>
              <a:rPr lang="en-US" dirty="0">
                <a:latin typeface="Times New Roman" panose="02020603050405020304"/>
                <a:ea typeface="+mn-lt"/>
                <a:cs typeface="+mn-lt"/>
              </a:rPr>
              <a:t> Truffle Suite, </a:t>
            </a:r>
            <a:r>
              <a:rPr lang="en-IN" b="0" i="0" dirty="0">
                <a:effectLst/>
                <a:latin typeface="Times New Roman" panose="02020603050405020304"/>
                <a:cs typeface="Times New Roman" panose="02020603050405020304"/>
              </a:rPr>
              <a:t>Ganache</a:t>
            </a:r>
            <a:endParaRPr lang="en-US" b="1" dirty="0">
              <a:latin typeface="Times New Roman" panose="02020603050405020304"/>
              <a:cs typeface="Times New Roman" panose="02020603050405020304"/>
            </a:endParaRPr>
          </a:p>
          <a:p>
            <a:r>
              <a:rPr lang="en-US" b="1" dirty="0">
                <a:latin typeface="Times New Roman" panose="02020603050405020304"/>
                <a:ea typeface="+mn-lt"/>
                <a:cs typeface="+mn-lt"/>
              </a:rPr>
              <a:t>Deployment: </a:t>
            </a:r>
            <a:r>
              <a:rPr lang="en-US" dirty="0">
                <a:latin typeface="Times New Roman" panose="02020603050405020304"/>
                <a:ea typeface="+mn-lt"/>
                <a:cs typeface="+mn-lt"/>
              </a:rPr>
              <a:t>Docker</a:t>
            </a:r>
            <a:endParaRPr lang="en-US" dirty="0">
              <a:latin typeface="Times New Roman" panose="02020603050405020304"/>
            </a:endParaRPr>
          </a:p>
          <a:p>
            <a:r>
              <a:rPr lang="en-US" b="1" dirty="0">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Pinata </a:t>
            </a:r>
            <a:r>
              <a:rPr lang="en-US" dirty="0" err="1">
                <a:latin typeface="Times New Roman" panose="02020603050405020304" pitchFamily="18" charset="0"/>
                <a:cs typeface="Times New Roman" panose="02020603050405020304" pitchFamily="18" charset="0"/>
              </a:rPr>
              <a:t>IPFS</a:t>
            </a:r>
            <a:r>
              <a:rPr lang="en-US" dirty="0">
                <a:latin typeface="Times New Roman" panose="02020603050405020304" pitchFamily="18" charset="0"/>
                <a:cs typeface="Times New Roman" panose="02020603050405020304" pitchFamily="18" charset="0"/>
              </a:rPr>
              <a:t> API</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658" y="858439"/>
            <a:ext cx="9662684" cy="1143972"/>
          </a:xfrm>
        </p:spPr>
        <p:txBody>
          <a:bodyPr/>
          <a:lstStyle/>
          <a:p>
            <a:r>
              <a:rPr lang="en-US" sz="3200" b="1">
                <a:latin typeface="Times New Roman" panose="02020603050405020304"/>
                <a:ea typeface="+mn-lt"/>
                <a:cs typeface="+mn-lt"/>
              </a:rPr>
              <a:t>Ethereum</a:t>
            </a:r>
            <a:endParaRPr lang="en-IN" b="1"/>
          </a:p>
        </p:txBody>
      </p:sp>
      <p:sp>
        <p:nvSpPr>
          <p:cNvPr id="3" name="Content Placeholder 2"/>
          <p:cNvSpPr>
            <a:spLocks noGrp="1"/>
          </p:cNvSpPr>
          <p:nvPr>
            <p:ph sz="half" idx="1"/>
          </p:nvPr>
        </p:nvSpPr>
        <p:spPr>
          <a:xfrm>
            <a:off x="362803" y="2002411"/>
            <a:ext cx="11452665" cy="4279626"/>
          </a:xfrm>
        </p:spPr>
        <p:txBody>
          <a:bodyPr vert="horz" lIns="91440" tIns="45720" rIns="91440" bIns="45720" rtlCol="0" anchor="t">
            <a:noAutofit/>
          </a:bodyPr>
          <a:lstStyle/>
          <a:p>
            <a:r>
              <a:rPr lang="en-US" sz="1650">
                <a:latin typeface="Times New Roman" panose="02020603050405020304"/>
                <a:cs typeface="Times New Roman" panose="02020603050405020304"/>
              </a:rPr>
              <a:t>Ethereum: Ethereum is a widely-used blockchain platform that supports smart contract functionality, making it ideal for building decentralized applications. Its robust infrastructure and large developer community make it a popular choice for projects requiring complex decentralized logic.</a:t>
            </a:r>
            <a:endParaRPr lang="en-US" sz="1650">
              <a:latin typeface="Times New Roman" panose="02020603050405020304"/>
              <a:cs typeface="Times New Roman" panose="02020603050405020304"/>
            </a:endParaRPr>
          </a:p>
          <a:p>
            <a:pPr algn="l">
              <a:buFont typeface="+mj-lt"/>
              <a:buAutoNum type="arabicPeriod"/>
            </a:pPr>
            <a:r>
              <a:rPr lang="en-US" sz="1650" b="1" i="0">
                <a:effectLst/>
                <a:latin typeface="Times New Roman" panose="02020603050405020304"/>
                <a:cs typeface="Times New Roman" panose="02020603050405020304"/>
              </a:rPr>
              <a:t>Smart Contract Development:</a:t>
            </a:r>
            <a:r>
              <a:rPr lang="en-US" sz="1650" b="0" i="0">
                <a:effectLst/>
                <a:latin typeface="Times New Roman" panose="02020603050405020304"/>
                <a:cs typeface="Times New Roman" panose="02020603050405020304"/>
              </a:rPr>
              <a:t> Ethereum is used to create smart contracts, which are self-executing contracts with predefined rules written in code.</a:t>
            </a:r>
            <a:endParaRPr lang="en-US" sz="1650" b="0" i="0">
              <a:effectLst/>
              <a:latin typeface="Times New Roman" panose="02020603050405020304"/>
              <a:cs typeface="Times New Roman" panose="02020603050405020304"/>
            </a:endParaRPr>
          </a:p>
          <a:p>
            <a:pPr algn="l">
              <a:buFont typeface="+mj-lt"/>
              <a:buAutoNum type="arabicPeriod"/>
            </a:pPr>
            <a:r>
              <a:rPr lang="en-US" sz="1650" b="1" i="0">
                <a:effectLst/>
                <a:latin typeface="Times New Roman" panose="02020603050405020304"/>
                <a:cs typeface="Times New Roman" panose="02020603050405020304"/>
              </a:rPr>
              <a:t>Decentralized Storage:</a:t>
            </a:r>
            <a:r>
              <a:rPr lang="en-US" sz="1650" b="0" i="0">
                <a:effectLst/>
                <a:latin typeface="Times New Roman" panose="02020603050405020304"/>
                <a:cs typeface="Times New Roman" panose="02020603050405020304"/>
              </a:rPr>
              <a:t> Ethereum provides decentralized storage for smart contracts and certificate data, ensuring immutability and integrity.</a:t>
            </a:r>
            <a:endParaRPr lang="en-US" sz="1650" b="0" i="0">
              <a:effectLst/>
              <a:latin typeface="Times New Roman" panose="02020603050405020304"/>
              <a:cs typeface="Times New Roman" panose="02020603050405020304"/>
            </a:endParaRPr>
          </a:p>
          <a:p>
            <a:pPr algn="l">
              <a:buFont typeface="+mj-lt"/>
              <a:buAutoNum type="arabicPeriod"/>
            </a:pPr>
            <a:r>
              <a:rPr lang="en-US" sz="1650" b="1" i="0">
                <a:effectLst/>
                <a:latin typeface="Times New Roman" panose="02020603050405020304"/>
                <a:cs typeface="Times New Roman" panose="02020603050405020304"/>
              </a:rPr>
              <a:t>Transaction Execution:</a:t>
            </a:r>
            <a:r>
              <a:rPr lang="en-US" sz="1650" b="0" i="0">
                <a:effectLst/>
                <a:latin typeface="Times New Roman" panose="02020603050405020304"/>
                <a:cs typeface="Times New Roman" panose="02020603050405020304"/>
              </a:rPr>
              <a:t> Transactions on the Ethereum network update the state of smart contracts, recording certificate issuance and validation activities on the blockchain.</a:t>
            </a:r>
            <a:endParaRPr lang="en-US" sz="1650" b="0" i="0">
              <a:effectLst/>
              <a:latin typeface="Times New Roman" panose="02020603050405020304"/>
              <a:cs typeface="Times New Roman" panose="02020603050405020304"/>
            </a:endParaRPr>
          </a:p>
          <a:p>
            <a:pPr algn="l">
              <a:buFont typeface="+mj-lt"/>
              <a:buAutoNum type="arabicPeriod"/>
            </a:pPr>
            <a:r>
              <a:rPr lang="en-US" sz="1650" b="1" i="0">
                <a:effectLst/>
                <a:latin typeface="Times New Roman" panose="02020603050405020304"/>
                <a:cs typeface="Times New Roman" panose="02020603050405020304"/>
              </a:rPr>
              <a:t>Decentralized Validation:</a:t>
            </a:r>
            <a:r>
              <a:rPr lang="en-US" sz="1650" b="0" i="0">
                <a:effectLst/>
                <a:latin typeface="Times New Roman" panose="02020603050405020304"/>
                <a:cs typeface="Times New Roman" panose="02020603050405020304"/>
              </a:rPr>
              <a:t> Stakeholders can interact with smart contracts on Ethereum to validate certificates, eliminating the need for intermediaries.</a:t>
            </a:r>
            <a:endParaRPr lang="en-US" sz="1650" b="0" i="0">
              <a:effectLst/>
              <a:latin typeface="Times New Roman" panose="02020603050405020304"/>
              <a:cs typeface="Times New Roman" panose="02020603050405020304"/>
            </a:endParaRPr>
          </a:p>
        </p:txBody>
      </p:sp>
      <p:pic>
        <p:nvPicPr>
          <p:cNvPr id="1026" name="Picture 2" descr="Download Ethereum Logo in SVG Vector or PNG File Format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73967" y="621813"/>
            <a:ext cx="1384299" cy="922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ea typeface="+mn-lt"/>
                <a:cs typeface="+mn-lt"/>
              </a:rPr>
              <a:t>Solidity</a:t>
            </a:r>
            <a:br>
              <a:rPr lang="en-US" dirty="0">
                <a:latin typeface="Times New Roman" panose="02020603050405020304"/>
                <a:cs typeface="Times New Roman" panose="02020603050405020304"/>
              </a:rPr>
            </a:br>
            <a:endParaRPr lang="en-IN" dirty="0"/>
          </a:p>
        </p:txBody>
      </p:sp>
      <p:sp>
        <p:nvSpPr>
          <p:cNvPr id="3" name="Content Placeholder 2"/>
          <p:cNvSpPr>
            <a:spLocks noGrp="1"/>
          </p:cNvSpPr>
          <p:nvPr>
            <p:ph sz="half" idx="1"/>
          </p:nvPr>
        </p:nvSpPr>
        <p:spPr>
          <a:xfrm>
            <a:off x="440268" y="2010878"/>
            <a:ext cx="11540066" cy="4042233"/>
          </a:xfrm>
        </p:spPr>
        <p:txBody>
          <a:bodyPr vert="horz" lIns="91440" tIns="45720" rIns="91440" bIns="45720" rtlCol="0" anchor="t">
            <a:normAutofit fontScale="92500" lnSpcReduction="20000"/>
          </a:bodyPr>
          <a:lstStyle/>
          <a:p>
            <a:r>
              <a:rPr lang="en-US" sz="2100" dirty="0">
                <a:latin typeface="Times New Roman" panose="02020603050405020304"/>
                <a:cs typeface="Times New Roman" panose="02020603050405020304"/>
              </a:rPr>
              <a:t>Solidity is a high-level programming language specifically designed for writing smart contracts on the Ethereum platform. It offers a syntax similar to JavaScript and facilitates the creation of complex smart contract logic, including certificate issuance rules and validation algorithms.</a:t>
            </a:r>
            <a:endParaRPr lang="en-US" sz="2100" dirty="0">
              <a:latin typeface="Times New Roman" panose="02020603050405020304"/>
              <a:cs typeface="Times New Roman" panose="02020603050405020304"/>
            </a:endParaRPr>
          </a:p>
          <a:p>
            <a:pPr algn="l">
              <a:buFont typeface="+mj-lt"/>
              <a:buAutoNum type="arabicPeriod"/>
            </a:pPr>
            <a:r>
              <a:rPr lang="en-US" sz="2100" b="1" i="0" dirty="0">
                <a:effectLst/>
                <a:latin typeface="Times New Roman" panose="02020603050405020304"/>
                <a:cs typeface="Times New Roman" panose="02020603050405020304"/>
              </a:rPr>
              <a:t>Smart Contract Development:</a:t>
            </a:r>
            <a:r>
              <a:rPr lang="en-US" sz="2100" b="0" i="0" dirty="0">
                <a:effectLst/>
                <a:latin typeface="Times New Roman" panose="02020603050405020304"/>
                <a:cs typeface="Times New Roman" panose="02020603050405020304"/>
              </a:rPr>
              <a:t> Solidity is the programming language used to write smart contracts on the Ethereum blockchain.</a:t>
            </a:r>
            <a:endParaRPr lang="en-US" sz="2100" b="0" i="0" dirty="0">
              <a:effectLst/>
              <a:latin typeface="Times New Roman" panose="02020603050405020304"/>
              <a:cs typeface="Times New Roman" panose="02020603050405020304"/>
            </a:endParaRPr>
          </a:p>
          <a:p>
            <a:pPr algn="l">
              <a:buFont typeface="+mj-lt"/>
              <a:buAutoNum type="arabicPeriod"/>
            </a:pPr>
            <a:r>
              <a:rPr lang="en-US" sz="2100" b="1" i="0" dirty="0">
                <a:effectLst/>
                <a:latin typeface="Times New Roman" panose="02020603050405020304"/>
                <a:cs typeface="Times New Roman" panose="02020603050405020304"/>
              </a:rPr>
              <a:t>Certificate Issuance Rules:</a:t>
            </a:r>
            <a:r>
              <a:rPr lang="en-US" sz="2100" b="0" i="0" dirty="0">
                <a:effectLst/>
                <a:latin typeface="Times New Roman" panose="02020603050405020304"/>
                <a:cs typeface="Times New Roman" panose="02020603050405020304"/>
              </a:rPr>
              <a:t> Solidity is used to define the rules and conditions for issuing certificates within smart contracts.</a:t>
            </a:r>
            <a:endParaRPr lang="en-US" sz="2100" b="0" i="0" dirty="0">
              <a:effectLst/>
              <a:latin typeface="Times New Roman" panose="02020603050405020304"/>
              <a:cs typeface="Times New Roman" panose="02020603050405020304"/>
            </a:endParaRPr>
          </a:p>
          <a:p>
            <a:pPr algn="l">
              <a:buFont typeface="+mj-lt"/>
              <a:buAutoNum type="arabicPeriod"/>
            </a:pPr>
            <a:r>
              <a:rPr lang="en-US" sz="2100" b="1" i="0" dirty="0">
                <a:effectLst/>
                <a:latin typeface="Times New Roman" panose="02020603050405020304"/>
                <a:cs typeface="Times New Roman" panose="02020603050405020304"/>
              </a:rPr>
              <a:t>Certificate Validation Logic:</a:t>
            </a:r>
            <a:r>
              <a:rPr lang="en-US" sz="2100" b="0" i="0" dirty="0">
                <a:effectLst/>
                <a:latin typeface="Times New Roman" panose="02020603050405020304"/>
                <a:cs typeface="Times New Roman" panose="02020603050405020304"/>
              </a:rPr>
              <a:t> Solidity enables developers to implement validation logic within smart contracts to verify the authenticity and validity of certificates.</a:t>
            </a:r>
            <a:endParaRPr lang="en-US" sz="2100" b="0" i="0" dirty="0">
              <a:effectLst/>
              <a:latin typeface="Times New Roman" panose="02020603050405020304"/>
              <a:cs typeface="Times New Roman" panose="02020603050405020304"/>
            </a:endParaRPr>
          </a:p>
          <a:p>
            <a:pPr algn="l">
              <a:buFont typeface="+mj-lt"/>
              <a:buAutoNum type="arabicPeriod"/>
            </a:pPr>
            <a:r>
              <a:rPr lang="en-US" sz="2100" b="1" i="0" dirty="0">
                <a:effectLst/>
                <a:latin typeface="Times New Roman" panose="02020603050405020304"/>
                <a:cs typeface="Times New Roman" panose="02020603050405020304"/>
              </a:rPr>
              <a:t>Immutable Storage:</a:t>
            </a:r>
            <a:r>
              <a:rPr lang="en-US" sz="2100" b="0" i="0" dirty="0">
                <a:effectLst/>
                <a:latin typeface="Times New Roman" panose="02020603050405020304"/>
                <a:cs typeface="Times New Roman" panose="02020603050405020304"/>
              </a:rPr>
              <a:t> Solidity facilitates the storage of certificate data on the Ethereum blockchain in a secure and immutable manner.</a:t>
            </a:r>
            <a:endParaRPr lang="en-US" sz="2100" b="0" i="0" dirty="0">
              <a:effectLst/>
              <a:latin typeface="Times New Roman" panose="02020603050405020304"/>
              <a:cs typeface="Times New Roman" panose="02020603050405020304"/>
            </a:endParaRPr>
          </a:p>
          <a:p>
            <a:pPr marL="0" indent="0">
              <a:buNone/>
            </a:pPr>
            <a:endParaRPr lang="en-IN" dirty="0"/>
          </a:p>
        </p:txBody>
      </p:sp>
      <p:pic>
        <p:nvPicPr>
          <p:cNvPr id="2052" name="Picture 4" descr="Download Solidity Logo in SVG Vector or PNG File Format - Logo.win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0034" y="587996"/>
            <a:ext cx="1289707" cy="859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2" y="401217"/>
            <a:ext cx="11438467" cy="1427584"/>
          </a:xfrm>
        </p:spPr>
        <p:txBody>
          <a:bodyPr>
            <a:normAutofit/>
          </a:bodyPr>
          <a:lstStyle/>
          <a:p>
            <a:r>
              <a:rPr lang="en-IN" sz="2800" b="1" dirty="0">
                <a:latin typeface="Söhne"/>
              </a:rPr>
              <a:t> </a:t>
            </a:r>
            <a:r>
              <a:rPr lang="en-IN" sz="2800" b="1" dirty="0">
                <a:latin typeface="Times New Roman" panose="02020603050405020304"/>
                <a:cs typeface="Times New Roman" panose="02020603050405020304"/>
              </a:rPr>
              <a:t>  </a:t>
            </a:r>
            <a:br>
              <a:rPr lang="en-IN" sz="2800" b="1" dirty="0">
                <a:latin typeface="Times New Roman" panose="02020603050405020304"/>
                <a:cs typeface="Times New Roman" panose="02020603050405020304"/>
              </a:rPr>
            </a:br>
            <a:r>
              <a:rPr lang="en-IN" sz="2800" b="1" i="0" dirty="0">
                <a:effectLst/>
                <a:latin typeface="Times New Roman" panose="02020603050405020304"/>
                <a:cs typeface="Times New Roman" panose="02020603050405020304"/>
              </a:rPr>
              <a:t> Testing Frameworks</a:t>
            </a:r>
            <a:r>
              <a:rPr lang="en-US" sz="2800" b="1" dirty="0">
                <a:latin typeface="Times New Roman" panose="02020603050405020304"/>
                <a:ea typeface="+mn-lt"/>
                <a:cs typeface="+mn-lt"/>
              </a:rPr>
              <a:t>:</a:t>
            </a:r>
            <a:r>
              <a:rPr lang="en-US" sz="2800" dirty="0">
                <a:latin typeface="Times New Roman" panose="02020603050405020304"/>
                <a:ea typeface="+mn-lt"/>
                <a:cs typeface="+mn-lt"/>
              </a:rPr>
              <a:t>   Truffle Suite              </a:t>
            </a:r>
            <a:r>
              <a:rPr lang="en-IN" sz="2800" b="0" i="0" dirty="0">
                <a:effectLst/>
                <a:latin typeface="Times"/>
                <a:cs typeface="Times"/>
              </a:rPr>
              <a:t>Ganache</a:t>
            </a:r>
            <a:endParaRPr lang="en-US" sz="2800" b="1" dirty="0">
              <a:latin typeface="Times"/>
              <a:cs typeface="Times"/>
            </a:endParaRPr>
          </a:p>
        </p:txBody>
      </p:sp>
      <p:sp>
        <p:nvSpPr>
          <p:cNvPr id="3" name="Content Placeholder 2"/>
          <p:cNvSpPr>
            <a:spLocks noGrp="1"/>
          </p:cNvSpPr>
          <p:nvPr>
            <p:ph sz="half" idx="1"/>
          </p:nvPr>
        </p:nvSpPr>
        <p:spPr>
          <a:xfrm>
            <a:off x="651933" y="2256411"/>
            <a:ext cx="10744200" cy="3448595"/>
          </a:xfrm>
        </p:spPr>
        <p:txBody>
          <a:bodyPr vert="horz" lIns="91440" tIns="45720" rIns="91440" bIns="45720" rtlCol="0" anchor="t">
            <a:normAutofit/>
          </a:bodyPr>
          <a:lstStyle/>
          <a:p>
            <a:r>
              <a:rPr lang="en-US" b="0" i="0">
                <a:effectLst/>
                <a:latin typeface="Times New Roman" panose="02020603050405020304"/>
                <a:cs typeface="Times New Roman" panose="02020603050405020304"/>
              </a:rPr>
              <a:t>Truffle Suite, particularly the Truffle framework, can serve as the backbone for smart contract development within the project. Smart contracts governing the issuance, validation, and management of certificates can be developed using Truffle's tools and libraries.</a:t>
            </a:r>
            <a:endParaRPr lang="en-US" b="0" i="0">
              <a:effectLst/>
              <a:latin typeface="Times New Roman" panose="02020603050405020304"/>
              <a:cs typeface="Times New Roman" panose="02020603050405020304"/>
            </a:endParaRPr>
          </a:p>
          <a:p>
            <a:endParaRPr lang="en-US" b="0" i="0">
              <a:effectLst/>
              <a:latin typeface="Times New Roman" panose="02020603050405020304"/>
              <a:cs typeface="Times New Roman" panose="02020603050405020304"/>
            </a:endParaRPr>
          </a:p>
          <a:p>
            <a:r>
              <a:rPr lang="en-US" b="0" i="0">
                <a:effectLst/>
                <a:latin typeface="Times New Roman" panose="02020603050405020304"/>
                <a:cs typeface="Times New Roman" panose="02020603050405020304"/>
              </a:rPr>
              <a:t>Ganache can be used as a local blockchain emulator during the development and testing phases of the project. Developers can create a local Ethereum network using Ganache to simulate the behavior of the blockchain without interacting with the actual Ethereum </a:t>
            </a:r>
            <a:r>
              <a:rPr lang="en-US" b="0" i="0" err="1">
                <a:effectLst/>
                <a:latin typeface="Times New Roman" panose="02020603050405020304"/>
                <a:cs typeface="Times New Roman" panose="02020603050405020304"/>
              </a:rPr>
              <a:t>mainnet</a:t>
            </a:r>
            <a:r>
              <a:rPr lang="en-US" b="0" i="0">
                <a:effectLst/>
                <a:latin typeface="Times New Roman" panose="02020603050405020304"/>
                <a:cs typeface="Times New Roman" panose="02020603050405020304"/>
              </a:rPr>
              <a:t> or </a:t>
            </a:r>
            <a:r>
              <a:rPr lang="en-US" b="0" i="0" err="1">
                <a:effectLst/>
                <a:latin typeface="Times New Roman" panose="02020603050405020304"/>
                <a:cs typeface="Times New Roman" panose="02020603050405020304"/>
              </a:rPr>
              <a:t>testnets</a:t>
            </a:r>
            <a:r>
              <a:rPr lang="en-US" b="0" i="0">
                <a:solidFill>
                  <a:srgbClr val="F9F9F9"/>
                </a:solidFill>
                <a:effectLst/>
                <a:latin typeface="Times New Roman" panose="02020603050405020304"/>
                <a:cs typeface="Times New Roman" panose="02020603050405020304"/>
              </a:rPr>
              <a:t>.</a:t>
            </a:r>
            <a:endParaRPr lang="en-IN">
              <a:latin typeface="Times New Roman" panose="02020603050405020304"/>
              <a:cs typeface="Times New Roman" panose="02020603050405020304"/>
            </a:endParaRPr>
          </a:p>
        </p:txBody>
      </p:sp>
      <p:pic>
        <p:nvPicPr>
          <p:cNvPr id="3074" name="Picture 2" descr="Home - Truffle Suit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57162" y="753080"/>
            <a:ext cx="525992" cy="5233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anache Logo PNG Vector (SVG)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0013" y="719267"/>
            <a:ext cx="525992" cy="5910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241938" y="1167339"/>
            <a:ext cx="5302147" cy="5430684"/>
          </a:xfrm>
          <a:prstGeom prst="rect">
            <a:avLst/>
          </a:prstGeom>
        </p:spPr>
      </p:pic>
      <p:pic>
        <p:nvPicPr>
          <p:cNvPr id="10" name="Picture 9"/>
          <p:cNvPicPr>
            <a:picLocks noChangeAspect="1"/>
          </p:cNvPicPr>
          <p:nvPr/>
        </p:nvPicPr>
        <p:blipFill rotWithShape="1">
          <a:blip r:embed="rId2"/>
          <a:srcRect r="21434"/>
          <a:stretch>
            <a:fillRect/>
          </a:stretch>
        </p:blipFill>
        <p:spPr>
          <a:xfrm>
            <a:off x="6096000" y="1167339"/>
            <a:ext cx="5702533" cy="5430684"/>
          </a:xfrm>
          <a:prstGeom prst="rect">
            <a:avLst/>
          </a:prstGeom>
        </p:spPr>
      </p:pic>
      <p:sp>
        <p:nvSpPr>
          <p:cNvPr id="12" name="TextBox 11"/>
          <p:cNvSpPr txBox="1"/>
          <p:nvPr/>
        </p:nvSpPr>
        <p:spPr>
          <a:xfrm>
            <a:off x="674594" y="344250"/>
            <a:ext cx="3063688" cy="523220"/>
          </a:xfrm>
          <a:prstGeom prst="rect">
            <a:avLst/>
          </a:prstGeom>
          <a:noFill/>
        </p:spPr>
        <p:txBody>
          <a:bodyPr wrap="square">
            <a:spAutoFit/>
          </a:bodyPr>
          <a:lstStyle/>
          <a:p>
            <a:r>
              <a:rPr lang="en-US" sz="2800" b="1" dirty="0">
                <a:latin typeface="Times New Roman" panose="02020603050405020304"/>
                <a:ea typeface="+mn-lt"/>
                <a:cs typeface="+mn-lt"/>
              </a:rPr>
              <a:t>SOLIDITY CODE</a:t>
            </a:r>
            <a:endParaRPr lang="en-IN"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925606" y="555812"/>
            <a:ext cx="10180925" cy="5558117"/>
          </a:xfrm>
          <a:prstGeom prst="rect">
            <a:avLst/>
          </a:prstGeom>
        </p:spPr>
      </p:pic>
      <p:sp>
        <p:nvSpPr>
          <p:cNvPr id="10" name="TextBox 9"/>
          <p:cNvSpPr txBox="1"/>
          <p:nvPr/>
        </p:nvSpPr>
        <p:spPr>
          <a:xfrm>
            <a:off x="925606" y="186480"/>
            <a:ext cx="6100482" cy="369332"/>
          </a:xfrm>
          <a:prstGeom prst="rect">
            <a:avLst/>
          </a:prstGeom>
          <a:noFill/>
        </p:spPr>
        <p:txBody>
          <a:bodyPr wrap="square">
            <a:spAutoFit/>
          </a:bodyPr>
          <a:lstStyle/>
          <a:p>
            <a:r>
              <a:rPr lang="en-US" b="1" dirty="0">
                <a:latin typeface="Times New Roman" panose="02020603050405020304"/>
                <a:ea typeface="+mn-lt"/>
                <a:cs typeface="+mn-lt"/>
              </a:rPr>
              <a:t>CONTRACT DEPLOYED</a:t>
            </a:r>
            <a:endParaRPr lang="en-IN" sz="1800" dirty="0"/>
          </a:p>
        </p:txBody>
      </p:sp>
      <p:sp>
        <p:nvSpPr>
          <p:cNvPr id="14" name="Rectangle 13"/>
          <p:cNvSpPr/>
          <p:nvPr/>
        </p:nvSpPr>
        <p:spPr>
          <a:xfrm>
            <a:off x="3496235" y="3429001"/>
            <a:ext cx="5459506" cy="25863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654423" y="894467"/>
            <a:ext cx="10742783" cy="5228427"/>
          </a:xfrm>
          <a:prstGeom prst="rect">
            <a:avLst/>
          </a:prstGeom>
        </p:spPr>
      </p:pic>
      <p:sp>
        <p:nvSpPr>
          <p:cNvPr id="8" name="TextBox 7"/>
          <p:cNvSpPr txBox="1"/>
          <p:nvPr/>
        </p:nvSpPr>
        <p:spPr>
          <a:xfrm>
            <a:off x="654423" y="365774"/>
            <a:ext cx="6100482" cy="369332"/>
          </a:xfrm>
          <a:prstGeom prst="rect">
            <a:avLst/>
          </a:prstGeom>
          <a:noFill/>
        </p:spPr>
        <p:txBody>
          <a:bodyPr wrap="square">
            <a:spAutoFit/>
          </a:bodyPr>
          <a:lstStyle/>
          <a:p>
            <a:r>
              <a:rPr lang="en-US" sz="1800" b="1" dirty="0">
                <a:latin typeface="Times New Roman" panose="02020603050405020304"/>
                <a:ea typeface="+mn-lt"/>
                <a:cs typeface="+mn-lt"/>
              </a:rPr>
              <a:t>CERTIFICATE </a:t>
            </a:r>
            <a:r>
              <a:rPr lang="en-US" b="1" dirty="0">
                <a:latin typeface="Times New Roman" panose="02020603050405020304"/>
                <a:ea typeface="+mn-lt"/>
                <a:cs typeface="+mn-lt"/>
              </a:rPr>
              <a:t>GENERATED</a:t>
            </a:r>
            <a:endParaRPr lang="en-IN" sz="1800" dirty="0"/>
          </a:p>
        </p:txBody>
      </p:sp>
      <p:sp>
        <p:nvSpPr>
          <p:cNvPr id="19" name="Rectangle 18"/>
          <p:cNvSpPr/>
          <p:nvPr/>
        </p:nvSpPr>
        <p:spPr>
          <a:xfrm>
            <a:off x="3272118" y="3558987"/>
            <a:ext cx="6203576" cy="24563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
          <a:srcRect l="-235" t="24211" r="9137" b="-523"/>
          <a:stretch>
            <a:fillRect/>
          </a:stretch>
        </p:blipFill>
        <p:spPr>
          <a:xfrm>
            <a:off x="833717" y="1362637"/>
            <a:ext cx="10390094" cy="4464422"/>
          </a:xfrm>
          <a:prstGeom prst="rect">
            <a:avLst/>
          </a:prstGeom>
        </p:spPr>
      </p:pic>
      <p:sp>
        <p:nvSpPr>
          <p:cNvPr id="10" name="TextBox 9"/>
          <p:cNvSpPr txBox="1"/>
          <p:nvPr/>
        </p:nvSpPr>
        <p:spPr>
          <a:xfrm>
            <a:off x="1069041" y="882134"/>
            <a:ext cx="6100482" cy="369332"/>
          </a:xfrm>
          <a:prstGeom prst="rect">
            <a:avLst/>
          </a:prstGeom>
          <a:noFill/>
        </p:spPr>
        <p:txBody>
          <a:bodyPr wrap="square">
            <a:spAutoFit/>
          </a:bodyPr>
          <a:lstStyle/>
          <a:p>
            <a:r>
              <a:rPr lang="en-US" sz="1800" b="1" dirty="0">
                <a:latin typeface="Times New Roman" panose="02020603050405020304"/>
                <a:ea typeface="+mn-lt"/>
                <a:cs typeface="+mn-lt"/>
              </a:rPr>
              <a:t>CERTIFICATE VALIDATI</a:t>
            </a:r>
            <a:r>
              <a:rPr lang="en-US" b="1" dirty="0">
                <a:latin typeface="Times New Roman" panose="02020603050405020304"/>
                <a:ea typeface="+mn-lt"/>
                <a:cs typeface="+mn-lt"/>
              </a:rPr>
              <a:t>ON</a:t>
            </a:r>
            <a:endParaRPr lang="en-IN" sz="1800" dirty="0"/>
          </a:p>
        </p:txBody>
      </p:sp>
      <p:sp>
        <p:nvSpPr>
          <p:cNvPr id="13" name="Rectangle 12"/>
          <p:cNvSpPr/>
          <p:nvPr/>
        </p:nvSpPr>
        <p:spPr>
          <a:xfrm>
            <a:off x="1290917" y="2770094"/>
            <a:ext cx="2277036" cy="8337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3657600" y="3065929"/>
            <a:ext cx="2034988" cy="860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847" y="388695"/>
            <a:ext cx="9502634" cy="862330"/>
          </a:xfrm>
        </p:spPr>
        <p:txBody>
          <a:bodyPr>
            <a:normAutofit/>
          </a:bodyPr>
          <a:lstStyle/>
          <a:p>
            <a:r>
              <a:rPr lang="en-US" sz="3600" b="1">
                <a:latin typeface="Times New Roman" panose="02020603050405020304"/>
                <a:cs typeface="Times New Roman" panose="02020603050405020304"/>
              </a:rPr>
              <a:t>AGENDA</a:t>
            </a:r>
            <a:endParaRPr lang="en-US" sz="3600" b="1">
              <a:latin typeface="Times New Roman" panose="02020603050405020304"/>
              <a:cs typeface="Times New Roman" panose="02020603050405020304"/>
            </a:endParaRPr>
          </a:p>
        </p:txBody>
      </p:sp>
      <p:sp>
        <p:nvSpPr>
          <p:cNvPr id="3" name="TextBox 2"/>
          <p:cNvSpPr txBox="1"/>
          <p:nvPr/>
        </p:nvSpPr>
        <p:spPr>
          <a:xfrm>
            <a:off x="1426338" y="1589123"/>
            <a:ext cx="9256143" cy="488018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spcBef>
                <a:spcPts val="480"/>
              </a:spcBef>
              <a:buFont typeface="Arial" panose="020B0604020202020204"/>
              <a:buChar char="•"/>
            </a:pPr>
            <a:endParaRPr lang="en-IN" sz="1600" dirty="0">
              <a:latin typeface="Times New Roman" panose="02020603050405020304"/>
              <a:cs typeface="Times New Roman" panose="02020603050405020304"/>
            </a:endParaRPr>
          </a:p>
          <a:p>
            <a:pPr marL="342900" indent="-342900">
              <a:spcBef>
                <a:spcPts val="480"/>
              </a:spcBef>
              <a:buFont typeface="Arial" panose="020B0604020202020204"/>
              <a:buChar char="•"/>
            </a:pPr>
            <a:r>
              <a:rPr lang="en-IN" sz="1400" dirty="0">
                <a:latin typeface="Times New Roman" panose="02020603050405020304"/>
                <a:cs typeface="Times New Roman" panose="02020603050405020304"/>
              </a:rPr>
              <a:t>ABSTRACT</a:t>
            </a:r>
            <a:endParaRPr lang="en-US" sz="1400" dirty="0">
              <a:latin typeface="Times New Roman" panose="02020603050405020304"/>
              <a:cs typeface="Times New Roman" panose="02020603050405020304"/>
            </a:endParaRPr>
          </a:p>
          <a:p>
            <a:pPr marL="342900" indent="-342900">
              <a:lnSpc>
                <a:spcPct val="150000"/>
              </a:lnSpc>
              <a:spcBef>
                <a:spcPts val="480"/>
              </a:spcBef>
              <a:buFont typeface="Arial" panose="020B0604020202020204"/>
              <a:buChar char="•"/>
            </a:pPr>
            <a:r>
              <a:rPr lang="en-IN" sz="1400" dirty="0">
                <a:latin typeface="Times New Roman" panose="02020603050405020304"/>
                <a:cs typeface="Times New Roman" panose="02020603050405020304"/>
              </a:rPr>
              <a:t>OBJECTIVE</a:t>
            </a:r>
            <a:endParaRPr lang="en-US" sz="1400" dirty="0">
              <a:latin typeface="Times New Roman" panose="02020603050405020304"/>
              <a:cs typeface="Times New Roman" panose="02020603050405020304"/>
            </a:endParaRPr>
          </a:p>
          <a:p>
            <a:pPr marL="342900" indent="-342900">
              <a:lnSpc>
                <a:spcPct val="150000"/>
              </a:lnSpc>
              <a:spcBef>
                <a:spcPts val="480"/>
              </a:spcBef>
              <a:buFont typeface="Arial" panose="020B0604020202020204"/>
              <a:buChar char="•"/>
            </a:pPr>
            <a:r>
              <a:rPr lang="en-IN" sz="1400" dirty="0">
                <a:latin typeface="Times New Roman" panose="02020603050405020304"/>
                <a:cs typeface="Times New Roman" panose="02020603050405020304"/>
              </a:rPr>
              <a:t>INTRODUCTION </a:t>
            </a:r>
            <a:endParaRPr lang="en-US" sz="1400" dirty="0">
              <a:latin typeface="Times New Roman" panose="02020603050405020304"/>
              <a:cs typeface="Times New Roman" panose="02020603050405020304"/>
            </a:endParaRPr>
          </a:p>
          <a:p>
            <a:pPr marL="342900" indent="-342900">
              <a:lnSpc>
                <a:spcPct val="150000"/>
              </a:lnSpc>
              <a:spcBef>
                <a:spcPts val="480"/>
              </a:spcBef>
              <a:buFont typeface="Arial" panose="020B0604020202020204"/>
              <a:buChar char="•"/>
            </a:pPr>
            <a:r>
              <a:rPr lang="en-IN" sz="1400" dirty="0">
                <a:latin typeface="Times New Roman" panose="02020603050405020304"/>
                <a:cs typeface="Times New Roman" panose="02020603050405020304"/>
              </a:rPr>
              <a:t>DIAGRAM</a:t>
            </a:r>
            <a:endParaRPr lang="en-IN" sz="1400" dirty="0">
              <a:latin typeface="Times New Roman" panose="02020603050405020304"/>
              <a:cs typeface="Times New Roman" panose="02020603050405020304"/>
            </a:endParaRPr>
          </a:p>
          <a:p>
            <a:pPr marL="342900" indent="-342900">
              <a:lnSpc>
                <a:spcPct val="150000"/>
              </a:lnSpc>
              <a:spcBef>
                <a:spcPts val="480"/>
              </a:spcBef>
              <a:buFont typeface="Arial" panose="020B0604020202020204"/>
              <a:buChar char="•"/>
            </a:pPr>
            <a:r>
              <a:rPr lang="en-IN" sz="1400" dirty="0">
                <a:latin typeface="Times New Roman" panose="02020603050405020304"/>
                <a:cs typeface="Times New Roman" panose="02020603050405020304"/>
              </a:rPr>
              <a:t>LITERATURE SURVEY</a:t>
            </a:r>
            <a:endParaRPr lang="en-IN" sz="1400" dirty="0">
              <a:latin typeface="Times New Roman" panose="02020603050405020304"/>
              <a:cs typeface="Times New Roman" panose="02020603050405020304"/>
            </a:endParaRPr>
          </a:p>
          <a:p>
            <a:pPr marL="342900" indent="-342900">
              <a:lnSpc>
                <a:spcPct val="150000"/>
              </a:lnSpc>
              <a:spcBef>
                <a:spcPts val="480"/>
              </a:spcBef>
              <a:buFont typeface="Arial" panose="020B0604020202020204"/>
              <a:buChar char="•"/>
            </a:pPr>
            <a:r>
              <a:rPr lang="en-IN" sz="1400" dirty="0">
                <a:latin typeface="Times New Roman" panose="02020603050405020304"/>
                <a:cs typeface="Times New Roman" panose="02020603050405020304"/>
              </a:rPr>
              <a:t>METHODOLOGY</a:t>
            </a:r>
            <a:endParaRPr lang="en-US" sz="1400" dirty="0">
              <a:latin typeface="Times New Roman" panose="02020603050405020304"/>
              <a:cs typeface="Times New Roman" panose="02020603050405020304"/>
            </a:endParaRPr>
          </a:p>
          <a:p>
            <a:pPr marL="285750" indent="-285750">
              <a:lnSpc>
                <a:spcPct val="150000"/>
              </a:lnSpc>
              <a:spcBef>
                <a:spcPts val="480"/>
              </a:spcBef>
              <a:buFont typeface="Arial" panose="020B0604020202020204"/>
              <a:buChar char="•"/>
            </a:pPr>
            <a:r>
              <a:rPr lang="en-IN" sz="1400" dirty="0">
                <a:latin typeface="Times New Roman" panose="02020603050405020304"/>
                <a:cs typeface="Times New Roman" panose="02020603050405020304"/>
              </a:rPr>
              <a:t> SOFTWARE USED</a:t>
            </a:r>
            <a:endParaRPr lang="en-IN" sz="1400" dirty="0">
              <a:latin typeface="Times New Roman" panose="02020603050405020304"/>
              <a:cs typeface="Times New Roman" panose="02020603050405020304"/>
            </a:endParaRPr>
          </a:p>
          <a:p>
            <a:pPr marL="285750" indent="-285750">
              <a:lnSpc>
                <a:spcPct val="150000"/>
              </a:lnSpc>
              <a:spcBef>
                <a:spcPts val="480"/>
              </a:spcBef>
              <a:buFont typeface="Arial" panose="020B0604020202020204"/>
              <a:buChar char="•"/>
            </a:pPr>
            <a:r>
              <a:rPr lang="en-IN" sz="1400" dirty="0">
                <a:latin typeface="Times New Roman" panose="02020603050405020304"/>
                <a:cs typeface="Times New Roman" panose="02020603050405020304"/>
              </a:rPr>
              <a:t> CODE AND RESULTS</a:t>
            </a:r>
            <a:endParaRPr lang="en-IN" sz="1400" dirty="0">
              <a:latin typeface="Times New Roman" panose="02020603050405020304"/>
              <a:cs typeface="Times New Roman" panose="02020603050405020304"/>
            </a:endParaRPr>
          </a:p>
          <a:p>
            <a:pPr marL="285750" indent="-285750">
              <a:lnSpc>
                <a:spcPct val="150000"/>
              </a:lnSpc>
              <a:spcBef>
                <a:spcPts val="480"/>
              </a:spcBef>
              <a:buFont typeface="Arial" panose="020B0604020202020204"/>
              <a:buChar char="•"/>
            </a:pPr>
            <a:r>
              <a:rPr lang="en-IN" sz="1400" dirty="0">
                <a:latin typeface="Times New Roman" panose="02020603050405020304"/>
                <a:cs typeface="Times New Roman" panose="02020603050405020304"/>
              </a:rPr>
              <a:t> WEBSITE </a:t>
            </a:r>
            <a:endParaRPr lang="en-US" sz="1400" dirty="0">
              <a:latin typeface="Times New Roman" panose="02020603050405020304"/>
              <a:cs typeface="Times New Roman" panose="02020603050405020304"/>
            </a:endParaRPr>
          </a:p>
          <a:p>
            <a:pPr marL="342900" indent="-342900">
              <a:lnSpc>
                <a:spcPct val="150000"/>
              </a:lnSpc>
              <a:spcBef>
                <a:spcPts val="480"/>
              </a:spcBef>
              <a:buFont typeface="Arial" panose="020B0604020202020204"/>
              <a:buChar char="•"/>
            </a:pPr>
            <a:r>
              <a:rPr lang="en-IN" sz="1400" dirty="0">
                <a:latin typeface="Times New Roman" panose="02020603050405020304"/>
                <a:cs typeface="Times New Roman" panose="02020603050405020304"/>
              </a:rPr>
              <a:t>TIMELINE PLAN</a:t>
            </a:r>
            <a:endParaRPr lang="en-US" sz="1400" dirty="0">
              <a:latin typeface="Times New Roman" panose="02020603050405020304"/>
              <a:cs typeface="Times New Roman" panose="02020603050405020304"/>
            </a:endParaRPr>
          </a:p>
          <a:p>
            <a:pPr marL="342900" indent="-342900" algn="l">
              <a:lnSpc>
                <a:spcPct val="150000"/>
              </a:lnSpc>
              <a:spcBef>
                <a:spcPts val="480"/>
              </a:spcBef>
              <a:buFont typeface="Arial" panose="020B0604020202020204"/>
              <a:buChar char="•"/>
            </a:pPr>
            <a:r>
              <a:rPr lang="en-IN" sz="1400" dirty="0">
                <a:latin typeface="Times New Roman" panose="02020603050405020304"/>
                <a:cs typeface="Times New Roman" panose="02020603050405020304"/>
              </a:rPr>
              <a:t>REFERENCE</a:t>
            </a:r>
            <a:endParaRPr lang="en-IN" sz="1400" dirty="0">
              <a:latin typeface="Times New Roman" panose="02020603050405020304"/>
              <a:cs typeface="Times New Roman" panose="02020603050405020304"/>
            </a:endParaRPr>
          </a:p>
          <a:p>
            <a:pPr>
              <a:lnSpc>
                <a:spcPct val="150000"/>
              </a:lnSpc>
              <a:spcBef>
                <a:spcPts val="480"/>
              </a:spcBef>
            </a:pPr>
            <a:endParaRPr lang="en-IN" sz="1600" dirty="0">
              <a:latin typeface="Times New Roman" panose="02020603050405020304"/>
              <a:cs typeface="Times New Roman" panose="02020603050405020304"/>
            </a:endParaRPr>
          </a:p>
        </p:txBody>
      </p:sp>
      <p:pic>
        <p:nvPicPr>
          <p:cNvPr id="5" name="Picture 4"/>
          <p:cNvPicPr>
            <a:picLocks noChangeAspect="1"/>
          </p:cNvPicPr>
          <p:nvPr/>
        </p:nvPicPr>
        <p:blipFill>
          <a:blip r:embed="rId1"/>
          <a:stretch>
            <a:fillRect/>
          </a:stretch>
        </p:blipFill>
        <p:spPr>
          <a:xfrm>
            <a:off x="6438933" y="1746977"/>
            <a:ext cx="4806430" cy="410137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32597" y="758862"/>
            <a:ext cx="11326806" cy="4820323"/>
          </a:xfrm>
          <a:prstGeom prst="rect">
            <a:avLst/>
          </a:prstGeom>
        </p:spPr>
      </p:pic>
      <p:sp>
        <p:nvSpPr>
          <p:cNvPr id="8" name="TextBox 7"/>
          <p:cNvSpPr txBox="1"/>
          <p:nvPr/>
        </p:nvSpPr>
        <p:spPr>
          <a:xfrm>
            <a:off x="432597" y="340224"/>
            <a:ext cx="6100482" cy="369332"/>
          </a:xfrm>
          <a:prstGeom prst="rect">
            <a:avLst/>
          </a:prstGeom>
          <a:noFill/>
        </p:spPr>
        <p:txBody>
          <a:bodyPr wrap="square">
            <a:spAutoFit/>
          </a:bodyPr>
          <a:lstStyle/>
          <a:p>
            <a:r>
              <a:rPr lang="en-US" b="1" dirty="0">
                <a:latin typeface="Times New Roman" panose="02020603050405020304"/>
                <a:ea typeface="+mn-lt"/>
                <a:cs typeface="+mn-lt"/>
              </a:rPr>
              <a:t> BLOCKS CREATED IN GANACHE</a:t>
            </a:r>
            <a:endParaRPr lang="en-IN"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1"/>
          <a:srcRect b="15751"/>
          <a:stretch>
            <a:fillRect/>
          </a:stretch>
        </p:blipFill>
        <p:spPr>
          <a:xfrm>
            <a:off x="456413" y="786742"/>
            <a:ext cx="11279174" cy="4603198"/>
          </a:xfrm>
          <a:prstGeom prst="rect">
            <a:avLst/>
          </a:prstGeom>
        </p:spPr>
      </p:pic>
      <p:sp>
        <p:nvSpPr>
          <p:cNvPr id="8" name="TextBox 7"/>
          <p:cNvSpPr txBox="1"/>
          <p:nvPr/>
        </p:nvSpPr>
        <p:spPr>
          <a:xfrm>
            <a:off x="342900" y="340658"/>
            <a:ext cx="6100482" cy="369332"/>
          </a:xfrm>
          <a:prstGeom prst="rect">
            <a:avLst/>
          </a:prstGeom>
          <a:noFill/>
        </p:spPr>
        <p:txBody>
          <a:bodyPr wrap="square">
            <a:spAutoFit/>
          </a:bodyPr>
          <a:lstStyle/>
          <a:p>
            <a:r>
              <a:rPr lang="en-US" b="1" dirty="0">
                <a:latin typeface="Times New Roman" panose="02020603050405020304"/>
                <a:ea typeface="+mn-lt"/>
                <a:cs typeface="+mn-lt"/>
              </a:rPr>
              <a:t> TRANSACTIONS DETAILS</a:t>
            </a:r>
            <a:endParaRPr lang="en-IN"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panose="02020603050405020304" pitchFamily="18" charset="0"/>
                <a:cs typeface="Times" panose="02020603050405020304" pitchFamily="18" charset="0"/>
              </a:rPr>
              <a:t>               WEBSITE FOR THIS PROJECT</a:t>
            </a:r>
            <a:br>
              <a:rPr lang="en-IN" sz="3200" b="1" dirty="0">
                <a:latin typeface="Times" panose="02020603050405020304" pitchFamily="18" charset="0"/>
                <a:cs typeface="Times" panose="02020603050405020304" pitchFamily="18" charset="0"/>
              </a:rPr>
            </a:br>
            <a:endParaRPr lang="en-IN" dirty="0"/>
          </a:p>
        </p:txBody>
      </p:sp>
      <p:sp>
        <p:nvSpPr>
          <p:cNvPr id="6" name="TextBox 5"/>
          <p:cNvSpPr txBox="1"/>
          <p:nvPr/>
        </p:nvSpPr>
        <p:spPr>
          <a:xfrm>
            <a:off x="865094" y="2086836"/>
            <a:ext cx="10461811" cy="347787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1. User Interface (UI):</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Upon arriving at the website, users are greeted with a visually appealing and user-friendly interface developed using Python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UI should be responsive, adapting to various screen sizes and devices, ensuring a consistent experience for users accessing the website from different platforms such as desktops, tablets, or smartphones.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Clear navigation elements, such as menus or buttons, should guide users to the main functionalities of the website, including the "Generate" and "Validate" options.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Consider incorporating descriptive text or visual cues to help users understand the purpose of each option and how to proceed.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495342" y="551329"/>
            <a:ext cx="11201316" cy="5755341"/>
          </a:xfrm>
          <a:prstGeom prst="rect">
            <a:avLst/>
          </a:prstGeom>
        </p:spPr>
      </p:pic>
      <p:sp>
        <p:nvSpPr>
          <p:cNvPr id="5" name="Rectangle 4"/>
          <p:cNvSpPr/>
          <p:nvPr/>
        </p:nvSpPr>
        <p:spPr>
          <a:xfrm>
            <a:off x="663388" y="2339789"/>
            <a:ext cx="1990165" cy="25549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2. Certificate Generation</a:t>
            </a: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60435" y="1853754"/>
            <a:ext cx="10497847" cy="44012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User Input</a:t>
            </a:r>
            <a:r>
              <a:rPr lang="en-US" sz="2000" dirty="0">
                <a:latin typeface="Times New Roman" panose="02020603050405020304" pitchFamily="18" charset="0"/>
                <a:cs typeface="Times New Roman" panose="02020603050405020304" pitchFamily="18" charset="0"/>
              </a:rPr>
              <a:t>: Upon selecting the "Generate" option, users are directed to the Generate page where they are presented with a form.</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Form Fields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Unique ID (UID): </a:t>
            </a:r>
            <a:r>
              <a:rPr lang="en-US" sz="2000" dirty="0">
                <a:latin typeface="Times New Roman" panose="02020603050405020304" pitchFamily="18" charset="0"/>
                <a:cs typeface="Times New Roman" panose="02020603050405020304" pitchFamily="18" charset="0"/>
              </a:rPr>
              <a:t>Users input a unique identifier for the person who completed the course. This could be a student ID, employee ID, or any other unique identifier.</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Name: </a:t>
            </a:r>
            <a:r>
              <a:rPr lang="en-US" sz="2000" dirty="0">
                <a:latin typeface="Times New Roman" panose="02020603050405020304" pitchFamily="18" charset="0"/>
                <a:cs typeface="Times New Roman" panose="02020603050405020304" pitchFamily="18" charset="0"/>
              </a:rPr>
              <a:t>The full name of the person who completed the course.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Course</a:t>
            </a:r>
            <a:r>
              <a:rPr lang="en-US" sz="2000" dirty="0">
                <a:latin typeface="Times New Roman" panose="02020603050405020304" pitchFamily="18" charset="0"/>
                <a:cs typeface="Times New Roman" panose="02020603050405020304" pitchFamily="18" charset="0"/>
              </a:rPr>
              <a:t>: Users specify the course completed by the individual.</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Organization: </a:t>
            </a:r>
            <a:r>
              <a:rPr lang="en-US" sz="2000" dirty="0">
                <a:latin typeface="Times New Roman" panose="02020603050405020304" pitchFamily="18" charset="0"/>
                <a:cs typeface="Times New Roman" panose="02020603050405020304" pitchFamily="18" charset="0"/>
              </a:rPr>
              <a:t>The organization or institution that provided the course.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Submission: </a:t>
            </a:r>
            <a:r>
              <a:rPr lang="en-US" sz="2000" dirty="0">
                <a:latin typeface="Times New Roman" panose="02020603050405020304" pitchFamily="18" charset="0"/>
                <a:cs typeface="Times New Roman" panose="02020603050405020304" pitchFamily="18" charset="0"/>
              </a:rPr>
              <a:t>After filling in the required information, users submit the form.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68941" y="427274"/>
            <a:ext cx="11654118" cy="6003452"/>
          </a:xfrm>
          <a:prstGeom prst="rect">
            <a:avLst/>
          </a:prstGeom>
        </p:spPr>
      </p:pic>
      <p:sp>
        <p:nvSpPr>
          <p:cNvPr id="6" name="Rectangle 5"/>
          <p:cNvSpPr/>
          <p:nvPr/>
        </p:nvSpPr>
        <p:spPr>
          <a:xfrm>
            <a:off x="663388" y="1783976"/>
            <a:ext cx="10883153" cy="36755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815788" y="4849907"/>
            <a:ext cx="5351929" cy="3765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3. Certificate Validation</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63390" y="2102395"/>
            <a:ext cx="10712822" cy="1754326"/>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Authentication</a:t>
            </a:r>
            <a:r>
              <a:rPr lang="en-US" dirty="0">
                <a:latin typeface="Times New Roman" panose="02020603050405020304" pitchFamily="18" charset="0"/>
                <a:cs typeface="Times New Roman" panose="02020603050405020304" pitchFamily="18" charset="0"/>
              </a:rPr>
              <a:t>: Verifiers, who are authorized individuals tasked with validating certificates, select the "Validate" option.</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Login</a:t>
            </a:r>
            <a:r>
              <a:rPr lang="en-US" dirty="0">
                <a:latin typeface="Times New Roman" panose="02020603050405020304" pitchFamily="18" charset="0"/>
                <a:cs typeface="Times New Roman" panose="02020603050405020304" pitchFamily="18" charset="0"/>
              </a:rPr>
              <a:t>: They are prompted to log in with their email credentials to authenticate themselves. This ensures that only authorized individuals can access the validation feature.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Input Credential ID</a:t>
            </a:r>
            <a:r>
              <a:rPr lang="en-US" dirty="0">
                <a:latin typeface="Times New Roman" panose="02020603050405020304" pitchFamily="18" charset="0"/>
                <a:cs typeface="Times New Roman" panose="02020603050405020304" pitchFamily="18" charset="0"/>
              </a:rPr>
              <a:t>: Once logged in, verifiers are presented with a form where they can input the credential ID provided by the certificate holder.</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63390" y="3856721"/>
            <a:ext cx="10712821" cy="2308324"/>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Verification Process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Retrieval</a:t>
            </a:r>
            <a:r>
              <a:rPr lang="en-US" dirty="0">
                <a:latin typeface="Times New Roman" panose="02020603050405020304" pitchFamily="18" charset="0"/>
                <a:cs typeface="Times New Roman" panose="02020603050405020304" pitchFamily="18" charset="0"/>
              </a:rPr>
              <a:t>: The system retrieves the certificate associated with the provided credential ID from the Firebase database.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Display</a:t>
            </a:r>
            <a:r>
              <a:rPr lang="en-US" dirty="0">
                <a:latin typeface="Times New Roman" panose="02020603050405020304" pitchFamily="18" charset="0"/>
                <a:cs typeface="Times New Roman" panose="02020603050405020304" pitchFamily="18" charset="0"/>
              </a:rPr>
              <a:t>: The certificate information, including the person's name, course completed, and organization, is displayed to the verifier.</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Authenticity Check</a:t>
            </a:r>
            <a:r>
              <a:rPr lang="en-US" dirty="0">
                <a:latin typeface="Times New Roman" panose="02020603050405020304" pitchFamily="18" charset="0"/>
                <a:cs typeface="Times New Roman" panose="02020603050405020304" pitchFamily="18" charset="0"/>
              </a:rPr>
              <a:t>: The verifier can review the information and verify its authenticity against their records or any other relevant source.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a:picLocks noChangeAspect="1"/>
          </p:cNvPicPr>
          <p:nvPr/>
        </p:nvPicPr>
        <p:blipFill>
          <a:blip r:embed="rId1"/>
          <a:stretch>
            <a:fillRect/>
          </a:stretch>
        </p:blipFill>
        <p:spPr>
          <a:xfrm>
            <a:off x="495342" y="314129"/>
            <a:ext cx="11201316" cy="5755341"/>
          </a:xfrm>
          <a:prstGeom prst="rect">
            <a:avLst/>
          </a:prstGeom>
        </p:spPr>
      </p:pic>
      <p:sp>
        <p:nvSpPr>
          <p:cNvPr id="4" name="Rectangle 3"/>
          <p:cNvSpPr/>
          <p:nvPr/>
        </p:nvSpPr>
        <p:spPr>
          <a:xfrm>
            <a:off x="5836024" y="2250142"/>
            <a:ext cx="1990165" cy="25549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3"/>
          <p:cNvPicPr>
            <a:picLocks noChangeAspect="1"/>
          </p:cNvPicPr>
          <p:nvPr/>
        </p:nvPicPr>
        <p:blipFill>
          <a:blip r:embed="rId1"/>
          <a:stretch>
            <a:fillRect/>
          </a:stretch>
        </p:blipFill>
        <p:spPr>
          <a:xfrm>
            <a:off x="282388" y="419029"/>
            <a:ext cx="11627224" cy="6019941"/>
          </a:xfrm>
          <a:prstGeom prst="rect">
            <a:avLst/>
          </a:prstGeom>
        </p:spPr>
      </p:pic>
      <p:sp>
        <p:nvSpPr>
          <p:cNvPr id="5" name="Rectangle 4"/>
          <p:cNvSpPr/>
          <p:nvPr/>
        </p:nvSpPr>
        <p:spPr>
          <a:xfrm>
            <a:off x="663388" y="1541929"/>
            <a:ext cx="5351929" cy="5000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latin typeface="Times New Roman" panose="02020603050405020304" pitchFamily="18" charset="0"/>
                <a:cs typeface="Times New Roman" panose="02020603050405020304" pitchFamily="18" charset="0"/>
              </a:rPr>
              <a:t>Timeline Plan</a:t>
            </a:r>
            <a:endParaRPr lang="en-US" b="1">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1272540" y="1268177"/>
          <a:ext cx="9782314" cy="4300940"/>
        </p:xfrm>
        <a:graphic>
          <a:graphicData uri="http://schemas.openxmlformats.org/drawingml/2006/table">
            <a:tbl>
              <a:tblPr firstRow="1" firstCol="1" bandRow="1">
                <a:tableStyleId>{073A0DAA-6AF3-43AB-8588-CEC1D06C72B9}</a:tableStyleId>
              </a:tblPr>
              <a:tblGrid>
                <a:gridCol w="677284"/>
                <a:gridCol w="2367915"/>
                <a:gridCol w="3868420"/>
                <a:gridCol w="2868695"/>
              </a:tblGrid>
              <a:tr h="434327">
                <a:tc>
                  <a:txBody>
                    <a:bodyPr/>
                    <a:lstStyle/>
                    <a:p>
                      <a:pPr>
                        <a:lnSpc>
                          <a:spcPct val="115000"/>
                        </a:lnSpc>
                        <a:spcAft>
                          <a:spcPts val="1000"/>
                        </a:spcAft>
                      </a:pPr>
                      <a:r>
                        <a:rPr lang="en-US" sz="1100" err="1">
                          <a:effectLst/>
                        </a:rPr>
                        <a:t>S.No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gn="ctr">
                        <a:lnSpc>
                          <a:spcPct val="115000"/>
                        </a:lnSpc>
                        <a:spcAft>
                          <a:spcPts val="1000"/>
                        </a:spcAft>
                      </a:pPr>
                      <a:r>
                        <a:rPr lang="en-US" sz="1100">
                          <a:effectLst/>
                        </a:rPr>
                        <a:t>Project Activity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gn="ctr">
                        <a:lnSpc>
                          <a:spcPct val="115000"/>
                        </a:lnSpc>
                        <a:spcAft>
                          <a:spcPts val="1000"/>
                        </a:spcAft>
                      </a:pPr>
                      <a:r>
                        <a:rPr lang="en-US" sz="11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gn="ctr">
                        <a:lnSpc>
                          <a:spcPct val="115000"/>
                        </a:lnSpc>
                        <a:spcAft>
                          <a:spcPts val="1000"/>
                        </a:spcAft>
                      </a:pPr>
                      <a:r>
                        <a:rPr lang="en-US" sz="1100">
                          <a:effectLst/>
                        </a:rPr>
                        <a:t>Date of completion (or) Week number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r>
              <a:tr h="553085">
                <a:tc>
                  <a:txBody>
                    <a:bodyPr/>
                    <a:lstStyle/>
                    <a:p>
                      <a:pPr marL="0" lvl="0" indent="0">
                        <a:lnSpc>
                          <a:spcPct val="115000"/>
                        </a:lnSpc>
                        <a:spcAft>
                          <a:spcPts val="1000"/>
                        </a:spcAft>
                        <a:buFont typeface="+mj-lt"/>
                        <a:buNone/>
                      </a:pPr>
                      <a:r>
                        <a:rPr lang="en-US" sz="1100">
                          <a:effectLst/>
                        </a:rPr>
                        <a:t>1. 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US" sz="1100" b="1">
                          <a:effectLst/>
                        </a:rPr>
                        <a:t>Literature Survey</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r>
                        <a:rPr lang="en-US" sz="1100" b="0" kern="1200">
                          <a:solidFill>
                            <a:schemeClr val="dk1"/>
                          </a:solidFill>
                          <a:effectLst/>
                          <a:latin typeface="+mn-lt"/>
                        </a:rPr>
                        <a:t>1)Conduct literature review on blockchain, certificate management, and smart contracts</a:t>
                      </a:r>
                      <a:endParaRPr lang="en-US" sz="1100" b="0" kern="1200">
                        <a:solidFill>
                          <a:schemeClr val="dk1"/>
                        </a:solidFill>
                        <a:effectLst/>
                        <a:latin typeface="+mn-lt"/>
                      </a:endParaRPr>
                    </a:p>
                  </a:txBody>
                  <a:tcPr marL="53229" marR="53229" marT="0" marB="0"/>
                </a:tc>
                <a:tc>
                  <a:txBody>
                    <a:bodyPr/>
                    <a:lstStyle/>
                    <a:p>
                      <a:pPr>
                        <a:lnSpc>
                          <a:spcPct val="115000"/>
                        </a:lnSpc>
                        <a:spcAft>
                          <a:spcPts val="1000"/>
                        </a:spcAft>
                      </a:pPr>
                      <a:r>
                        <a:rPr lang="en-US" sz="1100">
                          <a:effectLst/>
                        </a:rPr>
                        <a:t>Week 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r>
              <a:tr h="281940">
                <a:tc>
                  <a:txBody>
                    <a:bodyPr/>
                    <a:lstStyle/>
                    <a:p>
                      <a:pPr marL="0" lvl="0" indent="0">
                        <a:lnSpc>
                          <a:spcPct val="115000"/>
                        </a:lnSpc>
                        <a:spcAft>
                          <a:spcPts val="1000"/>
                        </a:spcAft>
                        <a:buFont typeface="+mj-lt"/>
                        <a:buNone/>
                      </a:pPr>
                      <a:r>
                        <a:rPr lang="en-US" sz="1100">
                          <a:effectLst/>
                        </a:rPr>
                        <a:t>2. 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marL="0" marR="0" lvl="0" indent="0" algn="l" defTabSz="914400" rtl="0" eaLnBrk="1" fontAlgn="auto" latinLnBrk="0" hangingPunct="1">
                        <a:lnSpc>
                          <a:spcPct val="115000"/>
                        </a:lnSpc>
                        <a:spcBef>
                          <a:spcPts val="0"/>
                        </a:spcBef>
                        <a:spcAft>
                          <a:spcPts val="1000"/>
                        </a:spcAft>
                        <a:buClrTx/>
                        <a:buSzTx/>
                        <a:buFontTx/>
                        <a:buNone/>
                        <a:defRPr/>
                      </a:pPr>
                      <a:r>
                        <a:rPr sz="1100" b="1">
                          <a:effectLst/>
                        </a:rPr>
                        <a:t>Design</a:t>
                      </a:r>
                      <a:endParaRPr sz="1100" b="1">
                        <a:effectLst/>
                      </a:endParaRPr>
                    </a:p>
                  </a:txBody>
                  <a:tcPr marL="53229" marR="53229" marT="0" marB="0" anchor="ctr"/>
                </a:tc>
                <a:tc>
                  <a:txBody>
                    <a:bodyPr/>
                    <a:lstStyle/>
                    <a:p>
                      <a:r>
                        <a:rPr lang="en-US" sz="1100" b="0" kern="1200">
                          <a:solidFill>
                            <a:schemeClr val="dk1"/>
                          </a:solidFill>
                          <a:effectLst/>
                          <a:latin typeface="+mn-lt"/>
                          <a:cs typeface="Times" panose="02020603050405020304" pitchFamily="18" charset="0"/>
                        </a:rPr>
                        <a:t>1) Architect system for blockchain-based certificate management.</a:t>
                      </a:r>
                      <a:endParaRPr lang="en-US" sz="1100" b="0" kern="1200">
                        <a:solidFill>
                          <a:schemeClr val="dk1"/>
                        </a:solidFill>
                        <a:effectLst/>
                        <a:latin typeface="+mn-lt"/>
                        <a:cs typeface="Times" panose="02020603050405020304" pitchFamily="18" charset="0"/>
                      </a:endParaRPr>
                    </a:p>
                    <a:p>
                      <a:r>
                        <a:rPr lang="en-US" sz="1100" b="0" kern="1200">
                          <a:solidFill>
                            <a:schemeClr val="dk1"/>
                          </a:solidFill>
                          <a:effectLst/>
                          <a:latin typeface="+mn-lt"/>
                          <a:cs typeface="Times" panose="02020603050405020304" pitchFamily="18" charset="0"/>
                        </a:rPr>
                        <a:t>2) Define technical specifications.</a:t>
                      </a:r>
                      <a:br>
                        <a:rPr lang="en-US" sz="1100">
                          <a:latin typeface="+mn-lt"/>
                        </a:rPr>
                      </a:br>
                      <a:endParaRPr lang="en-US" sz="1100" b="0" i="0" kern="1200">
                        <a:solidFill>
                          <a:schemeClr val="dk1"/>
                        </a:solidFill>
                        <a:effectLst/>
                        <a:latin typeface="+mn-lt"/>
                        <a:ea typeface="+mn-ea"/>
                        <a:cs typeface="+mn-cs"/>
                      </a:endParaRPr>
                    </a:p>
                  </a:txBody>
                  <a:tcPr marL="53229" marR="53229" marT="0" marB="0"/>
                </a:tc>
                <a:tc>
                  <a:txBody>
                    <a:bodyPr/>
                    <a:lstStyle/>
                    <a:p>
                      <a:pPr>
                        <a:lnSpc>
                          <a:spcPct val="115000"/>
                        </a:lnSpc>
                        <a:spcAft>
                          <a:spcPts val="1000"/>
                        </a:spcAft>
                      </a:pPr>
                      <a:r>
                        <a:rPr lang="en-US" sz="1100">
                          <a:effectLst/>
                        </a:rPr>
                        <a:t> Week 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r>
              <a:tr h="589347">
                <a:tc>
                  <a:txBody>
                    <a:bodyPr/>
                    <a:lstStyle/>
                    <a:p>
                      <a:pPr marL="0" lvl="0" indent="0">
                        <a:lnSpc>
                          <a:spcPct val="115000"/>
                        </a:lnSpc>
                        <a:spcAft>
                          <a:spcPts val="1000"/>
                        </a:spcAft>
                        <a:buFont typeface="+mj-lt"/>
                        <a:buNone/>
                      </a:pPr>
                      <a:r>
                        <a:rPr lang="en-US" sz="1100">
                          <a:effectLst/>
                        </a:rPr>
                        <a:t>3. 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IN" sz="1100" b="1" i="0" kern="1200">
                          <a:solidFill>
                            <a:schemeClr val="dk1"/>
                          </a:solidFill>
                          <a:effectLst/>
                          <a:latin typeface="+mn-lt"/>
                          <a:ea typeface="+mn-ea"/>
                          <a:cs typeface="+mn-cs"/>
                        </a:rPr>
                        <a:t>Coding/Implementation</a:t>
                      </a:r>
                      <a:endParaRPr lang="en-IN" sz="1100" b="1" i="0" kern="1200">
                        <a:solidFill>
                          <a:schemeClr val="dk1"/>
                        </a:solidFill>
                        <a:effectLst/>
                        <a:latin typeface="+mn-lt"/>
                        <a:ea typeface="+mn-ea"/>
                        <a:cs typeface="+mn-cs"/>
                      </a:endParaRPr>
                    </a:p>
                  </a:txBody>
                  <a:tcPr marL="53229" marR="53229" marT="0" marB="0" anchor="ctr"/>
                </a:tc>
                <a:tc>
                  <a:txBody>
                    <a:bodyPr/>
                    <a:lstStyle/>
                    <a:p>
                      <a:r>
                        <a:rPr lang="en-US" sz="1100" b="0" i="0" kern="1200">
                          <a:solidFill>
                            <a:schemeClr val="dk1"/>
                          </a:solidFill>
                          <a:effectLst/>
                          <a:latin typeface="+mn-lt"/>
                          <a:ea typeface="+mn-ea"/>
                          <a:cs typeface="+mn-cs"/>
                        </a:rPr>
                        <a:t>1) Develop smart contracts.</a:t>
                      </a:r>
                      <a:endParaRPr lang="en-US" sz="1100" b="0" i="0" kern="1200">
                        <a:solidFill>
                          <a:schemeClr val="dk1"/>
                        </a:solidFill>
                        <a:effectLst/>
                        <a:latin typeface="+mn-lt"/>
                        <a:ea typeface="+mn-ea"/>
                        <a:cs typeface="+mn-cs"/>
                      </a:endParaRPr>
                    </a:p>
                    <a:p>
                      <a:r>
                        <a:rPr lang="en-US" sz="1100" b="0" i="0" kern="1200">
                          <a:solidFill>
                            <a:schemeClr val="dk1"/>
                          </a:solidFill>
                          <a:effectLst/>
                          <a:latin typeface="+mn-lt"/>
                          <a:ea typeface="+mn-ea"/>
                          <a:cs typeface="+mn-cs"/>
                        </a:rPr>
                        <a:t>2) Build backend logic and frontend interfaces</a:t>
                      </a:r>
                      <a:endParaRPr lang="en-US" sz="1100" b="0" i="0" kern="1200">
                        <a:solidFill>
                          <a:schemeClr val="dk1"/>
                        </a:solidFill>
                        <a:effectLst/>
                        <a:latin typeface="+mn-lt"/>
                        <a:ea typeface="+mn-ea"/>
                        <a:cs typeface="+mn-cs"/>
                      </a:endParaRPr>
                    </a:p>
                  </a:txBody>
                  <a:tcPr marL="53229" marR="53229" marT="0" marB="0"/>
                </a:tc>
                <a:tc>
                  <a:txBody>
                    <a:bodyPr/>
                    <a:lstStyle/>
                    <a:p>
                      <a:pPr>
                        <a:lnSpc>
                          <a:spcPct val="115000"/>
                        </a:lnSpc>
                        <a:spcAft>
                          <a:spcPts val="1000"/>
                        </a:spcAft>
                      </a:pPr>
                      <a:r>
                        <a:rPr lang="en-US" sz="1100">
                          <a:effectLst/>
                        </a:rPr>
                        <a:t>Week 3-4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r>
              <a:tr h="495300">
                <a:tc>
                  <a:txBody>
                    <a:bodyPr/>
                    <a:lstStyle/>
                    <a:p>
                      <a:pPr marL="0" lvl="0" indent="0">
                        <a:lnSpc>
                          <a:spcPct val="115000"/>
                        </a:lnSpc>
                        <a:spcAft>
                          <a:spcPts val="1000"/>
                        </a:spcAft>
                        <a:buFont typeface="+mj-lt"/>
                        <a:buNone/>
                      </a:pPr>
                      <a:r>
                        <a:rPr lang="en-US" sz="1100">
                          <a:effectLst/>
                        </a:rPr>
                        <a:t>4. 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IN" sz="1100" b="1" i="0" kern="1200">
                          <a:solidFill>
                            <a:schemeClr val="dk1"/>
                          </a:solidFill>
                          <a:effectLst/>
                          <a:latin typeface="+mn-lt"/>
                          <a:ea typeface="+mn-ea"/>
                          <a:cs typeface="+mn-cs"/>
                        </a:rPr>
                        <a:t>Analysis</a:t>
                      </a:r>
                      <a:endParaRPr lang="en-IN" sz="1100" b="1" i="0" kern="1200">
                        <a:solidFill>
                          <a:schemeClr val="dk1"/>
                        </a:solidFill>
                        <a:effectLst/>
                        <a:latin typeface="+mn-lt"/>
                        <a:ea typeface="+mn-ea"/>
                        <a:cs typeface="+mn-cs"/>
                      </a:endParaRPr>
                    </a:p>
                  </a:txBody>
                  <a:tcPr marL="53229" marR="53229" marT="0" marB="0" anchor="ctr"/>
                </a:tc>
                <a:tc>
                  <a:txBody>
                    <a:bodyPr/>
                    <a:lstStyle/>
                    <a:p>
                      <a:r>
                        <a:rPr lang="en-US" sz="1100" b="0" i="0" kern="1200">
                          <a:solidFill>
                            <a:schemeClr val="dk1"/>
                          </a:solidFill>
                          <a:effectLst/>
                          <a:latin typeface="+mn-lt"/>
                          <a:ea typeface="+mn-ea"/>
                          <a:cs typeface="+mn-cs"/>
                        </a:rPr>
                        <a:t>1) Test smart contracts and system functionality.</a:t>
                      </a:r>
                      <a:endParaRPr lang="en-US" sz="1100" b="0" i="0" kern="1200">
                        <a:solidFill>
                          <a:schemeClr val="dk1"/>
                        </a:solidFill>
                        <a:effectLst/>
                        <a:latin typeface="+mn-lt"/>
                        <a:ea typeface="+mn-ea"/>
                        <a:cs typeface="+mn-cs"/>
                      </a:endParaRPr>
                    </a:p>
                    <a:p>
                      <a:r>
                        <a:rPr lang="en-US" sz="1100" b="0" i="0" kern="1200">
                          <a:solidFill>
                            <a:schemeClr val="dk1"/>
                          </a:solidFill>
                          <a:effectLst/>
                          <a:latin typeface="+mn-lt"/>
                          <a:ea typeface="+mn-ea"/>
                          <a:cs typeface="+mn-cs"/>
                        </a:rPr>
                        <a:t>2) Analyze performance and identify improvemen</a:t>
                      </a:r>
                      <a:endParaRPr lang="en-US" sz="1100" b="0" i="0" kern="1200">
                        <a:solidFill>
                          <a:schemeClr val="dk1"/>
                        </a:solidFill>
                        <a:effectLst/>
                        <a:latin typeface="+mn-lt"/>
                        <a:ea typeface="+mn-ea"/>
                        <a:cs typeface="+mn-cs"/>
                      </a:endParaRPr>
                    </a:p>
                  </a:txBody>
                  <a:tcPr marL="53229" marR="53229"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defRPr/>
                      </a:pPr>
                      <a:r>
                        <a:rPr lang="en-US" sz="1100">
                          <a:effectLst/>
                        </a:rPr>
                        <a:t> Week 5-6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r>
              <a:tr h="581466">
                <a:tc>
                  <a:txBody>
                    <a:bodyPr/>
                    <a:lstStyle/>
                    <a:p>
                      <a:pPr marL="0" lvl="0" indent="0">
                        <a:lnSpc>
                          <a:spcPct val="115000"/>
                        </a:lnSpc>
                        <a:spcAft>
                          <a:spcPts val="1000"/>
                        </a:spcAft>
                        <a:buFont typeface="+mj-lt"/>
                        <a:buNone/>
                      </a:pPr>
                      <a:r>
                        <a:rPr lang="en-US" sz="1100">
                          <a:effectLst/>
                        </a:rPr>
                        <a:t>5. 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IN" sz="1100" b="1" i="0" kern="1200">
                          <a:solidFill>
                            <a:schemeClr val="dk1"/>
                          </a:solidFill>
                          <a:effectLst/>
                          <a:latin typeface="+mn-lt"/>
                          <a:ea typeface="+mn-ea"/>
                          <a:cs typeface="+mn-cs"/>
                        </a:rPr>
                        <a:t>Results and discussion</a:t>
                      </a:r>
                      <a:endParaRPr lang="en-IN" sz="1100" b="1" i="0" kern="1200">
                        <a:solidFill>
                          <a:schemeClr val="dk1"/>
                        </a:solidFill>
                        <a:effectLst/>
                        <a:latin typeface="+mn-lt"/>
                        <a:ea typeface="+mn-ea"/>
                        <a:cs typeface="+mn-cs"/>
                      </a:endParaRPr>
                    </a:p>
                  </a:txBody>
                  <a:tcPr marL="53229" marR="53229" marT="0" marB="0" anchor="ctr"/>
                </a:tc>
                <a:tc>
                  <a:txBody>
                    <a:bodyPr/>
                    <a:lstStyle/>
                    <a:p>
                      <a:r>
                        <a:rPr lang="en-US" sz="1100" b="0" i="0" kern="1200">
                          <a:solidFill>
                            <a:schemeClr val="dk1"/>
                          </a:solidFill>
                          <a:effectLst/>
                          <a:latin typeface="+mn-lt"/>
                          <a:ea typeface="+mn-ea"/>
                          <a:cs typeface="+mn-cs"/>
                        </a:rPr>
                        <a:t>1) Gather testing results.</a:t>
                      </a:r>
                      <a:endParaRPr lang="en-US" sz="1100" b="0" i="0" kern="1200">
                        <a:solidFill>
                          <a:schemeClr val="dk1"/>
                        </a:solidFill>
                        <a:effectLst/>
                        <a:latin typeface="+mn-lt"/>
                        <a:ea typeface="+mn-ea"/>
                        <a:cs typeface="+mn-cs"/>
                      </a:endParaRPr>
                    </a:p>
                    <a:p>
                      <a:r>
                        <a:rPr lang="en-US" sz="1100" b="0" i="0" kern="1200">
                          <a:solidFill>
                            <a:schemeClr val="dk1"/>
                          </a:solidFill>
                          <a:effectLst/>
                          <a:latin typeface="+mn-lt"/>
                          <a:ea typeface="+mn-ea"/>
                          <a:cs typeface="+mn-cs"/>
                        </a:rPr>
                        <a:t>2) Discuss findings with team and stakeholders</a:t>
                      </a:r>
                      <a:endParaRPr lang="en-US" sz="1100" b="0" i="0" kern="1200">
                        <a:solidFill>
                          <a:schemeClr val="dk1"/>
                        </a:solidFill>
                        <a:effectLst/>
                        <a:latin typeface="+mn-lt"/>
                        <a:ea typeface="+mn-ea"/>
                        <a:cs typeface="+mn-cs"/>
                      </a:endParaRPr>
                    </a:p>
                  </a:txBody>
                  <a:tcPr marL="53229" marR="53229" marT="0" marB="0"/>
                </a:tc>
                <a:tc>
                  <a:txBody>
                    <a:bodyPr/>
                    <a:lstStyle/>
                    <a:p>
                      <a:pPr>
                        <a:lnSpc>
                          <a:spcPct val="115000"/>
                        </a:lnSpc>
                        <a:spcAft>
                          <a:spcPts val="1000"/>
                        </a:spcAft>
                      </a:pPr>
                      <a:r>
                        <a:rPr lang="en-US" sz="1100">
                          <a:effectLst/>
                        </a:rPr>
                        <a:t>Week 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r>
              <a:tr h="627747">
                <a:tc>
                  <a:txBody>
                    <a:bodyPr/>
                    <a:lstStyle/>
                    <a:p>
                      <a:pPr marL="0" lvl="0" indent="0">
                        <a:lnSpc>
                          <a:spcPct val="115000"/>
                        </a:lnSpc>
                        <a:spcAft>
                          <a:spcPts val="1000"/>
                        </a:spcAft>
                        <a:buFont typeface="+mj-lt"/>
                        <a:buNone/>
                      </a:pPr>
                      <a:r>
                        <a:rPr lang="en-US" sz="1100">
                          <a:effectLst/>
                        </a:rPr>
                        <a:t>6. 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IN" sz="1100" b="1" i="0" kern="1200">
                          <a:solidFill>
                            <a:schemeClr val="dk1"/>
                          </a:solidFill>
                          <a:effectLst/>
                          <a:latin typeface="+mn-lt"/>
                          <a:ea typeface="+mn-ea"/>
                          <a:cs typeface="+mn-cs"/>
                        </a:rPr>
                        <a:t>Documentation</a:t>
                      </a:r>
                      <a:endParaRPr lang="en-IN" sz="1100" b="1" i="0" kern="1200">
                        <a:solidFill>
                          <a:schemeClr val="dk1"/>
                        </a:solidFill>
                        <a:effectLst/>
                        <a:latin typeface="+mn-lt"/>
                        <a:ea typeface="+mn-ea"/>
                        <a:cs typeface="+mn-cs"/>
                      </a:endParaRPr>
                    </a:p>
                  </a:txBody>
                  <a:tcPr marL="53229" marR="53229" marT="0" marB="0" anchor="ctr"/>
                </a:tc>
                <a:tc>
                  <a:txBody>
                    <a:bodyPr/>
                    <a:lstStyle/>
                    <a:p>
                      <a:r>
                        <a:rPr lang="en-US" sz="1100" b="0" i="0" kern="1200">
                          <a:solidFill>
                            <a:schemeClr val="dk1"/>
                          </a:solidFill>
                          <a:effectLst/>
                          <a:latin typeface="+mn-lt"/>
                          <a:ea typeface="+mn-ea"/>
                          <a:cs typeface="+mn-cs"/>
                        </a:rPr>
                        <a:t>1) Create comprehensive documentation.</a:t>
                      </a:r>
                      <a:endParaRPr lang="en-US" sz="1100" b="0" i="0" kern="1200">
                        <a:solidFill>
                          <a:schemeClr val="dk1"/>
                        </a:solidFill>
                        <a:effectLst/>
                        <a:latin typeface="+mn-lt"/>
                        <a:ea typeface="+mn-ea"/>
                        <a:cs typeface="+mn-cs"/>
                      </a:endParaRPr>
                    </a:p>
                    <a:p>
                      <a:r>
                        <a:rPr lang="en-US" sz="1100" b="0" i="0" kern="1200">
                          <a:solidFill>
                            <a:schemeClr val="dk1"/>
                          </a:solidFill>
                          <a:effectLst/>
                          <a:latin typeface="+mn-lt"/>
                          <a:ea typeface="+mn-ea"/>
                          <a:cs typeface="+mn-cs"/>
                        </a:rPr>
                        <a:t>2) Write user guides and technical specifications</a:t>
                      </a:r>
                      <a:endParaRPr lang="en-US" sz="1100" b="0" i="0" kern="1200">
                        <a:solidFill>
                          <a:schemeClr val="dk1"/>
                        </a:solidFill>
                        <a:effectLst/>
                        <a:latin typeface="+mn-lt"/>
                        <a:ea typeface="+mn-ea"/>
                        <a:cs typeface="+mn-cs"/>
                      </a:endParaRPr>
                    </a:p>
                  </a:txBody>
                  <a:tcPr marL="53229" marR="53229" marT="0" marB="0"/>
                </a:tc>
                <a:tc>
                  <a:txBody>
                    <a:bodyPr/>
                    <a:lstStyle/>
                    <a:p>
                      <a:pPr>
                        <a:lnSpc>
                          <a:spcPct val="115000"/>
                        </a:lnSpc>
                        <a:spcAft>
                          <a:spcPts val="1000"/>
                        </a:spcAft>
                      </a:pPr>
                      <a:r>
                        <a:rPr lang="en-US" sz="1100">
                          <a:effectLst/>
                        </a:rPr>
                        <a:t>Week 9-10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r>
              <a:tr h="516748">
                <a:tc>
                  <a:txBody>
                    <a:bodyPr/>
                    <a:lstStyle/>
                    <a:p>
                      <a:pPr marL="0" lvl="0" indent="0">
                        <a:lnSpc>
                          <a:spcPct val="115000"/>
                        </a:lnSpc>
                        <a:spcAft>
                          <a:spcPts val="1000"/>
                        </a:spcAft>
                        <a:buFont typeface="+mj-lt"/>
                        <a:buNone/>
                      </a:pPr>
                      <a:r>
                        <a:rPr lang="en-US" sz="1100">
                          <a:effectLst/>
                        </a:rPr>
                        <a:t> 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nchor="ctr"/>
                </a:tc>
                <a:tc>
                  <a:txBody>
                    <a:bodyPr/>
                    <a:lstStyle/>
                    <a:p>
                      <a:pPr>
                        <a:lnSpc>
                          <a:spcPct val="115000"/>
                        </a:lnSpc>
                        <a:spcAft>
                          <a:spcPts val="1000"/>
                        </a:spcAft>
                      </a:pPr>
                      <a:r>
                        <a:rPr lang="en-IN" sz="1100" b="1" i="0" kern="1200">
                          <a:solidFill>
                            <a:schemeClr val="dk1"/>
                          </a:solidFill>
                          <a:effectLst/>
                          <a:latin typeface="+mn-lt"/>
                          <a:ea typeface="+mn-ea"/>
                          <a:cs typeface="+mn-cs"/>
                        </a:rPr>
                        <a:t>Paper publication</a:t>
                      </a:r>
                      <a:endParaRPr lang="en-IN" sz="1100" b="1" i="0" kern="1200">
                        <a:solidFill>
                          <a:schemeClr val="dk1"/>
                        </a:solidFill>
                        <a:effectLst/>
                        <a:latin typeface="+mn-lt"/>
                        <a:ea typeface="+mn-ea"/>
                        <a:cs typeface="+mn-cs"/>
                      </a:endParaRPr>
                    </a:p>
                  </a:txBody>
                  <a:tcPr marL="53229" marR="53229" marT="0" marB="0" anchor="ctr"/>
                </a:tc>
                <a:tc>
                  <a:txBody>
                    <a:bodyPr/>
                    <a:lstStyle/>
                    <a:p>
                      <a:r>
                        <a:rPr lang="en-US" sz="1100" b="0" i="0" kern="1200">
                          <a:solidFill>
                            <a:schemeClr val="dk1"/>
                          </a:solidFill>
                          <a:effectLst/>
                          <a:latin typeface="+mn-lt"/>
                          <a:ea typeface="+mn-ea"/>
                          <a:cs typeface="+mn-cs"/>
                        </a:rPr>
                        <a:t>1) Format research findings for publication.</a:t>
                      </a:r>
                      <a:endParaRPr lang="en-US" sz="1100" b="0" i="0" kern="1200">
                        <a:solidFill>
                          <a:schemeClr val="dk1"/>
                        </a:solidFill>
                        <a:effectLst/>
                        <a:latin typeface="+mn-lt"/>
                        <a:ea typeface="+mn-ea"/>
                        <a:cs typeface="+mn-cs"/>
                      </a:endParaRPr>
                    </a:p>
                    <a:p>
                      <a:r>
                        <a:rPr lang="en-US" sz="1100" b="0" i="0" kern="1200">
                          <a:solidFill>
                            <a:schemeClr val="dk1"/>
                          </a:solidFill>
                          <a:effectLst/>
                          <a:latin typeface="+mn-lt"/>
                          <a:ea typeface="+mn-ea"/>
                          <a:cs typeface="+mn-cs"/>
                        </a:rPr>
                        <a:t>2) Submit paper </a:t>
                      </a:r>
                      <a:endParaRPr lang="en-US" sz="1100" b="0" i="0" kern="1200">
                        <a:solidFill>
                          <a:schemeClr val="dk1"/>
                        </a:solidFill>
                        <a:effectLst/>
                        <a:latin typeface="+mn-lt"/>
                        <a:ea typeface="+mn-ea"/>
                        <a:cs typeface="+mn-cs"/>
                      </a:endParaRPr>
                    </a:p>
                  </a:txBody>
                  <a:tcPr marL="53229" marR="53229"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defRPr/>
                      </a:pPr>
                      <a:r>
                        <a:rPr lang="en-US" sz="1100">
                          <a:effectLst/>
                        </a:rPr>
                        <a:t>Week 11-12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229" marR="53229" marT="0" marB="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2" y="850207"/>
            <a:ext cx="9603275" cy="948594"/>
          </a:xfrm>
        </p:spPr>
        <p:txBody>
          <a:bodyPr/>
          <a:lstStyle/>
          <a:p>
            <a:r>
              <a:rPr lang="en-IN" b="1">
                <a:latin typeface="Times New Roman" panose="02020603050405020304"/>
                <a:cs typeface="Times New Roman" panose="02020603050405020304"/>
              </a:rPr>
              <a:t>                                   ABSTRACT</a:t>
            </a:r>
            <a:endParaRPr lang="en-I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6902" y="1962315"/>
            <a:ext cx="11581031" cy="4650152"/>
          </a:xfrm>
        </p:spPr>
        <p:txBody>
          <a:bodyPr>
            <a:noAutofit/>
          </a:bodyPr>
          <a:lstStyle/>
          <a:p>
            <a:pPr algn="just">
              <a:lnSpc>
                <a:spcPct val="100000"/>
              </a:lnSpc>
            </a:pPr>
            <a:endParaRPr lang="en-US" b="0" i="0">
              <a:effectLst/>
              <a:latin typeface="Söhne"/>
            </a:endParaRPr>
          </a:p>
          <a:p>
            <a:pPr algn="just">
              <a:lnSpc>
                <a:spcPct val="100000"/>
              </a:lnSpc>
            </a:pPr>
            <a:r>
              <a:rPr lang="en-US" b="0" i="0">
                <a:effectLst/>
                <a:latin typeface="Times New Roman" panose="02020603050405020304"/>
                <a:cs typeface="Times New Roman" panose="02020603050405020304"/>
              </a:rPr>
              <a:t>This presentation introduces a groundbreaking blockchain-based system designed to revolutionize the process of certificate generation and validation. Traditional methods of issuing and verifying certificates are plagued with challenges such as fraud, inefficiency, and lack of transparency.</a:t>
            </a:r>
            <a:endParaRPr lang="en-US" b="0" i="0">
              <a:effectLst/>
              <a:latin typeface="Times New Roman" panose="02020603050405020304"/>
              <a:cs typeface="Times New Roman" panose="02020603050405020304"/>
            </a:endParaRPr>
          </a:p>
          <a:p>
            <a:pPr algn="just">
              <a:lnSpc>
                <a:spcPct val="100000"/>
              </a:lnSpc>
            </a:pPr>
            <a:endParaRPr lang="en-US" b="0" i="0">
              <a:effectLst/>
              <a:latin typeface="Times New Roman" panose="02020603050405020304"/>
              <a:cs typeface="Times New Roman" panose="02020603050405020304"/>
            </a:endParaRPr>
          </a:p>
          <a:p>
            <a:pPr algn="just">
              <a:lnSpc>
                <a:spcPct val="100000"/>
              </a:lnSpc>
            </a:pPr>
            <a:r>
              <a:rPr lang="en-US">
                <a:latin typeface="Times New Roman" panose="02020603050405020304"/>
                <a:cs typeface="Times New Roman" panose="02020603050405020304"/>
              </a:rPr>
              <a:t> </a:t>
            </a:r>
            <a:r>
              <a:rPr lang="en-US" b="0" i="0">
                <a:effectLst/>
                <a:latin typeface="Times New Roman" panose="02020603050405020304"/>
                <a:cs typeface="Times New Roman" panose="02020603050405020304"/>
              </a:rPr>
              <a:t>By harnessing the power of blockchain technology, this project aims to overcome these obstacles, offering a secure, immutable, and transparent platform for managing certificates. This system promises to enhance trust, streamline processes, and ensure the integrity of certificates across various domains, including education, professional certifications, and legal documents.</a:t>
            </a:r>
            <a:endParaRPr lang="en-US">
              <a:latin typeface="Times New Roman" panose="02020603050405020304"/>
              <a:cs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2" y="859764"/>
            <a:ext cx="9603275" cy="1049235"/>
          </a:xfrm>
        </p:spPr>
        <p:txBody>
          <a:bodyPr/>
          <a:lstStyle/>
          <a:p>
            <a:pPr algn="ctr"/>
            <a:r>
              <a:rPr lang="en-US" b="1">
                <a:latin typeface="Times" panose="02020603050405020304" pitchFamily="18" charset="0"/>
              </a:rPr>
              <a:t>References</a:t>
            </a:r>
            <a:endParaRPr lang="en-US" b="1">
              <a:latin typeface="Times" panose="02020603050405020304" pitchFamily="18" charset="0"/>
            </a:endParaRPr>
          </a:p>
        </p:txBody>
      </p:sp>
      <p:sp>
        <p:nvSpPr>
          <p:cNvPr id="3" name="Content Placeholder 2"/>
          <p:cNvSpPr>
            <a:spLocks noGrp="1"/>
          </p:cNvSpPr>
          <p:nvPr>
            <p:ph idx="1"/>
          </p:nvPr>
        </p:nvSpPr>
        <p:spPr>
          <a:xfrm>
            <a:off x="336127" y="1951151"/>
            <a:ext cx="11938000" cy="3614601"/>
          </a:xfrm>
        </p:spPr>
        <p:txBody>
          <a:bodyPr vert="horz" lIns="91440" tIns="45720" rIns="91440" bIns="45720" rtlCol="0" anchor="t">
            <a:noAutofit/>
          </a:bodyPr>
          <a:lstStyle/>
          <a:p>
            <a:r>
              <a:rPr lang="en-IN" sz="1350">
                <a:latin typeface="Times New Roman" panose="02020603050405020304"/>
                <a:cs typeface="Times New Roman" panose="02020603050405020304"/>
              </a:rPr>
              <a:t>[1] Satoshi Nakamoto, “Bitcoin: A Peer-to-Peer Electronic Cash System,” www.bitcoin.org. </a:t>
            </a:r>
            <a:endParaRPr lang="en-IN" sz="1350">
              <a:latin typeface="Times New Roman" panose="02020603050405020304"/>
              <a:cs typeface="Times New Roman" panose="02020603050405020304"/>
            </a:endParaRPr>
          </a:p>
          <a:p>
            <a:r>
              <a:rPr lang="en-IN" sz="1350">
                <a:latin typeface="Times New Roman" panose="02020603050405020304"/>
                <a:cs typeface="Times New Roman" panose="02020603050405020304"/>
              </a:rPr>
              <a:t>[2] </a:t>
            </a:r>
            <a:r>
              <a:rPr lang="en-IN" sz="1350">
                <a:latin typeface="Times New Roman" panose="02020603050405020304"/>
                <a:ea typeface="+mn-lt"/>
                <a:cs typeface="+mn-lt"/>
              </a:rPr>
              <a:t>Emmanuel </a:t>
            </a:r>
            <a:r>
              <a:rPr lang="en-IN" sz="1350" err="1">
                <a:latin typeface="Times New Roman" panose="02020603050405020304"/>
                <a:ea typeface="+mn-lt"/>
                <a:cs typeface="+mn-lt"/>
              </a:rPr>
              <a:t>Nyaletey</a:t>
            </a:r>
            <a:r>
              <a:rPr lang="en-IN" sz="1350">
                <a:latin typeface="Times New Roman" panose="02020603050405020304"/>
                <a:ea typeface="+mn-lt"/>
                <a:cs typeface="+mn-lt"/>
              </a:rPr>
              <a:t>, Reza M. </a:t>
            </a:r>
            <a:r>
              <a:rPr lang="en-IN" sz="1350" err="1">
                <a:latin typeface="Times New Roman" panose="02020603050405020304"/>
                <a:ea typeface="+mn-lt"/>
                <a:cs typeface="+mn-lt"/>
              </a:rPr>
              <a:t>Parizi</a:t>
            </a:r>
            <a:r>
              <a:rPr lang="en-IN" sz="1350">
                <a:latin typeface="Times New Roman" panose="02020603050405020304"/>
                <a:ea typeface="+mn-lt"/>
                <a:cs typeface="+mn-lt"/>
              </a:rPr>
              <a:t>, Qi Zhang, Kim-Kwang Raymond Choo, “</a:t>
            </a:r>
            <a:r>
              <a:rPr lang="en-IN" sz="1350" err="1">
                <a:latin typeface="Times New Roman" panose="02020603050405020304"/>
                <a:ea typeface="+mn-lt"/>
                <a:cs typeface="+mn-lt"/>
              </a:rPr>
              <a:t>BlockIPFS</a:t>
            </a:r>
            <a:r>
              <a:rPr lang="en-IN" sz="1350">
                <a:latin typeface="Times New Roman" panose="02020603050405020304"/>
                <a:ea typeface="+mn-lt"/>
                <a:cs typeface="+mn-lt"/>
              </a:rPr>
              <a:t> - Blockchain-enabled Interplanetary File System for Forensic and Trusted Data Traceability”, IEEE International Conference on Blockchain, 2019.</a:t>
            </a:r>
            <a:endParaRPr lang="en-IN" sz="1350">
              <a:latin typeface="Times New Roman" panose="02020603050405020304"/>
              <a:cs typeface="Times New Roman" panose="02020603050405020304"/>
            </a:endParaRPr>
          </a:p>
          <a:p>
            <a:r>
              <a:rPr lang="en-IN" sz="1350">
                <a:latin typeface="Times New Roman" panose="02020603050405020304"/>
                <a:cs typeface="Times New Roman" panose="02020603050405020304"/>
              </a:rPr>
              <a:t>[3] </a:t>
            </a:r>
            <a:r>
              <a:rPr lang="en-IN" sz="1350">
                <a:latin typeface="Times New Roman" panose="02020603050405020304"/>
                <a:ea typeface="+mn-lt"/>
                <a:cs typeface="+mn-lt"/>
              </a:rPr>
              <a:t>Z. Zheng, S. Xie, H. Dai, X. Chen, and H. Wang, “An Overview of Blockchain Technology: Architecture, Consensus, and Future Trends,” in Proceedings - 2017 IEEE 6th International Congress on Big Data, </a:t>
            </a:r>
            <a:r>
              <a:rPr lang="en-IN" sz="1350" err="1">
                <a:latin typeface="Times New Roman" panose="02020603050405020304"/>
                <a:ea typeface="+mn-lt"/>
                <a:cs typeface="+mn-lt"/>
              </a:rPr>
              <a:t>BigData</a:t>
            </a:r>
            <a:r>
              <a:rPr lang="en-IN" sz="1350">
                <a:latin typeface="Times New Roman" panose="02020603050405020304"/>
                <a:ea typeface="+mn-lt"/>
                <a:cs typeface="+mn-lt"/>
              </a:rPr>
              <a:t> Congress 2017, Sep. 2017, pp. 557–564.</a:t>
            </a:r>
            <a:endParaRPr lang="en-IN" sz="1350">
              <a:latin typeface="Times New Roman" panose="02020603050405020304"/>
              <a:ea typeface="+mn-lt"/>
              <a:cs typeface="+mn-lt"/>
            </a:endParaRPr>
          </a:p>
          <a:p>
            <a:r>
              <a:rPr lang="en-IN" sz="1350">
                <a:latin typeface="Times New Roman" panose="02020603050405020304"/>
                <a:cs typeface="Times New Roman" panose="02020603050405020304"/>
              </a:rPr>
              <a:t>[4]</a:t>
            </a:r>
            <a:r>
              <a:rPr lang="en-IN" sz="1350">
                <a:latin typeface="Times New Roman" panose="02020603050405020304"/>
                <a:ea typeface="+mn-lt"/>
                <a:cs typeface="Times New Roman" panose="02020603050405020304"/>
              </a:rPr>
              <a:t> </a:t>
            </a:r>
            <a:r>
              <a:rPr lang="en-IN" sz="1350">
                <a:latin typeface="Times New Roman" panose="02020603050405020304"/>
                <a:ea typeface="+mn-lt"/>
                <a:cs typeface="+mn-lt"/>
              </a:rPr>
              <a:t>J. G. Dongre and S. M. Tikam, “Education Degree Fraud De- </a:t>
            </a:r>
            <a:r>
              <a:rPr lang="en-IN" sz="1350" err="1">
                <a:latin typeface="Times New Roman" panose="02020603050405020304"/>
                <a:ea typeface="+mn-lt"/>
                <a:cs typeface="+mn-lt"/>
              </a:rPr>
              <a:t>tection</a:t>
            </a:r>
            <a:r>
              <a:rPr lang="en-IN" sz="1350">
                <a:latin typeface="Times New Roman" panose="02020603050405020304"/>
                <a:ea typeface="+mn-lt"/>
                <a:cs typeface="+mn-lt"/>
              </a:rPr>
              <a:t> and Student Certificate Verification using Blockchain.” [Online]. Available: www.ijert.org</a:t>
            </a:r>
            <a:endParaRPr lang="en-IN" sz="1350">
              <a:latin typeface="Times New Roman" panose="02020603050405020304"/>
              <a:ea typeface="+mn-lt"/>
              <a:cs typeface="+mn-lt"/>
            </a:endParaRPr>
          </a:p>
          <a:p>
            <a:r>
              <a:rPr lang="en-IN" sz="1350">
                <a:latin typeface="Times New Roman" panose="02020603050405020304"/>
                <a:cs typeface="Times New Roman" panose="02020603050405020304"/>
              </a:rPr>
              <a:t>[5]</a:t>
            </a:r>
            <a:r>
              <a:rPr lang="en-IN" sz="1350">
                <a:latin typeface="Times New Roman" panose="02020603050405020304"/>
                <a:ea typeface="+mn-lt"/>
                <a:cs typeface="+mn-lt"/>
              </a:rPr>
              <a:t>Solidity https://solidity.readthedocs.io/en/latest/index.html</a:t>
            </a:r>
            <a:r>
              <a:rPr lang="en-IN" sz="1350">
                <a:latin typeface="Times New Roman" panose="02020603050405020304"/>
                <a:cs typeface="Times New Roman" panose="02020603050405020304"/>
              </a:rPr>
              <a:t> </a:t>
            </a:r>
            <a:endParaRPr lang="en-IN" sz="1350">
              <a:latin typeface="Times New Roman" panose="02020603050405020304"/>
              <a:cs typeface="Times New Roman" panose="02020603050405020304"/>
            </a:endParaRPr>
          </a:p>
          <a:p>
            <a:r>
              <a:rPr lang="en-IN" sz="1350">
                <a:latin typeface="Times New Roman" panose="02020603050405020304"/>
                <a:cs typeface="Times New Roman" panose="02020603050405020304"/>
              </a:rPr>
              <a:t>[6] </a:t>
            </a:r>
            <a:r>
              <a:rPr lang="en-IN" sz="1350">
                <a:latin typeface="Times New Roman" panose="02020603050405020304"/>
                <a:ea typeface="+mn-lt"/>
                <a:cs typeface="+mn-lt"/>
              </a:rPr>
              <a:t>1.Rohan </a:t>
            </a:r>
            <a:r>
              <a:rPr lang="en-IN" sz="1350" err="1">
                <a:latin typeface="Times New Roman" panose="02020603050405020304"/>
                <a:ea typeface="+mn-lt"/>
                <a:cs typeface="+mn-lt"/>
              </a:rPr>
              <a:t>Hargude</a:t>
            </a:r>
            <a:r>
              <a:rPr lang="en-IN" sz="1350">
                <a:latin typeface="Times New Roman" panose="02020603050405020304"/>
                <a:ea typeface="+mn-lt"/>
                <a:cs typeface="+mn-lt"/>
              </a:rPr>
              <a:t>, 2.Ghule Ashutosh, 3.Abhijit </a:t>
            </a:r>
            <a:r>
              <a:rPr lang="en-IN" sz="1350" err="1">
                <a:latin typeface="Times New Roman" panose="02020603050405020304"/>
                <a:ea typeface="+mn-lt"/>
                <a:cs typeface="+mn-lt"/>
              </a:rPr>
              <a:t>Nawale</a:t>
            </a:r>
            <a:r>
              <a:rPr lang="en-IN" sz="1350">
                <a:latin typeface="Times New Roman" panose="02020603050405020304"/>
                <a:ea typeface="+mn-lt"/>
                <a:cs typeface="+mn-lt"/>
              </a:rPr>
              <a:t>, 4.Pro.Sharad </a:t>
            </a:r>
            <a:r>
              <a:rPr lang="en-IN" sz="1350" err="1">
                <a:latin typeface="Times New Roman" panose="02020603050405020304"/>
                <a:ea typeface="+mn-lt"/>
                <a:cs typeface="+mn-lt"/>
              </a:rPr>
              <a:t>Adsure</a:t>
            </a:r>
            <a:r>
              <a:rPr lang="en-IN" sz="1350">
                <a:latin typeface="Times New Roman" panose="02020603050405020304"/>
                <a:ea typeface="+mn-lt"/>
                <a:cs typeface="+mn-lt"/>
              </a:rPr>
              <a:t> (Generating E-Certificate and Validation using Blockchain)2021 IJCRT | Volume 9, Issue 7 July 2021 | ISSN: 2320-2882</a:t>
            </a:r>
            <a:endParaRPr lang="en-IN" sz="1350">
              <a:latin typeface="Times New Roman" panose="02020603050405020304"/>
              <a:ea typeface="+mn-lt"/>
              <a:cs typeface="+mn-lt"/>
            </a:endParaRPr>
          </a:p>
          <a:p>
            <a:r>
              <a:rPr lang="en-IN" sz="1350">
                <a:latin typeface="Times New Roman" panose="02020603050405020304"/>
                <a:cs typeface="Times New Roman" panose="02020603050405020304"/>
              </a:rPr>
              <a:t>[7</a:t>
            </a:r>
            <a:r>
              <a:rPr lang="en-IN" sz="1350">
                <a:latin typeface="Times New Roman" panose="02020603050405020304"/>
                <a:ea typeface="+mn-lt"/>
                <a:cs typeface="+mn-lt"/>
              </a:rPr>
              <a:t>] Certificate Verification using Blockchain and  Generation of Transcript (International Journal of Engineering Research &amp; Technology (IJERT)Vol. 10 Issue 03, March-2021) </a:t>
            </a:r>
            <a:endParaRPr lang="en-IN" sz="1350">
              <a:latin typeface="Times New Roman" panose="02020603050405020304"/>
              <a:ea typeface="+mn-lt"/>
              <a:cs typeface="+mn-lt"/>
            </a:endParaRPr>
          </a:p>
          <a:p>
            <a:r>
              <a:rPr lang="en-IN" sz="1350">
                <a:latin typeface="Times New Roman" panose="02020603050405020304"/>
                <a:ea typeface="+mn-lt"/>
                <a:cs typeface="+mn-lt"/>
              </a:rPr>
              <a:t>[8] </a:t>
            </a:r>
            <a:r>
              <a:rPr lang="en-IN" sz="1350" err="1">
                <a:latin typeface="Times New Roman" panose="02020603050405020304"/>
                <a:ea typeface="+mn-lt"/>
                <a:cs typeface="+mn-lt"/>
              </a:rPr>
              <a:t>M.R.Suganthalakshmi,M.G.ChandraPraba,M.K.Abhirami</a:t>
            </a:r>
            <a:r>
              <a:rPr lang="en-IN" sz="1350">
                <a:latin typeface="Times New Roman" panose="02020603050405020304"/>
                <a:ea typeface="+mn-lt"/>
                <a:cs typeface="+mn-lt"/>
              </a:rPr>
              <a:t>, M. S. Puvaneswari, and A. Prof, “BLOCKCHAIN BASED CERTIFICATE VALIDATION SYSTEM.” [Online]. Available: www.irjmets.com</a:t>
            </a:r>
            <a:endParaRPr lang="en-IN" sz="1350">
              <a:latin typeface="Times New Roman" panose="02020603050405020304"/>
              <a:cs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1439" y="2061820"/>
            <a:ext cx="4149122" cy="901188"/>
          </a:xfrm>
        </p:spPr>
        <p:txBody>
          <a:bodyPr>
            <a:noAutofit/>
          </a:bodyPr>
          <a:lstStyle/>
          <a:p>
            <a:r>
              <a:rPr lang="en-US" sz="4800"/>
              <a:t> </a:t>
            </a:r>
            <a:r>
              <a:rPr lang="en-US" sz="4800">
                <a:latin typeface="Times" panose="02020603050405020304" pitchFamily="18" charset="0"/>
                <a:cs typeface="Times" panose="02020603050405020304" pitchFamily="18" charset="0"/>
              </a:rPr>
              <a:t>Thank you</a:t>
            </a:r>
            <a:endParaRPr lang="en-IN" sz="4800">
              <a:latin typeface="Times" panose="02020603050405020304" pitchFamily="18" charset="0"/>
              <a:cs typeface="Times" panose="02020603050405020304" pitchFamily="18" charset="0"/>
            </a:endParaRPr>
          </a:p>
        </p:txBody>
      </p:sp>
      <p:cxnSp>
        <p:nvCxnSpPr>
          <p:cNvPr id="5" name="Straight Connector 4"/>
          <p:cNvCxnSpPr/>
          <p:nvPr/>
        </p:nvCxnSpPr>
        <p:spPr>
          <a:xfrm>
            <a:off x="1450731" y="2963008"/>
            <a:ext cx="9662746"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494" y="844296"/>
            <a:ext cx="9517011" cy="1006103"/>
          </a:xfrm>
        </p:spPr>
        <p:txBody>
          <a:bodyPr/>
          <a:lstStyle/>
          <a:p>
            <a:r>
              <a:rPr lang="en-IN" b="1">
                <a:latin typeface="Times New Roman" panose="02020603050405020304"/>
                <a:cs typeface="Times New Roman" panose="02020603050405020304"/>
              </a:rPr>
              <a:t>                                  OBJECTIVE</a:t>
            </a:r>
            <a:endParaRPr lang="en-IN" b="1">
              <a:latin typeface="Times New Roman" panose="02020603050405020304"/>
              <a:cs typeface="Times New Roman" panose="02020603050405020304"/>
            </a:endParaRPr>
          </a:p>
        </p:txBody>
      </p:sp>
      <p:sp>
        <p:nvSpPr>
          <p:cNvPr id="3" name="Content Placeholder 2"/>
          <p:cNvSpPr>
            <a:spLocks noGrp="1"/>
          </p:cNvSpPr>
          <p:nvPr>
            <p:ph idx="1"/>
          </p:nvPr>
        </p:nvSpPr>
        <p:spPr>
          <a:xfrm>
            <a:off x="654907" y="1913122"/>
            <a:ext cx="11215360" cy="4038945"/>
          </a:xfrm>
        </p:spPr>
        <p:txBody>
          <a:bodyPr>
            <a:normAutofit/>
          </a:bodyPr>
          <a:lstStyle/>
          <a:p>
            <a:pPr marL="0" indent="0" algn="just">
              <a:buNone/>
            </a:pPr>
            <a:r>
              <a:rPr lang="en-US">
                <a:latin typeface="Times New Roman" panose="02020603050405020304"/>
                <a:ea typeface="+mn-lt"/>
                <a:cs typeface="+mn-lt"/>
              </a:rPr>
              <a:t>The main objective of this project is to develop a robust system for generating, issuing, and validating certificates using blockchain technology. This system aims to ensure the integrity, authenticity, and accessibility of certificates while minimizing the risk of fraud and unauthorized modifications.</a:t>
            </a:r>
            <a:r>
              <a:rPr lang="en-IN">
                <a:latin typeface="Times New Roman" panose="02020603050405020304"/>
                <a:ea typeface="+mn-lt"/>
                <a:cs typeface="+mn-lt"/>
              </a:rPr>
              <a:t>.</a:t>
            </a:r>
            <a:endParaRPr lang="en-IN">
              <a:latin typeface="Times New Roman" panose="02020603050405020304"/>
              <a:ea typeface="+mn-lt"/>
              <a:cs typeface="Times New Roman" panose="02020603050405020304" pitchFamily="18" charset="0"/>
            </a:endParaRPr>
          </a:p>
          <a:p>
            <a:pPr marL="0" indent="0" algn="just">
              <a:buNone/>
            </a:pPr>
            <a:r>
              <a:rPr lang="en-IN">
                <a:latin typeface="Times New Roman" panose="02020603050405020304"/>
                <a:ea typeface="+mn-lt"/>
                <a:cs typeface="+mn-lt"/>
              </a:rPr>
              <a:t> </a:t>
            </a:r>
            <a:r>
              <a:rPr lang="en-IN" b="1">
                <a:latin typeface="Times New Roman" panose="02020603050405020304"/>
                <a:ea typeface="+mn-lt"/>
                <a:cs typeface="+mn-lt"/>
              </a:rPr>
              <a:t>Key objectives include:</a:t>
            </a:r>
            <a:endParaRPr lang="en-IN" b="1">
              <a:latin typeface="Times New Roman" panose="02020603050405020304"/>
              <a:cs typeface="Times New Roman" panose="02020603050405020304" pitchFamily="18" charset="0"/>
            </a:endParaRPr>
          </a:p>
          <a:p>
            <a:pPr algn="just"/>
            <a:r>
              <a:rPr lang="en-IN">
                <a:latin typeface="Times New Roman" panose="02020603050405020304"/>
                <a:ea typeface="+mn-lt"/>
                <a:cs typeface="+mn-lt"/>
              </a:rPr>
              <a:t>Ensuring tamper-proof certificate records.</a:t>
            </a:r>
            <a:endParaRPr lang="en-IN">
              <a:latin typeface="Times New Roman" panose="02020603050405020304"/>
              <a:cs typeface="Times New Roman" panose="02020603050405020304"/>
            </a:endParaRPr>
          </a:p>
          <a:p>
            <a:pPr algn="just"/>
            <a:r>
              <a:rPr lang="en-IN">
                <a:latin typeface="Times New Roman" panose="02020603050405020304"/>
                <a:ea typeface="+mn-lt"/>
                <a:cs typeface="+mn-lt"/>
              </a:rPr>
              <a:t>Facilitating easy and transparent validation of certificates.</a:t>
            </a:r>
            <a:endParaRPr lang="en-IN">
              <a:latin typeface="Times New Roman" panose="02020603050405020304"/>
              <a:cs typeface="Times New Roman" panose="02020603050405020304"/>
            </a:endParaRPr>
          </a:p>
          <a:p>
            <a:pPr algn="just"/>
            <a:r>
              <a:rPr lang="en-IN">
                <a:latin typeface="Times New Roman" panose="02020603050405020304"/>
                <a:ea typeface="+mn-lt"/>
                <a:cs typeface="+mn-lt"/>
              </a:rPr>
              <a:t>Reducing administrative overhead associated with manual verification processes.</a:t>
            </a:r>
            <a:endParaRPr lang="en-IN">
              <a:latin typeface="Times New Roman" panose="02020603050405020304"/>
              <a:cs typeface="Times New Roman" panose="02020603050405020304"/>
            </a:endParaRPr>
          </a:p>
          <a:p>
            <a:pPr algn="just"/>
            <a:r>
              <a:rPr lang="en-IN">
                <a:latin typeface="Times New Roman" panose="02020603050405020304"/>
                <a:ea typeface="+mn-lt"/>
                <a:cs typeface="+mn-lt"/>
              </a:rPr>
              <a:t>Providing a robust and decentralized system for certificate management.</a:t>
            </a:r>
            <a:endParaRPr lang="en-IN">
              <a:latin typeface="Times New Roman" panose="02020603050405020304"/>
            </a:endParaRPr>
          </a:p>
          <a:p>
            <a:pPr algn="just"/>
            <a:endParaRPr lang="en-IN" sz="2400">
              <a:latin typeface="Times New Roman" panose="02020603050405020304" pitchFamily="18" charset="0"/>
              <a:cs typeface="Times New Roman" panose="02020603050405020304" pitchFamily="18" charset="0"/>
            </a:endParaRPr>
          </a:p>
          <a:p>
            <a:pPr algn="just"/>
            <a:endParaRPr lang="en-IN" sz="2400">
              <a:latin typeface="Times New Roman" panose="02020603050405020304" pitchFamily="18" charset="0"/>
              <a:cs typeface="Times New Roman" panose="02020603050405020304" pitchFamily="18" charset="0"/>
            </a:endParaRPr>
          </a:p>
          <a:p>
            <a:pPr marL="0" indent="0" algn="just">
              <a:buNone/>
            </a:pP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                   </a:t>
            </a:r>
            <a:r>
              <a:rPr lang="en-IN">
                <a:latin typeface="Gill Sans MT" panose="020B0502020104020203"/>
                <a:cs typeface="Times New Roman" panose="02020603050405020304"/>
              </a:rPr>
              <a:t>       </a:t>
            </a:r>
            <a:r>
              <a:rPr lang="en-IN" b="1">
                <a:latin typeface="Times New Roman" panose="02020603050405020304"/>
                <a:cs typeface="Times New Roman" panose="02020603050405020304"/>
              </a:rPr>
              <a:t>INTRODUCTION</a:t>
            </a:r>
            <a:endParaRPr lang="en-IN" b="1">
              <a:latin typeface="Times New Roman" panose="02020603050405020304"/>
              <a:cs typeface="Times New Roman" panose="02020603050405020304"/>
            </a:endParaRPr>
          </a:p>
        </p:txBody>
      </p:sp>
      <p:sp>
        <p:nvSpPr>
          <p:cNvPr id="3" name="Content Placeholder 2"/>
          <p:cNvSpPr>
            <a:spLocks noGrp="1"/>
          </p:cNvSpPr>
          <p:nvPr>
            <p:ph idx="1"/>
          </p:nvPr>
        </p:nvSpPr>
        <p:spPr>
          <a:xfrm>
            <a:off x="541436" y="1959075"/>
            <a:ext cx="11284827" cy="4638374"/>
          </a:xfrm>
        </p:spPr>
        <p:txBody>
          <a:bodyPr>
            <a:noAutofit/>
          </a:bodyPr>
          <a:lstStyle/>
          <a:p>
            <a:r>
              <a:rPr lang="en-US" b="0" i="0">
                <a:effectLst/>
                <a:latin typeface="Times New Roman" panose="02020603050405020304"/>
                <a:cs typeface="Times New Roman" panose="02020603050405020304"/>
              </a:rPr>
              <a:t>Certificates serve as essential credentials in numerous aspects of modern society, from academic achievements to professional qualifications. However, the conventional methods of issuing and verifying certificates often suffer from inherent limitations, including susceptibility to fraud, high administrative overhead, and a lack of transparency.</a:t>
            </a:r>
            <a:r>
              <a:rPr lang="en-US">
                <a:latin typeface="Times New Roman" panose="02020603050405020304"/>
                <a:cs typeface="Times New Roman" panose="02020603050405020304"/>
              </a:rPr>
              <a:t> </a:t>
            </a:r>
            <a:endParaRPr lang="en-US" b="0" i="0">
              <a:effectLst/>
              <a:latin typeface="Times New Roman" panose="02020603050405020304"/>
              <a:cs typeface="Times New Roman" panose="02020603050405020304"/>
            </a:endParaRPr>
          </a:p>
          <a:p>
            <a:r>
              <a:rPr lang="en-US" b="0" i="0">
                <a:effectLst/>
                <a:latin typeface="Times New Roman" panose="02020603050405020304"/>
                <a:cs typeface="Times New Roman" panose="02020603050405020304"/>
              </a:rPr>
              <a:t>In response to these challenges, blockchain technology emerges as a disruptive force, offering a decentralized, immutable, and auditable ledger for managing certificate data. By recording certificate transactions on a distributed network of nodes, blockchain ensures that certificate information remains tamper-proof and verifiable by all relevant parties.</a:t>
            </a:r>
            <a:endParaRPr lang="en-US" b="0" i="0">
              <a:effectLst/>
              <a:latin typeface="Times New Roman" panose="02020603050405020304"/>
              <a:cs typeface="Times New Roman" panose="02020603050405020304"/>
            </a:endParaRPr>
          </a:p>
          <a:p>
            <a:r>
              <a:rPr lang="en-US">
                <a:latin typeface="Times New Roman" panose="02020603050405020304"/>
                <a:cs typeface="Times New Roman" panose="02020603050405020304"/>
              </a:rPr>
              <a:t> </a:t>
            </a:r>
            <a:r>
              <a:rPr lang="en-US" b="0" i="0">
                <a:effectLst/>
                <a:latin typeface="Times New Roman" panose="02020603050405020304"/>
                <a:cs typeface="Times New Roman" panose="02020603050405020304"/>
              </a:rPr>
              <a:t>This presentation explores the potential of blockchain in revolutionizing certificate management, providing a secure and efficient alternative to traditional paper-based processes.</a:t>
            </a:r>
            <a:endParaRPr lang="en-US">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a:cs typeface="Times New Roman" panose="02020603050405020304"/>
              </a:rPr>
              <a:t>                            </a:t>
            </a:r>
            <a:r>
              <a:rPr lang="en-IN" b="1" dirty="0" err="1">
                <a:latin typeface="Times New Roman" panose="02020603050405020304"/>
                <a:cs typeface="Times New Roman" panose="02020603050405020304"/>
              </a:rPr>
              <a:t>BLOCk</a:t>
            </a:r>
            <a:r>
              <a:rPr lang="en-IN" b="1" dirty="0">
                <a:latin typeface="Times New Roman" panose="02020603050405020304"/>
                <a:cs typeface="Times New Roman" panose="02020603050405020304"/>
              </a:rPr>
              <a:t> DIAGRAM</a:t>
            </a:r>
            <a:endParaRPr lang="en-IN" dirty="0"/>
          </a:p>
        </p:txBody>
      </p:sp>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8980" y="2556929"/>
            <a:ext cx="5773272" cy="2545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working diagram</a:t>
            </a:r>
            <a:endParaRPr lang="en-US"/>
          </a:p>
        </p:txBody>
      </p:sp>
      <p:pic>
        <p:nvPicPr>
          <p:cNvPr id="1026" name="Picture 2" descr="BCGV: Blockchain Enabled Certificate Generation, Verification and Storage |  SpringerLink"/>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990215" y="2273300"/>
            <a:ext cx="6524625" cy="293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82" y="838199"/>
            <a:ext cx="9605635" cy="1059305"/>
          </a:xfrm>
        </p:spPr>
        <p:txBody>
          <a:bodyPr/>
          <a:lstStyle/>
          <a:p>
            <a:r>
              <a:rPr lang="en-IN" b="1">
                <a:latin typeface="Times New Roman" panose="02020603050405020304"/>
                <a:cs typeface="Times New Roman" panose="02020603050405020304"/>
              </a:rPr>
              <a:t>                         </a:t>
            </a:r>
            <a:r>
              <a:rPr lang="en-US" altLang="en-IN" b="1">
                <a:latin typeface="Times New Roman" panose="02020603050405020304"/>
                <a:cs typeface="Times New Roman" panose="02020603050405020304"/>
              </a:rPr>
              <a:t>        FLOW CHART</a:t>
            </a:r>
            <a:endParaRPr lang="en-US" altLang="en-IN" b="1">
              <a:latin typeface="Times New Roman" panose="02020603050405020304"/>
              <a:cs typeface="Times New Roman" panose="02020603050405020304"/>
            </a:endParaRPr>
          </a:p>
        </p:txBody>
      </p:sp>
      <p:sp>
        <p:nvSpPr>
          <p:cNvPr id="3" name="Content Placeholder 2"/>
          <p:cNvSpPr>
            <a:spLocks noGrp="1"/>
          </p:cNvSpPr>
          <p:nvPr>
            <p:ph sz="half" idx="1"/>
          </p:nvPr>
        </p:nvSpPr>
        <p:spPr>
          <a:xfrm>
            <a:off x="1154953" y="2603500"/>
            <a:ext cx="9570712" cy="3416301"/>
          </a:xfrm>
        </p:spPr>
        <p:txBody>
          <a:bodyPr>
            <a:normAutofit/>
          </a:bodyPr>
          <a:lstStyle/>
          <a:p>
            <a:pPr marL="0" indent="0">
              <a:buNone/>
            </a:pPr>
            <a:endParaRPr lang="en-IN" sz="2400">
              <a:latin typeface="Times New Roman" panose="02020603050405020304" pitchFamily="18" charset="0"/>
              <a:cs typeface="Times New Roman" panose="02020603050405020304" pitchFamily="18" charset="0"/>
            </a:endParaRPr>
          </a:p>
          <a:p>
            <a:pPr marL="0" indent="0">
              <a:buNone/>
            </a:pPr>
            <a:endParaRPr lang="en-IN" sz="24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640248" y="2359316"/>
            <a:ext cx="5114805" cy="2414908"/>
          </a:xfrm>
          <a:prstGeom prst="rect">
            <a:avLst/>
          </a:prstGeom>
        </p:spPr>
      </p:pic>
      <p:pic>
        <p:nvPicPr>
          <p:cNvPr id="10" name="Picture 9"/>
          <p:cNvPicPr>
            <a:picLocks noChangeAspect="1"/>
          </p:cNvPicPr>
          <p:nvPr/>
        </p:nvPicPr>
        <p:blipFill>
          <a:blip r:embed="rId2"/>
          <a:stretch>
            <a:fillRect/>
          </a:stretch>
        </p:blipFill>
        <p:spPr>
          <a:xfrm>
            <a:off x="6505261" y="2071349"/>
            <a:ext cx="4673563" cy="3655974"/>
          </a:xfrm>
          <a:prstGeom prst="rect">
            <a:avLst/>
          </a:prstGeom>
        </p:spPr>
      </p:pic>
      <p:sp>
        <p:nvSpPr>
          <p:cNvPr id="12" name="TextBox 11"/>
          <p:cNvSpPr txBox="1"/>
          <p:nvPr/>
        </p:nvSpPr>
        <p:spPr>
          <a:xfrm>
            <a:off x="1863969" y="4774224"/>
            <a:ext cx="2294793" cy="276999"/>
          </a:xfrm>
          <a:prstGeom prst="rect">
            <a:avLst/>
          </a:prstGeom>
          <a:noFill/>
        </p:spPr>
        <p:txBody>
          <a:bodyPr wrap="square">
            <a:spAutoFit/>
          </a:bodyPr>
          <a:lstStyle/>
          <a:p>
            <a:r>
              <a:rPr lang="en-IN" sz="1200"/>
              <a:t>Fig 1 : Generating new certificates</a:t>
            </a:r>
            <a:endParaRPr lang="en-IN" sz="1200"/>
          </a:p>
        </p:txBody>
      </p:sp>
      <p:sp>
        <p:nvSpPr>
          <p:cNvPr id="14" name="TextBox 13"/>
          <p:cNvSpPr txBox="1"/>
          <p:nvPr/>
        </p:nvSpPr>
        <p:spPr>
          <a:xfrm>
            <a:off x="7383848" y="5688896"/>
            <a:ext cx="3401672" cy="276999"/>
          </a:xfrm>
          <a:prstGeom prst="rect">
            <a:avLst/>
          </a:prstGeom>
          <a:noFill/>
        </p:spPr>
        <p:txBody>
          <a:bodyPr wrap="square">
            <a:spAutoFit/>
          </a:bodyPr>
          <a:lstStyle/>
          <a:p>
            <a:r>
              <a:rPr lang="en-IN" sz="1200"/>
              <a:t>Fig 2 :  Checking the authenticity</a:t>
            </a:r>
            <a:endParaRPr lang="en-IN"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1" y="729570"/>
            <a:ext cx="9603275" cy="1049235"/>
          </a:xfrm>
        </p:spPr>
        <p:txBody>
          <a:bodyPr>
            <a:normAutofit/>
          </a:bodyPr>
          <a:lstStyle/>
          <a:p>
            <a:r>
              <a:rPr lang="en-US" b="1" dirty="0">
                <a:latin typeface="Times New Roman" panose="02020603050405020304"/>
                <a:ea typeface="+mj-lt"/>
                <a:cs typeface="+mj-lt"/>
              </a:rPr>
              <a:t>                           </a:t>
            </a:r>
            <a:r>
              <a:rPr lang="en-US" b="1" dirty="0" err="1">
                <a:latin typeface="Times New Roman" panose="02020603050405020304"/>
                <a:cs typeface="Times New Roman" panose="02020603050405020304"/>
              </a:rPr>
              <a:t>LITERaTURE</a:t>
            </a:r>
            <a:r>
              <a:rPr lang="en-US" b="1" dirty="0">
                <a:latin typeface="Times New Roman" panose="02020603050405020304"/>
                <a:ea typeface="+mj-lt"/>
                <a:cs typeface="+mj-lt"/>
              </a:rPr>
              <a:t> SURVEY</a:t>
            </a:r>
            <a:endParaRPr lang="en-US" b="1" dirty="0">
              <a:latin typeface="Times New Roman" panose="02020603050405020304"/>
              <a:cs typeface="Times New Roman" panose="02020603050405020304"/>
            </a:endParaRPr>
          </a:p>
        </p:txBody>
      </p:sp>
      <p:sp>
        <p:nvSpPr>
          <p:cNvPr id="5" name="Content Placeholder 4"/>
          <p:cNvSpPr>
            <a:spLocks noGrp="1"/>
          </p:cNvSpPr>
          <p:nvPr>
            <p:ph idx="1"/>
          </p:nvPr>
        </p:nvSpPr>
        <p:spPr>
          <a:xfrm>
            <a:off x="195984" y="1895347"/>
            <a:ext cx="11800031" cy="4446017"/>
          </a:xfrm>
        </p:spPr>
        <p:txBody>
          <a:bodyPr>
            <a:normAutofit lnSpcReduction="10000"/>
          </a:bodyPr>
          <a:lstStyle/>
          <a:p>
            <a:r>
              <a:rPr lang="en-US" sz="1800" dirty="0">
                <a:latin typeface="Times New Roman" panose="02020603050405020304"/>
                <a:ea typeface="+mn-lt"/>
                <a:cs typeface="+mn-lt"/>
              </a:rPr>
              <a:t> Blockchain technology offers a decentralized and immutable solution for certificate generation and validation  systems in government organizations. This literature survey explores the adoption of blockchain in government  sectors, challenges of traditional systems, case studies of blockchain-based solutions, security mechanisms, challenges, and future opportunities. It aims to provide insights into the potential benefits and implications of  implementing blockchain-based certificate systems in government organizations.</a:t>
            </a:r>
            <a:endParaRPr lang="en-US" sz="1800" dirty="0">
              <a:latin typeface="Times New Roman" panose="02020603050405020304"/>
              <a:ea typeface="+mn-lt"/>
              <a:cs typeface="Times New Roman" panose="02020603050405020304"/>
            </a:endParaRPr>
          </a:p>
          <a:p>
            <a:r>
              <a:rPr lang="en-US" sz="1800" dirty="0">
                <a:latin typeface="Times New Roman" panose="02020603050405020304"/>
                <a:ea typeface="+mn-lt"/>
                <a:cs typeface="+mn-lt"/>
              </a:rPr>
              <a:t>Blockchain was introduced long before Bitcoin was introduced by Satoshi Nakamoto[6]. However, blockchain gained its popularity with Bitcoin. Although bitcoin is sometimes referred to as a blockchain by some people, but the fact is bitcoin was built using blockchain technology. In a short period of time, blockchain became popular when people discovered its salient benefits. It has become one of the top technologies worldwide. For this reason, many studies and research were conducted and this proposed system rewired some of them.</a:t>
            </a:r>
            <a:endParaRPr lang="en-US" sz="1800" dirty="0">
              <a:latin typeface="Times New Roman" panose="02020603050405020304"/>
              <a:ea typeface="+mn-lt"/>
              <a:cs typeface="+mn-lt"/>
            </a:endParaRPr>
          </a:p>
          <a:p>
            <a:r>
              <a:rPr lang="en-US" sz="1800" dirty="0">
                <a:latin typeface="Times New Roman" panose="02020603050405020304"/>
                <a:ea typeface="+mn-lt"/>
                <a:cs typeface="+mn-lt"/>
              </a:rPr>
              <a:t>[2]This paper introduced us to the knowledge of </a:t>
            </a:r>
            <a:r>
              <a:rPr lang="en-US" sz="1800" dirty="0" err="1">
                <a:latin typeface="Times New Roman" panose="02020603050405020304"/>
                <a:ea typeface="+mn-lt"/>
                <a:cs typeface="+mn-lt"/>
              </a:rPr>
              <a:t>IPFS</a:t>
            </a:r>
            <a:r>
              <a:rPr lang="en-US" sz="1800" dirty="0">
                <a:latin typeface="Times New Roman" panose="02020603050405020304"/>
                <a:ea typeface="+mn-lt"/>
                <a:cs typeface="+mn-lt"/>
              </a:rPr>
              <a:t> and how to integrate it with Blockchain. They compared traditional </a:t>
            </a:r>
            <a:r>
              <a:rPr lang="en-US" sz="1800" dirty="0" err="1">
                <a:latin typeface="Times New Roman" panose="02020603050405020304"/>
                <a:ea typeface="+mn-lt"/>
                <a:cs typeface="+mn-lt"/>
              </a:rPr>
              <a:t>IPFS</a:t>
            </a:r>
            <a:r>
              <a:rPr lang="en-US" sz="1800" dirty="0">
                <a:latin typeface="Times New Roman" panose="02020603050405020304"/>
                <a:ea typeface="+mn-lt"/>
                <a:cs typeface="+mn-lt"/>
              </a:rPr>
              <a:t> with Blockchain with </a:t>
            </a:r>
            <a:r>
              <a:rPr lang="en-US" sz="1800" dirty="0" err="1">
                <a:latin typeface="Times New Roman" panose="02020603050405020304"/>
                <a:ea typeface="+mn-lt"/>
                <a:cs typeface="+mn-lt"/>
              </a:rPr>
              <a:t>IPFS</a:t>
            </a:r>
            <a:r>
              <a:rPr lang="en-US" sz="1800" dirty="0">
                <a:latin typeface="Times New Roman" panose="02020603050405020304"/>
                <a:ea typeface="+mn-lt"/>
                <a:cs typeface="+mn-lt"/>
              </a:rPr>
              <a:t>, and the results displayed that </a:t>
            </a:r>
            <a:r>
              <a:rPr lang="en-US" sz="1800" dirty="0" err="1">
                <a:latin typeface="Times New Roman" panose="02020603050405020304"/>
                <a:ea typeface="+mn-lt"/>
                <a:cs typeface="+mn-lt"/>
              </a:rPr>
              <a:t>BlockIPFS</a:t>
            </a:r>
            <a:r>
              <a:rPr lang="en-US" sz="1800" dirty="0">
                <a:latin typeface="Times New Roman" panose="02020603050405020304"/>
                <a:ea typeface="+mn-lt"/>
                <a:cs typeface="+mn-lt"/>
              </a:rPr>
              <a:t> won in most categories, such as upload transaction, read transaction, and Download transactions.</a:t>
            </a:r>
            <a:endParaRPr lang="en-US" dirty="0">
              <a:latin typeface="Times New Roman" panose="02020603050405020304"/>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13498</Words>
  <Application>WPS Presentation</Application>
  <PresentationFormat>Widescreen</PresentationFormat>
  <Paragraphs>253</Paragraphs>
  <Slides>31</Slides>
  <Notes>0</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SimSun</vt:lpstr>
      <vt:lpstr>Wingdings</vt:lpstr>
      <vt:lpstr>Times New Roman</vt:lpstr>
      <vt:lpstr>Arial</vt:lpstr>
      <vt:lpstr>Times New Roman</vt:lpstr>
      <vt:lpstr>Söhne</vt:lpstr>
      <vt:lpstr>Gill Sans MT</vt:lpstr>
      <vt:lpstr>Microsoft YaHei</vt:lpstr>
      <vt:lpstr>Arial Unicode MS</vt:lpstr>
      <vt:lpstr>Calibri</vt:lpstr>
      <vt:lpstr>Times</vt:lpstr>
      <vt:lpstr>Segoe Print</vt:lpstr>
      <vt:lpstr>Times</vt:lpstr>
      <vt:lpstr>Gallery</vt:lpstr>
      <vt:lpstr>  BLOCKCHAIN BASED CERTIFICATE GENERATIONAND VALIDATION SYSTEM FOR GOVERNMENT ORGANIZATION</vt:lpstr>
      <vt:lpstr>AGENDA</vt:lpstr>
      <vt:lpstr>                                   ABSTRACT</vt:lpstr>
      <vt:lpstr>                                  OBJECTIVE</vt:lpstr>
      <vt:lpstr>                          INTRODUCTION</vt:lpstr>
      <vt:lpstr>                            BLOCk DIAGRAM</vt:lpstr>
      <vt:lpstr>                        working diagram</vt:lpstr>
      <vt:lpstr>                                 FLOW CHART</vt:lpstr>
      <vt:lpstr>                           LITERaTURE SURVEY</vt:lpstr>
      <vt:lpstr>                           LITERaTURE SURVEY</vt:lpstr>
      <vt:lpstr>                                METHODOLOGY</vt:lpstr>
      <vt:lpstr>                            SOFTWARE USED</vt:lpstr>
      <vt:lpstr>Ethereum</vt:lpstr>
      <vt:lpstr>Solidity </vt:lpstr>
      <vt:lpstr>     Testing Frameworks:   Truffle Suite              Ganache</vt:lpstr>
      <vt:lpstr>PowerPoint 演示文稿</vt:lpstr>
      <vt:lpstr>PowerPoint 演示文稿</vt:lpstr>
      <vt:lpstr>PowerPoint 演示文稿</vt:lpstr>
      <vt:lpstr>PowerPoint 演示文稿</vt:lpstr>
      <vt:lpstr>PowerPoint 演示文稿</vt:lpstr>
      <vt:lpstr>PowerPoint 演示文稿</vt:lpstr>
      <vt:lpstr>               WEBSITE FOR THIS PROJECT </vt:lpstr>
      <vt:lpstr>PowerPoint 演示文稿</vt:lpstr>
      <vt:lpstr> 2. Certificate Generation</vt:lpstr>
      <vt:lpstr>PowerPoint 演示文稿</vt:lpstr>
      <vt:lpstr>3. Certificate Validation</vt:lpstr>
      <vt:lpstr>PowerPoint 演示文稿</vt:lpstr>
      <vt:lpstr>PowerPoint 演示文稿</vt:lpstr>
      <vt:lpstr>Timeline Plan</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TOR TRAFFIC USING MACHINE LEARNING  ALGORITHM                          M. SIVA CHAITHANYA PRASAD                                            N.L.M GAYATHRI</dc:title>
  <dc:creator>siva chaithanya prasad</dc:creator>
  <cp:lastModifiedBy>Yash wath</cp:lastModifiedBy>
  <cp:revision>7</cp:revision>
  <dcterms:created xsi:type="dcterms:W3CDTF">2019-09-14T13:41:00Z</dcterms:created>
  <dcterms:modified xsi:type="dcterms:W3CDTF">2024-11-19T07:27:04Z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EFBBAEF8C9DC411182C882FEFC5A21AB_12</vt:lpwstr>
  </property>
  <property fmtid="{D5CDD505-2E9C-101B-9397-08002B2CF9AE}" pid="3" name="KSOProductBuildVer">
    <vt:lpwstr>1033-12.2.0.18911</vt:lpwstr>
  </property>
</Properties>
</file>