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4"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18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11/30/2022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966BC-D02D-D147-BE7C-CAFFD97377AF}"/>
              </a:ext>
            </a:extLst>
          </p:cNvPr>
          <p:cNvSpPr>
            <a:spLocks noGrp="1"/>
          </p:cNvSpPr>
          <p:nvPr>
            <p:ph type="ctrTitle"/>
          </p:nvPr>
        </p:nvSpPr>
        <p:spPr>
          <a:xfrm>
            <a:off x="465222" y="323466"/>
            <a:ext cx="11261556" cy="667936"/>
          </a:xfrm>
        </p:spPr>
        <p:txBody>
          <a:bodyPr>
            <a:normAutofit/>
          </a:bodyPr>
          <a:lstStyle/>
          <a:p>
            <a:r>
              <a:rPr lang="en-US" sz="3600" dirty="0" err="1"/>
              <a:t>Rajkiya</a:t>
            </a:r>
            <a:r>
              <a:rPr lang="en-US" sz="3600" dirty="0"/>
              <a:t> Engineering College </a:t>
            </a:r>
            <a:r>
              <a:rPr lang="en-US" sz="3600" dirty="0" err="1"/>
              <a:t>banda</a:t>
            </a:r>
            <a:endParaRPr lang="en-IN" sz="3600" dirty="0"/>
          </a:p>
        </p:txBody>
      </p:sp>
      <p:sp>
        <p:nvSpPr>
          <p:cNvPr id="3" name="Subtitle 2">
            <a:extLst>
              <a:ext uri="{FF2B5EF4-FFF2-40B4-BE49-F238E27FC236}">
                <a16:creationId xmlns:a16="http://schemas.microsoft.com/office/drawing/2014/main" id="{2133E705-5928-891F-E0AC-CCB771B36070}"/>
              </a:ext>
            </a:extLst>
          </p:cNvPr>
          <p:cNvSpPr>
            <a:spLocks noGrp="1"/>
          </p:cNvSpPr>
          <p:nvPr>
            <p:ph type="subTitle" idx="1"/>
          </p:nvPr>
        </p:nvSpPr>
        <p:spPr>
          <a:xfrm>
            <a:off x="125127" y="3350761"/>
            <a:ext cx="11733196" cy="3183773"/>
          </a:xfrm>
        </p:spPr>
        <p:txBody>
          <a:bodyPr>
            <a:normAutofit fontScale="62500" lnSpcReduction="20000"/>
          </a:bodyPr>
          <a:lstStyle/>
          <a:p>
            <a:r>
              <a:rPr lang="en-US" sz="3800" dirty="0"/>
              <a:t>Mini Project</a:t>
            </a:r>
          </a:p>
          <a:p>
            <a:r>
              <a:rPr lang="en-US" sz="3800" dirty="0"/>
              <a:t>    Diabetes Prediction System  Using Machine Learning</a:t>
            </a:r>
          </a:p>
          <a:p>
            <a:pPr algn="l"/>
            <a:endParaRPr lang="en-IN" sz="2600" dirty="0"/>
          </a:p>
          <a:p>
            <a:pPr algn="l"/>
            <a:r>
              <a:rPr lang="en-IN" sz="2600" dirty="0"/>
              <a:t>      Guided by.                                                                                                                                                               Presented By  </a:t>
            </a:r>
          </a:p>
          <a:p>
            <a:pPr algn="l"/>
            <a:r>
              <a:rPr lang="en-US" sz="2600" dirty="0"/>
              <a:t>      Mr. Shantanu Shukla                                                                                                                                               </a:t>
            </a:r>
            <a:r>
              <a:rPr lang="en-IN" sz="2600" dirty="0"/>
              <a:t>Yash Saxena </a:t>
            </a:r>
          </a:p>
          <a:p>
            <a:pPr algn="l"/>
            <a:r>
              <a:rPr lang="en-US" sz="2600" dirty="0"/>
              <a:t>      Mr. Sandip Kr. Singh                                                                                                                                               </a:t>
            </a:r>
            <a:r>
              <a:rPr lang="en-IN" sz="2600" dirty="0"/>
              <a:t>Nikita Kabir </a:t>
            </a:r>
            <a:endParaRPr lang="en-US" sz="2600" dirty="0"/>
          </a:p>
          <a:p>
            <a:pPr algn="l"/>
            <a:r>
              <a:rPr lang="en-US" sz="2600" dirty="0"/>
              <a:t>      Mr. Abhishek Kr. Yadav                                                                                                                                          </a:t>
            </a:r>
            <a:r>
              <a:rPr lang="en-IN" sz="2600" dirty="0"/>
              <a:t>Sandeep Kumar</a:t>
            </a:r>
          </a:p>
          <a:p>
            <a:r>
              <a:rPr lang="en-IN" sz="2600" dirty="0"/>
              <a:t>                                                                                                                                                                        Akash Kumar</a:t>
            </a:r>
            <a:endParaRPr lang="en-US" sz="2600" dirty="0"/>
          </a:p>
        </p:txBody>
      </p:sp>
      <p:pic>
        <p:nvPicPr>
          <p:cNvPr id="1026" name="Picture 2">
            <a:extLst>
              <a:ext uri="{FF2B5EF4-FFF2-40B4-BE49-F238E27FC236}">
                <a16:creationId xmlns:a16="http://schemas.microsoft.com/office/drawing/2014/main" id="{F662CC40-B981-36FF-79BA-D08B008443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7767" y="991402"/>
            <a:ext cx="2075046" cy="2075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71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F8147-496C-E71F-9CA8-6A829C89F5DF}"/>
              </a:ext>
            </a:extLst>
          </p:cNvPr>
          <p:cNvSpPr>
            <a:spLocks noGrp="1"/>
          </p:cNvSpPr>
          <p:nvPr>
            <p:ph type="title"/>
          </p:nvPr>
        </p:nvSpPr>
        <p:spPr>
          <a:xfrm flipV="1">
            <a:off x="913795" y="-741144"/>
            <a:ext cx="10353761" cy="519763"/>
          </a:xfrm>
        </p:spPr>
        <p:txBody>
          <a:bodyPr>
            <a:normAutofit fontScale="90000"/>
          </a:bodyPr>
          <a:lstStyle/>
          <a:p>
            <a:endParaRPr lang="en-IN"/>
          </a:p>
        </p:txBody>
      </p:sp>
      <p:sp>
        <p:nvSpPr>
          <p:cNvPr id="3" name="Content Placeholder 2">
            <a:extLst>
              <a:ext uri="{FF2B5EF4-FFF2-40B4-BE49-F238E27FC236}">
                <a16:creationId xmlns:a16="http://schemas.microsoft.com/office/drawing/2014/main" id="{3F8759A2-B634-D01B-EF5C-B8B0BF0C4C95}"/>
              </a:ext>
            </a:extLst>
          </p:cNvPr>
          <p:cNvSpPr>
            <a:spLocks noGrp="1"/>
          </p:cNvSpPr>
          <p:nvPr>
            <p:ph idx="1"/>
          </p:nvPr>
        </p:nvSpPr>
        <p:spPr>
          <a:xfrm>
            <a:off x="240633" y="282086"/>
            <a:ext cx="5163514" cy="1866753"/>
          </a:xfrm>
        </p:spPr>
        <p:txBody>
          <a:bodyPr>
            <a:normAutofit/>
          </a:bodyPr>
          <a:lstStyle/>
          <a:p>
            <a:pPr marL="0" indent="0">
              <a:buNone/>
            </a:pPr>
            <a:r>
              <a:rPr lang="en-US" sz="3600" b="1" dirty="0"/>
              <a:t>6 - </a:t>
            </a:r>
            <a:r>
              <a:rPr lang="en-IN" sz="3600" b="1" dirty="0"/>
              <a:t>Splitting of data</a:t>
            </a:r>
          </a:p>
          <a:p>
            <a:pPr marL="0" indent="0">
              <a:buNone/>
            </a:pPr>
            <a:endParaRPr lang="en-IN" sz="3600" b="1" dirty="0"/>
          </a:p>
          <a:p>
            <a:pPr marL="0" indent="0">
              <a:buNone/>
            </a:pPr>
            <a:endParaRPr lang="en-IN" sz="3600" b="1" dirty="0"/>
          </a:p>
        </p:txBody>
      </p:sp>
      <p:pic>
        <p:nvPicPr>
          <p:cNvPr id="3076" name="Picture 4" descr="See the source image">
            <a:extLst>
              <a:ext uri="{FF2B5EF4-FFF2-40B4-BE49-F238E27FC236}">
                <a16:creationId xmlns:a16="http://schemas.microsoft.com/office/drawing/2014/main" id="{D4A6C5A8-31E3-127F-1D16-8B61C72BFD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636" y="1434164"/>
            <a:ext cx="11473313" cy="514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148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2517D-0F89-FF7F-D0CE-B87E4D3AC924}"/>
              </a:ext>
            </a:extLst>
          </p:cNvPr>
          <p:cNvSpPr>
            <a:spLocks noGrp="1"/>
          </p:cNvSpPr>
          <p:nvPr>
            <p:ph type="title"/>
          </p:nvPr>
        </p:nvSpPr>
        <p:spPr>
          <a:xfrm flipV="1">
            <a:off x="1039528" y="-1049153"/>
            <a:ext cx="10228028" cy="837397"/>
          </a:xfrm>
        </p:spPr>
        <p:txBody>
          <a:bodyPr/>
          <a:lstStyle/>
          <a:p>
            <a:endParaRPr lang="en-IN" dirty="0"/>
          </a:p>
        </p:txBody>
      </p:sp>
      <p:sp>
        <p:nvSpPr>
          <p:cNvPr id="3" name="Content Placeholder 2">
            <a:extLst>
              <a:ext uri="{FF2B5EF4-FFF2-40B4-BE49-F238E27FC236}">
                <a16:creationId xmlns:a16="http://schemas.microsoft.com/office/drawing/2014/main" id="{20E3F531-C820-3C5B-F98C-DE0E905806C7}"/>
              </a:ext>
            </a:extLst>
          </p:cNvPr>
          <p:cNvSpPr>
            <a:spLocks noGrp="1"/>
          </p:cNvSpPr>
          <p:nvPr>
            <p:ph idx="1"/>
          </p:nvPr>
        </p:nvSpPr>
        <p:spPr>
          <a:xfrm>
            <a:off x="288758" y="279133"/>
            <a:ext cx="11588817" cy="6439301"/>
          </a:xfrm>
        </p:spPr>
        <p:txBody>
          <a:bodyPr>
            <a:normAutofit fontScale="92500" lnSpcReduction="10000"/>
          </a:bodyPr>
          <a:lstStyle/>
          <a:p>
            <a:pPr marL="0" indent="0">
              <a:buNone/>
            </a:pPr>
            <a:r>
              <a:rPr lang="en-US" sz="3200" b="1" dirty="0"/>
              <a:t>7 - Design and implementation of classification model</a:t>
            </a:r>
          </a:p>
          <a:p>
            <a:pPr marL="0" indent="0">
              <a:buNone/>
            </a:pPr>
            <a:r>
              <a:rPr lang="en-US" sz="2600" dirty="0"/>
              <a:t>In this research work, comprehensive studies are done by applying different ML classification techniques like Decision Tree, Random Forest, Logistic Regression, Support Vector Machine.</a:t>
            </a:r>
          </a:p>
          <a:p>
            <a:pPr marL="0" indent="0">
              <a:buNone/>
            </a:pPr>
            <a:endParaRPr lang="en-US" sz="2000" dirty="0"/>
          </a:p>
          <a:p>
            <a:pPr marL="0" indent="0">
              <a:buNone/>
            </a:pPr>
            <a:r>
              <a:rPr lang="en-US" sz="2400" b="1" dirty="0"/>
              <a:t>Logistic Regression: </a:t>
            </a:r>
            <a:r>
              <a:rPr lang="en-US" sz="2400" dirty="0"/>
              <a:t>Logistic regression is a machine learning technique used when dependent variables are able to categorize. The outputs obtained by using the logistic regression is based on the available features. Here sigmoidal function is used to categorize the output.</a:t>
            </a:r>
          </a:p>
          <a:p>
            <a:pPr marL="0" indent="0">
              <a:buNone/>
            </a:pPr>
            <a:endParaRPr lang="en-US" b="1" dirty="0"/>
          </a:p>
          <a:p>
            <a:pPr marL="0" indent="0">
              <a:buNone/>
            </a:pPr>
            <a:r>
              <a:rPr lang="en-US" sz="2400" b="1" dirty="0"/>
              <a:t>SVM: </a:t>
            </a:r>
            <a:r>
              <a:rPr lang="en-US" sz="2400" dirty="0"/>
              <a:t>SVM is supervised learning algorithm used for classification. In SVM we have to identify the right hyper plane to classify the data correctly. In this we have to set correct parameters values. To find the right hyper plane we have to find right margin for this we have choose the gamma value as 0.0001 and </a:t>
            </a:r>
            <a:r>
              <a:rPr lang="en-US" sz="2400" dirty="0" err="1"/>
              <a:t>rbf</a:t>
            </a:r>
            <a:r>
              <a:rPr lang="en-US" sz="2400" dirty="0"/>
              <a:t> kernel. If we select the hyper plane with low margin leads to miss classification.</a:t>
            </a:r>
            <a:endParaRPr lang="en-IN" sz="2400" b="1" dirty="0"/>
          </a:p>
        </p:txBody>
      </p:sp>
    </p:spTree>
    <p:extLst>
      <p:ext uri="{BB962C8B-B14F-4D97-AF65-F5344CB8AC3E}">
        <p14:creationId xmlns:p14="http://schemas.microsoft.com/office/powerpoint/2010/main" val="555122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2B18E-1C47-71F8-4A0A-079EEC1696AE}"/>
              </a:ext>
            </a:extLst>
          </p:cNvPr>
          <p:cNvSpPr>
            <a:spLocks noGrp="1"/>
          </p:cNvSpPr>
          <p:nvPr>
            <p:ph type="title"/>
          </p:nvPr>
        </p:nvSpPr>
        <p:spPr>
          <a:xfrm>
            <a:off x="1096675" y="-1334703"/>
            <a:ext cx="10353761" cy="1326321"/>
          </a:xfrm>
        </p:spPr>
        <p:txBody>
          <a:bodyPr/>
          <a:lstStyle/>
          <a:p>
            <a:endParaRPr lang="en-IN"/>
          </a:p>
        </p:txBody>
      </p:sp>
      <p:sp>
        <p:nvSpPr>
          <p:cNvPr id="3" name="Content Placeholder 2">
            <a:extLst>
              <a:ext uri="{FF2B5EF4-FFF2-40B4-BE49-F238E27FC236}">
                <a16:creationId xmlns:a16="http://schemas.microsoft.com/office/drawing/2014/main" id="{7B989B9A-8A20-3E18-8030-0ED538915F27}"/>
              </a:ext>
            </a:extLst>
          </p:cNvPr>
          <p:cNvSpPr>
            <a:spLocks noGrp="1"/>
          </p:cNvSpPr>
          <p:nvPr>
            <p:ph idx="1"/>
          </p:nvPr>
        </p:nvSpPr>
        <p:spPr>
          <a:xfrm>
            <a:off x="202131" y="462013"/>
            <a:ext cx="11790947" cy="6083165"/>
          </a:xfrm>
        </p:spPr>
        <p:txBody>
          <a:bodyPr/>
          <a:lstStyle/>
          <a:p>
            <a:pPr marL="0" indent="0">
              <a:buNone/>
            </a:pPr>
            <a:r>
              <a:rPr lang="en-US" sz="2400" b="1" dirty="0"/>
              <a:t>Decision Tree: </a:t>
            </a:r>
            <a:r>
              <a:rPr lang="en-US" sz="2400" dirty="0"/>
              <a:t>Decision tree is non parametric classifier in supervised learning. In this method all the details are represented in the form of tree, where leaves are corresponds to the class labels and attributes are corresponds to internal node of the tree. We have used Information Gain for splitting the nodes</a:t>
            </a:r>
          </a:p>
          <a:p>
            <a:pPr marL="0" indent="0">
              <a:buNone/>
            </a:pPr>
            <a:endParaRPr lang="en-US" dirty="0"/>
          </a:p>
          <a:p>
            <a:pPr marL="0" indent="0">
              <a:buNone/>
            </a:pPr>
            <a:r>
              <a:rPr lang="en-US" sz="2400" b="1" dirty="0"/>
              <a:t>Random Forest: </a:t>
            </a:r>
            <a:r>
              <a:rPr lang="en-US" sz="2400" dirty="0"/>
              <a:t>Random Forest is an ensemble learning method for classification. This algorithm consists of trees and the number of tree structures present in the data is used to predict the accuracy. Where leaves are corresponds to the class labels and attributes are corresponds to internal node of the tree. Here number of trees in forest used is 100 in number and Information Gain is used for splitting the nodes. </a:t>
            </a:r>
            <a:endParaRPr lang="en-IN" sz="2400" dirty="0"/>
          </a:p>
        </p:txBody>
      </p:sp>
    </p:spTree>
    <p:extLst>
      <p:ext uri="{BB962C8B-B14F-4D97-AF65-F5344CB8AC3E}">
        <p14:creationId xmlns:p14="http://schemas.microsoft.com/office/powerpoint/2010/main" val="321795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05134-A11D-1017-61DD-60B0CD940A5B}"/>
              </a:ext>
            </a:extLst>
          </p:cNvPr>
          <p:cNvSpPr>
            <a:spLocks noGrp="1"/>
          </p:cNvSpPr>
          <p:nvPr>
            <p:ph type="title"/>
          </p:nvPr>
        </p:nvSpPr>
        <p:spPr>
          <a:xfrm>
            <a:off x="240695" y="-1587500"/>
            <a:ext cx="10353761" cy="1326321"/>
          </a:xfrm>
        </p:spPr>
        <p:txBody>
          <a:bodyPr/>
          <a:lstStyle/>
          <a:p>
            <a:endParaRPr lang="en-IN"/>
          </a:p>
        </p:txBody>
      </p:sp>
      <p:sp>
        <p:nvSpPr>
          <p:cNvPr id="3" name="Content Placeholder 2">
            <a:extLst>
              <a:ext uri="{FF2B5EF4-FFF2-40B4-BE49-F238E27FC236}">
                <a16:creationId xmlns:a16="http://schemas.microsoft.com/office/drawing/2014/main" id="{FC1CD219-957A-AFD1-FD6D-9DD7AE807560}"/>
              </a:ext>
            </a:extLst>
          </p:cNvPr>
          <p:cNvSpPr>
            <a:spLocks noGrp="1"/>
          </p:cNvSpPr>
          <p:nvPr>
            <p:ph idx="1"/>
          </p:nvPr>
        </p:nvSpPr>
        <p:spPr>
          <a:xfrm>
            <a:off x="235327" y="163049"/>
            <a:ext cx="11832402" cy="7420419"/>
          </a:xfrm>
        </p:spPr>
        <p:txBody>
          <a:bodyPr>
            <a:normAutofit/>
          </a:bodyPr>
          <a:lstStyle/>
          <a:p>
            <a:pPr marL="0" indent="0">
              <a:buNone/>
            </a:pPr>
            <a:r>
              <a:rPr lang="en-US" sz="3600" b="1" dirty="0"/>
              <a:t>8 - </a:t>
            </a:r>
            <a:r>
              <a:rPr lang="en-IN" sz="3600" b="1" dirty="0"/>
              <a:t> Measurements</a:t>
            </a:r>
          </a:p>
          <a:p>
            <a:pPr marL="0" indent="0">
              <a:buNone/>
            </a:pPr>
            <a:r>
              <a:rPr lang="en-US" sz="2400" dirty="0"/>
              <a:t>To find the efficient classifier for diabetes prediction we have applied a performance matrices are confusion matrix and accuracy.</a:t>
            </a:r>
          </a:p>
          <a:p>
            <a:pPr marL="0" indent="0">
              <a:buNone/>
            </a:pPr>
            <a:r>
              <a:rPr lang="en-US" sz="2400" b="1" dirty="0"/>
              <a:t> Confusion Matrix :</a:t>
            </a:r>
          </a:p>
          <a:p>
            <a:pPr marL="0" indent="0">
              <a:buNone/>
            </a:pPr>
            <a:endParaRPr lang="en-IN" sz="2400" b="1" dirty="0"/>
          </a:p>
          <a:p>
            <a:pPr marL="0" indent="0">
              <a:buNone/>
            </a:pPr>
            <a:endParaRPr lang="en-IN" sz="2400" b="1" dirty="0"/>
          </a:p>
          <a:p>
            <a:pPr marL="0" indent="0">
              <a:buNone/>
            </a:pPr>
            <a:endParaRPr lang="en-IN" sz="2400" b="1" dirty="0"/>
          </a:p>
          <a:p>
            <a:pPr marL="0" indent="0">
              <a:buNone/>
            </a:pPr>
            <a:endParaRPr lang="en-IN" sz="2400" b="1" dirty="0"/>
          </a:p>
          <a:p>
            <a:pPr marL="0" indent="0">
              <a:buNone/>
            </a:pPr>
            <a:endParaRPr lang="en-IN" sz="2400" b="1" dirty="0"/>
          </a:p>
          <a:p>
            <a:pPr marL="0" indent="0">
              <a:buNone/>
            </a:pPr>
            <a:r>
              <a:rPr lang="en-IN" sz="2400" b="1" dirty="0"/>
              <a:t> Accuracy :      </a:t>
            </a:r>
            <a:r>
              <a:rPr lang="en-IN" sz="2000" dirty="0"/>
              <a:t>Number of correct Prediction</a:t>
            </a:r>
          </a:p>
          <a:p>
            <a:pPr marL="0" indent="0">
              <a:buNone/>
            </a:pPr>
            <a:r>
              <a:rPr lang="en-IN" dirty="0"/>
              <a:t>                                </a:t>
            </a:r>
            <a:r>
              <a:rPr lang="en-US" dirty="0"/>
              <a:t>Total numbers of predictions made</a:t>
            </a:r>
            <a:r>
              <a:rPr lang="en-IN" sz="2000" dirty="0"/>
              <a:t> </a:t>
            </a:r>
            <a:endParaRPr lang="en-IN" sz="2400" b="1" dirty="0"/>
          </a:p>
        </p:txBody>
      </p:sp>
      <p:pic>
        <p:nvPicPr>
          <p:cNvPr id="4100" name="Picture 4" descr="See the source image">
            <a:extLst>
              <a:ext uri="{FF2B5EF4-FFF2-40B4-BE49-F238E27FC236}">
                <a16:creationId xmlns:a16="http://schemas.microsoft.com/office/drawing/2014/main" id="{0E0BEB2D-7F67-0BFE-BD33-C778A98363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3526" y="2098842"/>
            <a:ext cx="4201983" cy="3051209"/>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06E18352-FD1C-41DB-A5DA-A427E1CCE8EE}"/>
              </a:ext>
            </a:extLst>
          </p:cNvPr>
          <p:cNvCxnSpPr>
            <a:cxnSpLocks/>
          </p:cNvCxnSpPr>
          <p:nvPr/>
        </p:nvCxnSpPr>
        <p:spPr>
          <a:xfrm flipH="1">
            <a:off x="2146434" y="5842535"/>
            <a:ext cx="4389120" cy="0"/>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190794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E2076-E556-54F8-1669-4A931C76D6DE}"/>
              </a:ext>
            </a:extLst>
          </p:cNvPr>
          <p:cNvSpPr>
            <a:spLocks noGrp="1"/>
          </p:cNvSpPr>
          <p:nvPr>
            <p:ph type="title"/>
          </p:nvPr>
        </p:nvSpPr>
        <p:spPr>
          <a:xfrm flipV="1">
            <a:off x="2281187" y="-696227"/>
            <a:ext cx="8254849" cy="696227"/>
          </a:xfrm>
        </p:spPr>
        <p:txBody>
          <a:bodyPr/>
          <a:lstStyle/>
          <a:p>
            <a:endParaRPr lang="en-IN" dirty="0"/>
          </a:p>
        </p:txBody>
      </p:sp>
      <p:sp>
        <p:nvSpPr>
          <p:cNvPr id="3" name="Content Placeholder 2">
            <a:extLst>
              <a:ext uri="{FF2B5EF4-FFF2-40B4-BE49-F238E27FC236}">
                <a16:creationId xmlns:a16="http://schemas.microsoft.com/office/drawing/2014/main" id="{903ACAB1-954A-6F67-23C6-A388DB982EA7}"/>
              </a:ext>
            </a:extLst>
          </p:cNvPr>
          <p:cNvSpPr>
            <a:spLocks noGrp="1"/>
          </p:cNvSpPr>
          <p:nvPr>
            <p:ph idx="1"/>
          </p:nvPr>
        </p:nvSpPr>
        <p:spPr>
          <a:xfrm>
            <a:off x="250257" y="317634"/>
            <a:ext cx="11752446" cy="6323798"/>
          </a:xfrm>
        </p:spPr>
        <p:txBody>
          <a:bodyPr>
            <a:normAutofit/>
          </a:bodyPr>
          <a:lstStyle/>
          <a:p>
            <a:pPr marL="0" indent="0">
              <a:buNone/>
            </a:pPr>
            <a:r>
              <a:rPr lang="en-US" sz="3600" b="1" dirty="0"/>
              <a:t>9 – </a:t>
            </a:r>
            <a:r>
              <a:rPr lang="en-IN" sz="3600" b="1" dirty="0"/>
              <a:t>RESULTS</a:t>
            </a:r>
          </a:p>
          <a:p>
            <a:pPr marL="0" indent="0">
              <a:buNone/>
            </a:pPr>
            <a:endParaRPr lang="en-IN" sz="3600" b="1" dirty="0"/>
          </a:p>
        </p:txBody>
      </p:sp>
      <p:graphicFrame>
        <p:nvGraphicFramePr>
          <p:cNvPr id="4" name="Table 3">
            <a:extLst>
              <a:ext uri="{FF2B5EF4-FFF2-40B4-BE49-F238E27FC236}">
                <a16:creationId xmlns:a16="http://schemas.microsoft.com/office/drawing/2014/main" id="{484B2802-D410-DFD8-9F0D-62D2ADB7C7F7}"/>
              </a:ext>
            </a:extLst>
          </p:cNvPr>
          <p:cNvGraphicFramePr>
            <a:graphicFrameLocks noGrp="1"/>
          </p:cNvGraphicFramePr>
          <p:nvPr>
            <p:extLst>
              <p:ext uri="{D42A27DB-BD31-4B8C-83A1-F6EECF244321}">
                <p14:modId xmlns:p14="http://schemas.microsoft.com/office/powerpoint/2010/main" val="1652283770"/>
              </p:ext>
            </p:extLst>
          </p:nvPr>
        </p:nvGraphicFramePr>
        <p:xfrm>
          <a:off x="1232034" y="1347537"/>
          <a:ext cx="8720488" cy="4976261"/>
        </p:xfrm>
        <a:graphic>
          <a:graphicData uri="http://schemas.openxmlformats.org/drawingml/2006/table">
            <a:tbl>
              <a:tblPr firstRow="1" firstCol="1" bandRow="1">
                <a:tableStyleId>{5940675A-B579-460E-94D1-54222C63F5DA}</a:tableStyleId>
              </a:tblPr>
              <a:tblGrid>
                <a:gridCol w="4360244">
                  <a:extLst>
                    <a:ext uri="{9D8B030D-6E8A-4147-A177-3AD203B41FA5}">
                      <a16:colId xmlns:a16="http://schemas.microsoft.com/office/drawing/2014/main" val="3574948217"/>
                    </a:ext>
                  </a:extLst>
                </a:gridCol>
                <a:gridCol w="4360244">
                  <a:extLst>
                    <a:ext uri="{9D8B030D-6E8A-4147-A177-3AD203B41FA5}">
                      <a16:colId xmlns:a16="http://schemas.microsoft.com/office/drawing/2014/main" val="635755831"/>
                    </a:ext>
                  </a:extLst>
                </a:gridCol>
              </a:tblGrid>
              <a:tr h="986339">
                <a:tc>
                  <a:txBody>
                    <a:bodyPr/>
                    <a:lstStyle/>
                    <a:p>
                      <a:pPr algn="just">
                        <a:lnSpc>
                          <a:spcPct val="107000"/>
                        </a:lnSpc>
                        <a:spcAft>
                          <a:spcPts val="800"/>
                        </a:spcAft>
                      </a:pPr>
                      <a:r>
                        <a:rPr lang="en-IN" sz="2000" b="1" dirty="0">
                          <a:effectLst/>
                        </a:rPr>
                        <a:t>Machine Learning Algorithms</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2000" b="1" dirty="0">
                          <a:effectLst/>
                        </a:rPr>
                        <a:t>Error (Root mean square error)</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2242605"/>
                  </a:ext>
                </a:extLst>
              </a:tr>
              <a:tr h="986339">
                <a:tc>
                  <a:txBody>
                    <a:bodyPr/>
                    <a:lstStyle/>
                    <a:p>
                      <a:pPr algn="just">
                        <a:lnSpc>
                          <a:spcPct val="107000"/>
                        </a:lnSpc>
                        <a:spcAft>
                          <a:spcPts val="800"/>
                        </a:spcAft>
                      </a:pPr>
                      <a:r>
                        <a:rPr lang="en-IN" sz="2000" dirty="0">
                          <a:effectLst/>
                        </a:rPr>
                        <a:t>Logistic Regression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2000">
                          <a:effectLst/>
                        </a:rPr>
                        <a:t>0.47846366201788553</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96197213"/>
                  </a:ext>
                </a:extLst>
              </a:tr>
              <a:tr h="1030905">
                <a:tc>
                  <a:txBody>
                    <a:bodyPr/>
                    <a:lstStyle/>
                    <a:p>
                      <a:pPr algn="just">
                        <a:lnSpc>
                          <a:spcPct val="107000"/>
                        </a:lnSpc>
                        <a:spcAft>
                          <a:spcPts val="800"/>
                        </a:spcAft>
                      </a:pPr>
                      <a:r>
                        <a:rPr lang="en-IN" sz="2000" dirty="0">
                          <a:effectLst/>
                        </a:rPr>
                        <a:t>Decision Tree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2000">
                          <a:effectLst/>
                        </a:rPr>
                        <a:t>0.5542214735280918</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37543214"/>
                  </a:ext>
                </a:extLst>
              </a:tr>
              <a:tr h="986339">
                <a:tc>
                  <a:txBody>
                    <a:bodyPr/>
                    <a:lstStyle/>
                    <a:p>
                      <a:pPr algn="just">
                        <a:lnSpc>
                          <a:spcPct val="107000"/>
                        </a:lnSpc>
                        <a:spcAft>
                          <a:spcPts val="800"/>
                        </a:spcAft>
                      </a:pPr>
                      <a:r>
                        <a:rPr lang="en-IN" sz="2000" dirty="0">
                          <a:effectLst/>
                        </a:rPr>
                        <a:t>Random Forest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2000" dirty="0">
                          <a:effectLst/>
                        </a:rPr>
                        <a:t>0.48658978444889833</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53400725"/>
                  </a:ext>
                </a:extLst>
              </a:tr>
              <a:tr h="986339">
                <a:tc>
                  <a:txBody>
                    <a:bodyPr/>
                    <a:lstStyle/>
                    <a:p>
                      <a:pPr>
                        <a:lnSpc>
                          <a:spcPct val="107000"/>
                        </a:lnSpc>
                        <a:spcAft>
                          <a:spcPts val="800"/>
                        </a:spcAft>
                      </a:pPr>
                      <a:r>
                        <a:rPr lang="en-IN" sz="2000" dirty="0">
                          <a:solidFill>
                            <a:srgbClr val="FFFF00"/>
                          </a:solidFill>
                          <a:effectLst/>
                        </a:rPr>
                        <a:t>Support Vector Machine</a:t>
                      </a:r>
                      <a:endParaRPr lang="en-IN" sz="20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2000" dirty="0">
                          <a:solidFill>
                            <a:srgbClr val="FFFF00"/>
                          </a:solidFill>
                          <a:effectLst/>
                        </a:rPr>
                        <a:t>0.4715113977918053</a:t>
                      </a:r>
                      <a:endParaRPr lang="en-IN" sz="20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8901851"/>
                  </a:ext>
                </a:extLst>
              </a:tr>
            </a:tbl>
          </a:graphicData>
        </a:graphic>
      </p:graphicFrame>
    </p:spTree>
    <p:extLst>
      <p:ext uri="{BB962C8B-B14F-4D97-AF65-F5344CB8AC3E}">
        <p14:creationId xmlns:p14="http://schemas.microsoft.com/office/powerpoint/2010/main" val="4004712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B3F29-EBA4-91F2-E973-12B8AA29061D}"/>
              </a:ext>
            </a:extLst>
          </p:cNvPr>
          <p:cNvSpPr>
            <a:spLocks noGrp="1"/>
          </p:cNvSpPr>
          <p:nvPr>
            <p:ph type="title"/>
          </p:nvPr>
        </p:nvSpPr>
        <p:spPr>
          <a:xfrm>
            <a:off x="663538" y="-1421330"/>
            <a:ext cx="10353761" cy="1326321"/>
          </a:xfrm>
        </p:spPr>
        <p:txBody>
          <a:bodyPr/>
          <a:lstStyle/>
          <a:p>
            <a:endParaRPr lang="en-IN" dirty="0"/>
          </a:p>
        </p:txBody>
      </p:sp>
      <p:sp>
        <p:nvSpPr>
          <p:cNvPr id="3" name="Content Placeholder 2">
            <a:extLst>
              <a:ext uri="{FF2B5EF4-FFF2-40B4-BE49-F238E27FC236}">
                <a16:creationId xmlns:a16="http://schemas.microsoft.com/office/drawing/2014/main" id="{90257448-558C-6FB2-2B51-1C509F7E1453}"/>
              </a:ext>
            </a:extLst>
          </p:cNvPr>
          <p:cNvSpPr>
            <a:spLocks noGrp="1"/>
          </p:cNvSpPr>
          <p:nvPr>
            <p:ph idx="1"/>
          </p:nvPr>
        </p:nvSpPr>
        <p:spPr>
          <a:xfrm>
            <a:off x="308007" y="298383"/>
            <a:ext cx="11675445" cy="5986914"/>
          </a:xfrm>
        </p:spPr>
        <p:txBody>
          <a:bodyPr>
            <a:normAutofit/>
          </a:bodyPr>
          <a:lstStyle/>
          <a:p>
            <a:pPr marL="0" indent="0">
              <a:buNone/>
            </a:pPr>
            <a:r>
              <a:rPr lang="en-US" sz="3600" b="1" dirty="0"/>
              <a:t>10 - </a:t>
            </a:r>
            <a:r>
              <a:rPr lang="en-IN" sz="3600" b="1" dirty="0"/>
              <a:t>Creating a User Interface for Accessibility</a:t>
            </a:r>
          </a:p>
          <a:p>
            <a:pPr marL="0" indent="0">
              <a:buNone/>
            </a:pPr>
            <a:r>
              <a:rPr lang="en-US" sz="2400" dirty="0"/>
              <a:t>The last part of the project is the creation of a user interface for the model. This user interface is used to enter unseen data for the model to read and then make a prediction. The user interface is created using </a:t>
            </a:r>
          </a:p>
          <a:p>
            <a:pPr marL="0" indent="0">
              <a:buNone/>
            </a:pPr>
            <a:r>
              <a:rPr lang="en-US" sz="2400" dirty="0"/>
              <a:t>1- Flask</a:t>
            </a:r>
          </a:p>
          <a:p>
            <a:pPr marL="0" indent="0">
              <a:buNone/>
            </a:pPr>
            <a:r>
              <a:rPr lang="en-US" sz="2400" dirty="0"/>
              <a:t>2 - Hyper Text Markup Language</a:t>
            </a:r>
          </a:p>
          <a:p>
            <a:pPr marL="0" indent="0">
              <a:buNone/>
            </a:pPr>
            <a:r>
              <a:rPr lang="en-US" sz="2400" dirty="0"/>
              <a:t>3 - Cascading Style Sheets</a:t>
            </a:r>
          </a:p>
          <a:p>
            <a:pPr marL="0" indent="0">
              <a:buNone/>
            </a:pPr>
            <a:endParaRPr lang="en-IN" sz="2400" b="1" dirty="0"/>
          </a:p>
        </p:txBody>
      </p:sp>
    </p:spTree>
    <p:extLst>
      <p:ext uri="{BB962C8B-B14F-4D97-AF65-F5344CB8AC3E}">
        <p14:creationId xmlns:p14="http://schemas.microsoft.com/office/powerpoint/2010/main" val="82747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F74D9-00A3-7037-4DDC-4DB95C96AFC1}"/>
              </a:ext>
            </a:extLst>
          </p:cNvPr>
          <p:cNvSpPr>
            <a:spLocks noGrp="1"/>
          </p:cNvSpPr>
          <p:nvPr>
            <p:ph type="title"/>
          </p:nvPr>
        </p:nvSpPr>
        <p:spPr>
          <a:xfrm>
            <a:off x="1953928" y="-336885"/>
            <a:ext cx="9313628" cy="250257"/>
          </a:xfrm>
        </p:spPr>
        <p:txBody>
          <a:bodyPr>
            <a:normAutofit fontScale="90000"/>
          </a:bodyPr>
          <a:lstStyle/>
          <a:p>
            <a:endParaRPr lang="en-IN" dirty="0"/>
          </a:p>
        </p:txBody>
      </p:sp>
      <p:pic>
        <p:nvPicPr>
          <p:cNvPr id="4" name="Content Placeholder 3">
            <a:extLst>
              <a:ext uri="{FF2B5EF4-FFF2-40B4-BE49-F238E27FC236}">
                <a16:creationId xmlns:a16="http://schemas.microsoft.com/office/drawing/2014/main" id="{1812AAF5-8C8D-5143-88EA-6D26E538C8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258" y="265350"/>
            <a:ext cx="11502189" cy="6083685"/>
          </a:xfrm>
          <a:prstGeom prst="rect">
            <a:avLst/>
          </a:prstGeom>
        </p:spPr>
      </p:pic>
    </p:spTree>
    <p:extLst>
      <p:ext uri="{BB962C8B-B14F-4D97-AF65-F5344CB8AC3E}">
        <p14:creationId xmlns:p14="http://schemas.microsoft.com/office/powerpoint/2010/main" val="1509359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CBA50-2194-9E8A-CF4E-FC5E78C34A1E}"/>
              </a:ext>
            </a:extLst>
          </p:cNvPr>
          <p:cNvSpPr>
            <a:spLocks noGrp="1"/>
          </p:cNvSpPr>
          <p:nvPr>
            <p:ph type="title"/>
          </p:nvPr>
        </p:nvSpPr>
        <p:spPr>
          <a:xfrm flipV="1">
            <a:off x="2261937" y="-1155031"/>
            <a:ext cx="9005619" cy="1001027"/>
          </a:xfrm>
        </p:spPr>
        <p:txBody>
          <a:bodyPr/>
          <a:lstStyle/>
          <a:p>
            <a:endParaRPr lang="en-IN" dirty="0"/>
          </a:p>
        </p:txBody>
      </p:sp>
      <p:pic>
        <p:nvPicPr>
          <p:cNvPr id="4" name="Content Placeholder 3">
            <a:extLst>
              <a:ext uri="{FF2B5EF4-FFF2-40B4-BE49-F238E27FC236}">
                <a16:creationId xmlns:a16="http://schemas.microsoft.com/office/drawing/2014/main" id="{F8435CCA-E4EC-BD92-6402-93943CBCB0F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5600" y="429639"/>
            <a:ext cx="11618913" cy="5980786"/>
          </a:xfrm>
          <a:prstGeom prst="rect">
            <a:avLst/>
          </a:prstGeom>
        </p:spPr>
      </p:pic>
    </p:spTree>
    <p:extLst>
      <p:ext uri="{BB962C8B-B14F-4D97-AF65-F5344CB8AC3E}">
        <p14:creationId xmlns:p14="http://schemas.microsoft.com/office/powerpoint/2010/main" val="273906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DFCF7-A8B8-449B-1180-3ECCFB63CCCB}"/>
              </a:ext>
            </a:extLst>
          </p:cNvPr>
          <p:cNvSpPr>
            <a:spLocks noGrp="1"/>
          </p:cNvSpPr>
          <p:nvPr>
            <p:ph type="title"/>
          </p:nvPr>
        </p:nvSpPr>
        <p:spPr>
          <a:xfrm flipV="1">
            <a:off x="913795" y="-307497"/>
            <a:ext cx="10353761" cy="26177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E57DD51A-83CA-557C-8963-E21D4BFA7F3D}"/>
              </a:ext>
            </a:extLst>
          </p:cNvPr>
          <p:cNvSpPr>
            <a:spLocks noGrp="1"/>
          </p:cNvSpPr>
          <p:nvPr>
            <p:ph idx="1"/>
          </p:nvPr>
        </p:nvSpPr>
        <p:spPr>
          <a:xfrm>
            <a:off x="385720" y="265014"/>
            <a:ext cx="11806280" cy="6327972"/>
          </a:xfrm>
        </p:spPr>
        <p:txBody>
          <a:bodyPr>
            <a:normAutofit/>
          </a:bodyPr>
          <a:lstStyle/>
          <a:p>
            <a:pPr marL="0" indent="0">
              <a:buNone/>
            </a:pPr>
            <a:r>
              <a:rPr lang="en-US" sz="3600" dirty="0"/>
              <a:t>Conclusion</a:t>
            </a:r>
          </a:p>
          <a:p>
            <a:pPr marL="0" indent="0">
              <a:lnSpc>
                <a:spcPct val="200000"/>
              </a:lnSpc>
              <a:buNone/>
            </a:pPr>
            <a:r>
              <a:rPr lang="en-US" sz="2400" dirty="0"/>
              <a:t>The main aim </a:t>
            </a:r>
            <a:r>
              <a:rPr lang="en-US" sz="2400"/>
              <a:t>of this </a:t>
            </a:r>
            <a:r>
              <a:rPr lang="en-US" sz="2400" dirty="0"/>
              <a:t>project was to develop a model which could identify patients with diabetes who are at high risk of hospital admission. </a:t>
            </a:r>
          </a:p>
          <a:p>
            <a:pPr marL="0" indent="0">
              <a:lnSpc>
                <a:spcPct val="200000"/>
              </a:lnSpc>
              <a:buNone/>
            </a:pPr>
            <a:endParaRPr lang="en-IN" sz="2400" dirty="0"/>
          </a:p>
        </p:txBody>
      </p:sp>
    </p:spTree>
    <p:extLst>
      <p:ext uri="{BB962C8B-B14F-4D97-AF65-F5344CB8AC3E}">
        <p14:creationId xmlns:p14="http://schemas.microsoft.com/office/powerpoint/2010/main" val="1620436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AC75-77D4-EA29-BB85-E5E8A8D56EA4}"/>
              </a:ext>
            </a:extLst>
          </p:cNvPr>
          <p:cNvSpPr>
            <a:spLocks noGrp="1"/>
          </p:cNvSpPr>
          <p:nvPr>
            <p:ph type="title"/>
          </p:nvPr>
        </p:nvSpPr>
        <p:spPr>
          <a:xfrm>
            <a:off x="913795" y="609600"/>
            <a:ext cx="10482517" cy="4847924"/>
          </a:xfrm>
        </p:spPr>
        <p:txBody>
          <a:bodyPr>
            <a:normAutofit/>
          </a:bodyPr>
          <a:lstStyle/>
          <a:p>
            <a:r>
              <a:rPr lang="en-US" sz="7200" dirty="0"/>
              <a:t>Thank you </a:t>
            </a:r>
            <a:endParaRPr lang="en-IN" sz="7200" dirty="0"/>
          </a:p>
        </p:txBody>
      </p:sp>
      <p:sp>
        <p:nvSpPr>
          <p:cNvPr id="3" name="Content Placeholder 2">
            <a:extLst>
              <a:ext uri="{FF2B5EF4-FFF2-40B4-BE49-F238E27FC236}">
                <a16:creationId xmlns:a16="http://schemas.microsoft.com/office/drawing/2014/main" id="{46B120F5-3FA1-8BBB-D66D-E19453CF3294}"/>
              </a:ext>
            </a:extLst>
          </p:cNvPr>
          <p:cNvSpPr>
            <a:spLocks noGrp="1"/>
          </p:cNvSpPr>
          <p:nvPr>
            <p:ph idx="1"/>
          </p:nvPr>
        </p:nvSpPr>
        <p:spPr>
          <a:xfrm flipV="1">
            <a:off x="913795" y="5791199"/>
            <a:ext cx="10353762" cy="45719"/>
          </a:xfrm>
        </p:spPr>
        <p:txBody>
          <a:bodyPr>
            <a:normAutofit fontScale="25000" lnSpcReduction="20000"/>
          </a:bodyPr>
          <a:lstStyle/>
          <a:p>
            <a:endParaRPr lang="en-IN" dirty="0"/>
          </a:p>
        </p:txBody>
      </p:sp>
    </p:spTree>
    <p:extLst>
      <p:ext uri="{BB962C8B-B14F-4D97-AF65-F5344CB8AC3E}">
        <p14:creationId xmlns:p14="http://schemas.microsoft.com/office/powerpoint/2010/main" val="136133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ED9D5-4A35-C27C-A900-5BD597483BDE}"/>
              </a:ext>
            </a:extLst>
          </p:cNvPr>
          <p:cNvSpPr>
            <a:spLocks noGrp="1"/>
          </p:cNvSpPr>
          <p:nvPr>
            <p:ph type="title"/>
          </p:nvPr>
        </p:nvSpPr>
        <p:spPr>
          <a:xfrm flipV="1">
            <a:off x="413886" y="-1078029"/>
            <a:ext cx="10289407" cy="675372"/>
          </a:xfrm>
        </p:spPr>
        <p:txBody>
          <a:bodyPr>
            <a:noAutofit/>
          </a:bodyPr>
          <a:lstStyle/>
          <a:p>
            <a:pPr algn="l"/>
            <a:endParaRPr lang="en-IN" sz="3600" dirty="0"/>
          </a:p>
        </p:txBody>
      </p:sp>
      <p:sp>
        <p:nvSpPr>
          <p:cNvPr id="3" name="Content Placeholder 2">
            <a:extLst>
              <a:ext uri="{FF2B5EF4-FFF2-40B4-BE49-F238E27FC236}">
                <a16:creationId xmlns:a16="http://schemas.microsoft.com/office/drawing/2014/main" id="{D16A43EB-4D1F-18EA-CFB2-EEE3A9E06A32}"/>
              </a:ext>
            </a:extLst>
          </p:cNvPr>
          <p:cNvSpPr>
            <a:spLocks noGrp="1"/>
          </p:cNvSpPr>
          <p:nvPr>
            <p:ph idx="1"/>
          </p:nvPr>
        </p:nvSpPr>
        <p:spPr>
          <a:xfrm>
            <a:off x="104273" y="377792"/>
            <a:ext cx="11771697" cy="6239577"/>
          </a:xfrm>
        </p:spPr>
        <p:txBody>
          <a:bodyPr/>
          <a:lstStyle/>
          <a:p>
            <a:pPr marL="0" indent="0">
              <a:buNone/>
            </a:pPr>
            <a:r>
              <a:rPr lang="en-US" sz="3600" b="1" dirty="0"/>
              <a:t>Objective</a:t>
            </a:r>
            <a:r>
              <a:rPr lang="en-US" dirty="0"/>
              <a:t> </a:t>
            </a:r>
          </a:p>
          <a:p>
            <a:pPr marL="0" indent="0">
              <a:buNone/>
            </a:pPr>
            <a:r>
              <a:rPr lang="en-US"/>
              <a:t>Design a </a:t>
            </a:r>
            <a:r>
              <a:rPr lang="en-US" dirty="0"/>
              <a:t>Diabetes Prediction System Using Machine Learning , HTML , CSS and Flask.</a:t>
            </a:r>
            <a:endParaRPr lang="en-IN" dirty="0"/>
          </a:p>
          <a:p>
            <a:pPr marL="0" indent="0">
              <a:buNone/>
            </a:pPr>
            <a:endParaRPr lang="en-IN" dirty="0"/>
          </a:p>
          <a:p>
            <a:pPr marL="0" indent="0">
              <a:buNone/>
            </a:pPr>
            <a:r>
              <a:rPr lang="en-IN" sz="3600" b="1" dirty="0"/>
              <a:t>Problem Statement</a:t>
            </a:r>
          </a:p>
          <a:p>
            <a:pPr marL="0" indent="0">
              <a:lnSpc>
                <a:spcPct val="150000"/>
              </a:lnSpc>
              <a:buNone/>
            </a:pPr>
            <a:r>
              <a:rPr lang="en-US" sz="2400" b="0" i="0" dirty="0">
                <a:effectLst/>
                <a:latin typeface="source-serif-pro"/>
              </a:rPr>
              <a:t>Patients with the potential of diabetes have to go through a series of tests and exams to</a:t>
            </a:r>
          </a:p>
          <a:p>
            <a:pPr marL="0" indent="0">
              <a:lnSpc>
                <a:spcPct val="150000"/>
              </a:lnSpc>
              <a:buNone/>
            </a:pPr>
            <a:r>
              <a:rPr lang="en-US" sz="2400" b="0" i="0" dirty="0">
                <a:effectLst/>
                <a:latin typeface="source-serif-pro"/>
              </a:rPr>
              <a:t>diagnose the disease properly. These tests might embody redundant or inessential medical procedures, that cause complications and wastage of time and resources</a:t>
            </a:r>
            <a:r>
              <a:rPr lang="en-US" sz="3200" b="0" i="0" dirty="0">
                <a:effectLst/>
                <a:latin typeface="source-serif-pro"/>
              </a:rPr>
              <a:t>. </a:t>
            </a:r>
            <a:endParaRPr lang="en-US" sz="3600" b="1" dirty="0"/>
          </a:p>
        </p:txBody>
      </p:sp>
    </p:spTree>
    <p:extLst>
      <p:ext uri="{BB962C8B-B14F-4D97-AF65-F5344CB8AC3E}">
        <p14:creationId xmlns:p14="http://schemas.microsoft.com/office/powerpoint/2010/main" val="2404359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30655-F5AD-7FC3-455B-1006ABB135E8}"/>
              </a:ext>
            </a:extLst>
          </p:cNvPr>
          <p:cNvSpPr>
            <a:spLocks noGrp="1"/>
          </p:cNvSpPr>
          <p:nvPr>
            <p:ph type="title"/>
          </p:nvPr>
        </p:nvSpPr>
        <p:spPr>
          <a:xfrm flipV="1">
            <a:off x="913795" y="-1193534"/>
            <a:ext cx="10353761" cy="904775"/>
          </a:xfrm>
        </p:spPr>
        <p:txBody>
          <a:bodyPr/>
          <a:lstStyle/>
          <a:p>
            <a:endParaRPr lang="en-IN" dirty="0"/>
          </a:p>
        </p:txBody>
      </p:sp>
      <p:sp>
        <p:nvSpPr>
          <p:cNvPr id="3" name="Content Placeholder 2">
            <a:extLst>
              <a:ext uri="{FF2B5EF4-FFF2-40B4-BE49-F238E27FC236}">
                <a16:creationId xmlns:a16="http://schemas.microsoft.com/office/drawing/2014/main" id="{A9E922DC-8536-DD30-D24D-38E909E0C84A}"/>
              </a:ext>
            </a:extLst>
          </p:cNvPr>
          <p:cNvSpPr>
            <a:spLocks noGrp="1"/>
          </p:cNvSpPr>
          <p:nvPr>
            <p:ph idx="1"/>
          </p:nvPr>
        </p:nvSpPr>
        <p:spPr>
          <a:xfrm>
            <a:off x="202130" y="105877"/>
            <a:ext cx="11819824" cy="6574055"/>
          </a:xfrm>
        </p:spPr>
        <p:txBody>
          <a:bodyPr>
            <a:normAutofit/>
          </a:bodyPr>
          <a:lstStyle/>
          <a:p>
            <a:pPr marL="0" indent="0">
              <a:buNone/>
            </a:pPr>
            <a:r>
              <a:rPr lang="en-US" sz="3600" b="1" dirty="0"/>
              <a:t>Introduction</a:t>
            </a:r>
          </a:p>
          <a:p>
            <a:pPr marL="0" indent="0">
              <a:lnSpc>
                <a:spcPct val="150000"/>
              </a:lnSpc>
              <a:buNone/>
            </a:pPr>
            <a:r>
              <a:rPr lang="en-US" sz="2000" dirty="0"/>
              <a:t>All around there are numerous ceaseless infections that are boundless in evolved and developing nations. One of such sickness is diabetes. Diabetes is a metabolic issue that causes blood sugar by creating a significant measure of insulin in the human body or by producing a little measure of insulin. Diabetes is perhaps the deadliest sickness on the planet. It is not just a malady yet, also a maker of different sorts of sicknesses like a coronary failure, visual deficiency, kidney ailments and nerve harm, and so on. </a:t>
            </a:r>
          </a:p>
          <a:p>
            <a:pPr marL="0" indent="0">
              <a:lnSpc>
                <a:spcPct val="150000"/>
              </a:lnSpc>
              <a:buNone/>
            </a:pPr>
            <a:r>
              <a:rPr lang="en-US" sz="2000" dirty="0"/>
              <a:t>Type 1 diabetes means that the immune system is compromised and the cells fail to produce insulin in sufficient amounts.</a:t>
            </a:r>
          </a:p>
          <a:p>
            <a:pPr marL="0" indent="0">
              <a:lnSpc>
                <a:spcPct val="150000"/>
              </a:lnSpc>
              <a:buNone/>
            </a:pPr>
            <a:r>
              <a:rPr lang="en-US" dirty="0"/>
              <a:t>Type 2 diabetes means that the cells produce a low quantity of insulin or the body can’t use the insulin correctly.</a:t>
            </a:r>
          </a:p>
          <a:p>
            <a:pPr marL="0" indent="0">
              <a:lnSpc>
                <a:spcPct val="200000"/>
              </a:lnSpc>
              <a:buNone/>
            </a:pPr>
            <a:endParaRPr lang="en-US" sz="2400" b="1" dirty="0"/>
          </a:p>
          <a:p>
            <a:pPr marL="0" indent="0">
              <a:buNone/>
            </a:pPr>
            <a:endParaRPr lang="en-IN" sz="3600" b="1" dirty="0"/>
          </a:p>
        </p:txBody>
      </p:sp>
    </p:spTree>
    <p:extLst>
      <p:ext uri="{BB962C8B-B14F-4D97-AF65-F5344CB8AC3E}">
        <p14:creationId xmlns:p14="http://schemas.microsoft.com/office/powerpoint/2010/main" val="1500255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6ED19-2B9E-A3C1-FEA0-066E86268159}"/>
              </a:ext>
            </a:extLst>
          </p:cNvPr>
          <p:cNvSpPr>
            <a:spLocks noGrp="1"/>
          </p:cNvSpPr>
          <p:nvPr>
            <p:ph type="title"/>
          </p:nvPr>
        </p:nvSpPr>
        <p:spPr>
          <a:xfrm>
            <a:off x="490284" y="-1180699"/>
            <a:ext cx="10353761" cy="1180699"/>
          </a:xfrm>
        </p:spPr>
        <p:txBody>
          <a:bodyPr/>
          <a:lstStyle/>
          <a:p>
            <a:endParaRPr lang="en-IN" dirty="0"/>
          </a:p>
        </p:txBody>
      </p:sp>
      <p:sp>
        <p:nvSpPr>
          <p:cNvPr id="3" name="Content Placeholder 2">
            <a:extLst>
              <a:ext uri="{FF2B5EF4-FFF2-40B4-BE49-F238E27FC236}">
                <a16:creationId xmlns:a16="http://schemas.microsoft.com/office/drawing/2014/main" id="{4651B02A-6F8E-F645-0DAE-E0D9BC9B3327}"/>
              </a:ext>
            </a:extLst>
          </p:cNvPr>
          <p:cNvSpPr>
            <a:spLocks noGrp="1"/>
          </p:cNvSpPr>
          <p:nvPr>
            <p:ph idx="1"/>
          </p:nvPr>
        </p:nvSpPr>
        <p:spPr>
          <a:xfrm>
            <a:off x="231006" y="211755"/>
            <a:ext cx="11781322" cy="6448927"/>
          </a:xfrm>
        </p:spPr>
        <p:txBody>
          <a:bodyPr>
            <a:normAutofit/>
          </a:bodyPr>
          <a:lstStyle/>
          <a:p>
            <a:pPr marL="0" indent="0">
              <a:buNone/>
            </a:pPr>
            <a:r>
              <a:rPr lang="en-US" sz="3600" dirty="0"/>
              <a:t>Flowchart of the Model</a:t>
            </a:r>
          </a:p>
          <a:p>
            <a:pPr marL="0" indent="0">
              <a:buNone/>
            </a:pPr>
            <a:endParaRPr lang="en-IN" sz="3600" dirty="0"/>
          </a:p>
        </p:txBody>
      </p:sp>
      <p:pic>
        <p:nvPicPr>
          <p:cNvPr id="4" name="Picture 3" descr="Feature Engineeering flow chart diagram">
            <a:extLst>
              <a:ext uri="{FF2B5EF4-FFF2-40B4-BE49-F238E27FC236}">
                <a16:creationId xmlns:a16="http://schemas.microsoft.com/office/drawing/2014/main" id="{8811395B-1A27-0BF8-924F-2F9A37E0CF4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8008" y="1190298"/>
            <a:ext cx="11511815" cy="5268254"/>
          </a:xfrm>
          <a:prstGeom prst="rect">
            <a:avLst/>
          </a:prstGeom>
          <a:noFill/>
          <a:ln>
            <a:noFill/>
          </a:ln>
        </p:spPr>
      </p:pic>
    </p:spTree>
    <p:extLst>
      <p:ext uri="{BB962C8B-B14F-4D97-AF65-F5344CB8AC3E}">
        <p14:creationId xmlns:p14="http://schemas.microsoft.com/office/powerpoint/2010/main" val="350867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0AFE3-3DC3-BF63-A6D5-50D63C160D4D}"/>
              </a:ext>
            </a:extLst>
          </p:cNvPr>
          <p:cNvSpPr>
            <a:spLocks noGrp="1"/>
          </p:cNvSpPr>
          <p:nvPr>
            <p:ph type="title"/>
          </p:nvPr>
        </p:nvSpPr>
        <p:spPr>
          <a:xfrm flipV="1">
            <a:off x="913795" y="-1357163"/>
            <a:ext cx="10353761" cy="1135781"/>
          </a:xfrm>
        </p:spPr>
        <p:txBody>
          <a:bodyPr/>
          <a:lstStyle/>
          <a:p>
            <a:endParaRPr lang="en-IN"/>
          </a:p>
        </p:txBody>
      </p:sp>
      <p:sp>
        <p:nvSpPr>
          <p:cNvPr id="3" name="Content Placeholder 2">
            <a:extLst>
              <a:ext uri="{FF2B5EF4-FFF2-40B4-BE49-F238E27FC236}">
                <a16:creationId xmlns:a16="http://schemas.microsoft.com/office/drawing/2014/main" id="{26A1F8D9-4D4D-B66C-72E5-63CB70AA23E8}"/>
              </a:ext>
            </a:extLst>
          </p:cNvPr>
          <p:cNvSpPr>
            <a:spLocks noGrp="1"/>
          </p:cNvSpPr>
          <p:nvPr>
            <p:ph idx="1"/>
          </p:nvPr>
        </p:nvSpPr>
        <p:spPr>
          <a:xfrm>
            <a:off x="192505" y="240633"/>
            <a:ext cx="11858324" cy="6410424"/>
          </a:xfrm>
        </p:spPr>
        <p:txBody>
          <a:bodyPr>
            <a:normAutofit/>
          </a:bodyPr>
          <a:lstStyle/>
          <a:p>
            <a:pPr marL="0" indent="0">
              <a:buNone/>
            </a:pPr>
            <a:r>
              <a:rPr lang="en-IN" sz="3600" dirty="0"/>
              <a:t>1 -  Data Set</a:t>
            </a:r>
          </a:p>
          <a:p>
            <a:pPr marL="0" indent="0">
              <a:buNone/>
            </a:pPr>
            <a:r>
              <a:rPr lang="en-US" sz="2000" dirty="0"/>
              <a:t>The dataset collected is originally from the Pima Indians Diabetes Database is available on Kaggle. It consists of several medical analyst variables and one target variable.</a:t>
            </a:r>
          </a:p>
          <a:p>
            <a:pPr marL="0" indent="0">
              <a:buNone/>
            </a:pPr>
            <a:endParaRPr lang="en-US" b="1" dirty="0"/>
          </a:p>
        </p:txBody>
      </p:sp>
      <p:graphicFrame>
        <p:nvGraphicFramePr>
          <p:cNvPr id="8" name="Table 7">
            <a:extLst>
              <a:ext uri="{FF2B5EF4-FFF2-40B4-BE49-F238E27FC236}">
                <a16:creationId xmlns:a16="http://schemas.microsoft.com/office/drawing/2014/main" id="{1DB56F65-ECEE-0527-1607-D486D2347079}"/>
              </a:ext>
            </a:extLst>
          </p:cNvPr>
          <p:cNvGraphicFramePr>
            <a:graphicFrameLocks noGrp="1"/>
          </p:cNvGraphicFramePr>
          <p:nvPr>
            <p:extLst>
              <p:ext uri="{D42A27DB-BD31-4B8C-83A1-F6EECF244321}">
                <p14:modId xmlns:p14="http://schemas.microsoft.com/office/powerpoint/2010/main" val="1365237411"/>
              </p:ext>
            </p:extLst>
          </p:nvPr>
        </p:nvGraphicFramePr>
        <p:xfrm>
          <a:off x="596766" y="2247900"/>
          <a:ext cx="11061833" cy="4178298"/>
        </p:xfrm>
        <a:graphic>
          <a:graphicData uri="http://schemas.openxmlformats.org/drawingml/2006/table">
            <a:tbl>
              <a:tblPr firstRow="1" firstCol="1" bandRow="1">
                <a:tableStyleId>{5940675A-B579-460E-94D1-54222C63F5DA}</a:tableStyleId>
              </a:tblPr>
              <a:tblGrid>
                <a:gridCol w="2251938">
                  <a:extLst>
                    <a:ext uri="{9D8B030D-6E8A-4147-A177-3AD203B41FA5}">
                      <a16:colId xmlns:a16="http://schemas.microsoft.com/office/drawing/2014/main" val="1339918466"/>
                    </a:ext>
                  </a:extLst>
                </a:gridCol>
                <a:gridCol w="4031531">
                  <a:extLst>
                    <a:ext uri="{9D8B030D-6E8A-4147-A177-3AD203B41FA5}">
                      <a16:colId xmlns:a16="http://schemas.microsoft.com/office/drawing/2014/main" val="4004520660"/>
                    </a:ext>
                  </a:extLst>
                </a:gridCol>
                <a:gridCol w="4778364">
                  <a:extLst>
                    <a:ext uri="{9D8B030D-6E8A-4147-A177-3AD203B41FA5}">
                      <a16:colId xmlns:a16="http://schemas.microsoft.com/office/drawing/2014/main" val="3731713192"/>
                    </a:ext>
                  </a:extLst>
                </a:gridCol>
              </a:tblGrid>
              <a:tr h="444078">
                <a:tc>
                  <a:txBody>
                    <a:bodyPr/>
                    <a:lstStyle/>
                    <a:p>
                      <a:pPr>
                        <a:lnSpc>
                          <a:spcPct val="107000"/>
                        </a:lnSpc>
                        <a:spcAft>
                          <a:spcPts val="800"/>
                        </a:spcAft>
                      </a:pPr>
                      <a:r>
                        <a:rPr lang="en-IN" sz="1600" b="1" dirty="0">
                          <a:effectLst/>
                        </a:rPr>
                        <a:t>Serial no</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b="1" dirty="0">
                          <a:effectLst/>
                        </a:rPr>
                        <a:t>Attribute Names</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b="1" dirty="0">
                          <a:effectLst/>
                        </a:rPr>
                        <a:t>Description</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81426560"/>
                  </a:ext>
                </a:extLst>
              </a:tr>
              <a:tr h="410792">
                <a:tc>
                  <a:txBody>
                    <a:bodyPr/>
                    <a:lstStyle/>
                    <a:p>
                      <a:pPr>
                        <a:lnSpc>
                          <a:spcPct val="107000"/>
                        </a:lnSpc>
                        <a:spcAft>
                          <a:spcPts val="800"/>
                        </a:spcAft>
                      </a:pPr>
                      <a:r>
                        <a:rPr lang="en-IN"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Pregnancies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Number of times pregnant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8777094"/>
                  </a:ext>
                </a:extLst>
              </a:tr>
              <a:tr h="429338">
                <a:tc>
                  <a:txBody>
                    <a:bodyPr/>
                    <a:lstStyle/>
                    <a:p>
                      <a:pPr>
                        <a:lnSpc>
                          <a:spcPct val="107000"/>
                        </a:lnSpc>
                        <a:spcAft>
                          <a:spcPts val="800"/>
                        </a:spcAf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Glucose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Plasma glucose concentration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23704971"/>
                  </a:ext>
                </a:extLst>
              </a:tr>
              <a:tr h="410792">
                <a:tc>
                  <a:txBody>
                    <a:bodyPr/>
                    <a:lstStyle/>
                    <a:p>
                      <a:pPr>
                        <a:lnSpc>
                          <a:spcPct val="107000"/>
                        </a:lnSpc>
                        <a:spcAft>
                          <a:spcPts val="800"/>
                        </a:spcAft>
                      </a:pPr>
                      <a:r>
                        <a:rPr lang="en-IN" sz="12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Blood Pressure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Diastolic blood pressure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14169328"/>
                  </a:ext>
                </a:extLst>
              </a:tr>
              <a:tr h="410792">
                <a:tc>
                  <a:txBody>
                    <a:bodyPr/>
                    <a:lstStyle/>
                    <a:p>
                      <a:pPr>
                        <a:lnSpc>
                          <a:spcPct val="107000"/>
                        </a:lnSpc>
                        <a:spcAft>
                          <a:spcPts val="800"/>
                        </a:spcAft>
                      </a:pPr>
                      <a:r>
                        <a:rPr lang="en-IN" sz="12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Skin Thickness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Triceps skin fold thickness (mm)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9773161"/>
                  </a:ext>
                </a:extLst>
              </a:tr>
              <a:tr h="410792">
                <a:tc>
                  <a:txBody>
                    <a:bodyPr/>
                    <a:lstStyle/>
                    <a:p>
                      <a:pPr>
                        <a:lnSpc>
                          <a:spcPct val="107000"/>
                        </a:lnSpc>
                        <a:spcAft>
                          <a:spcPts val="800"/>
                        </a:spcAft>
                      </a:pPr>
                      <a:r>
                        <a:rPr lang="en-IN" sz="12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Insulin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2-h serum insulin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5456006"/>
                  </a:ext>
                </a:extLst>
              </a:tr>
              <a:tr h="410792">
                <a:tc>
                  <a:txBody>
                    <a:bodyPr/>
                    <a:lstStyle/>
                    <a:p>
                      <a:pPr>
                        <a:lnSpc>
                          <a:spcPct val="107000"/>
                        </a:lnSpc>
                        <a:spcAft>
                          <a:spcPts val="800"/>
                        </a:spcAft>
                      </a:pPr>
                      <a:r>
                        <a:rPr lang="en-IN" sz="12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BMI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Body mass index</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4357926"/>
                  </a:ext>
                </a:extLst>
              </a:tr>
              <a:tr h="429338">
                <a:tc>
                  <a:txBody>
                    <a:bodyPr/>
                    <a:lstStyle/>
                    <a:p>
                      <a:pPr>
                        <a:lnSpc>
                          <a:spcPct val="107000"/>
                        </a:lnSpc>
                        <a:spcAft>
                          <a:spcPts val="800"/>
                        </a:spcAft>
                      </a:pPr>
                      <a:r>
                        <a:rPr lang="en-IN" sz="12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Diabetes pedigree function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Diabetes pedigree function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80175332"/>
                  </a:ext>
                </a:extLst>
              </a:tr>
              <a:tr h="410792">
                <a:tc>
                  <a:txBody>
                    <a:bodyPr/>
                    <a:lstStyle/>
                    <a:p>
                      <a:pPr>
                        <a:lnSpc>
                          <a:spcPct val="107000"/>
                        </a:lnSpc>
                        <a:spcAft>
                          <a:spcPts val="800"/>
                        </a:spcAft>
                      </a:pPr>
                      <a:r>
                        <a:rPr lang="en-IN" sz="12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Outcome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Class variable (0 or 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2732888"/>
                  </a:ext>
                </a:extLst>
              </a:tr>
              <a:tr h="410792">
                <a:tc>
                  <a:txBody>
                    <a:bodyPr/>
                    <a:lstStyle/>
                    <a:p>
                      <a:pPr>
                        <a:lnSpc>
                          <a:spcPct val="107000"/>
                        </a:lnSpc>
                        <a:spcAft>
                          <a:spcPts val="800"/>
                        </a:spcAft>
                      </a:pPr>
                      <a:r>
                        <a:rPr lang="en-IN" sz="1200">
                          <a:effectLst/>
                        </a:rPr>
                        <a:t>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Age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Age of patient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20528900"/>
                  </a:ext>
                </a:extLst>
              </a:tr>
            </a:tbl>
          </a:graphicData>
        </a:graphic>
      </p:graphicFrame>
    </p:spTree>
    <p:extLst>
      <p:ext uri="{BB962C8B-B14F-4D97-AF65-F5344CB8AC3E}">
        <p14:creationId xmlns:p14="http://schemas.microsoft.com/office/powerpoint/2010/main" val="2892653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B236E-D9F7-D44B-E278-214352491BFF}"/>
              </a:ext>
            </a:extLst>
          </p:cNvPr>
          <p:cNvSpPr>
            <a:spLocks noGrp="1"/>
          </p:cNvSpPr>
          <p:nvPr>
            <p:ph type="title"/>
          </p:nvPr>
        </p:nvSpPr>
        <p:spPr>
          <a:xfrm flipV="1">
            <a:off x="673101" y="-1181099"/>
            <a:ext cx="10594456" cy="990599"/>
          </a:xfrm>
        </p:spPr>
        <p:txBody>
          <a:bodyPr/>
          <a:lstStyle/>
          <a:p>
            <a:endParaRPr lang="en-IN" dirty="0"/>
          </a:p>
        </p:txBody>
      </p:sp>
      <p:sp>
        <p:nvSpPr>
          <p:cNvPr id="3" name="Content Placeholder 2">
            <a:extLst>
              <a:ext uri="{FF2B5EF4-FFF2-40B4-BE49-F238E27FC236}">
                <a16:creationId xmlns:a16="http://schemas.microsoft.com/office/drawing/2014/main" id="{648DE5D8-364F-DFAA-9513-C2B2030B1B24}"/>
              </a:ext>
            </a:extLst>
          </p:cNvPr>
          <p:cNvSpPr>
            <a:spLocks noGrp="1"/>
          </p:cNvSpPr>
          <p:nvPr>
            <p:ph idx="1"/>
          </p:nvPr>
        </p:nvSpPr>
        <p:spPr>
          <a:xfrm>
            <a:off x="406400" y="203200"/>
            <a:ext cx="11518900" cy="6324600"/>
          </a:xfrm>
        </p:spPr>
        <p:txBody>
          <a:bodyPr>
            <a:normAutofit/>
          </a:bodyPr>
          <a:lstStyle/>
          <a:p>
            <a:pPr marL="0" indent="0">
              <a:buNone/>
            </a:pPr>
            <a:r>
              <a:rPr lang="en-IN" sz="3600" dirty="0"/>
              <a:t>2 - Data Pre-Processing</a:t>
            </a:r>
          </a:p>
          <a:p>
            <a:pPr marL="0" indent="0">
              <a:lnSpc>
                <a:spcPct val="150000"/>
              </a:lnSpc>
              <a:buNone/>
            </a:pPr>
            <a:r>
              <a:rPr lang="en-US" sz="2400" dirty="0"/>
              <a:t>This phase of model handles inconsistent data in order to get more accurate and precise results like in this dataset Id is inconsistent so we dropped the feature. This dataset doesn’t contain missing values. So, we imputed missing values for few selected attributes like Glucose level, Blood Pressure, Skin Thickness, BMI and Age because these attributes cannot have values zero. Then data was scaled using Standard Scaler. Since there were a smaller number of features and important for prediction so no feature selection was done.</a:t>
            </a:r>
            <a:endParaRPr lang="en-IN" sz="2400" dirty="0"/>
          </a:p>
        </p:txBody>
      </p:sp>
    </p:spTree>
    <p:extLst>
      <p:ext uri="{BB962C8B-B14F-4D97-AF65-F5344CB8AC3E}">
        <p14:creationId xmlns:p14="http://schemas.microsoft.com/office/powerpoint/2010/main" val="800888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0376D-3B63-3FF4-E39D-D9866B6E8730}"/>
              </a:ext>
            </a:extLst>
          </p:cNvPr>
          <p:cNvSpPr>
            <a:spLocks noGrp="1"/>
          </p:cNvSpPr>
          <p:nvPr>
            <p:ph type="title"/>
          </p:nvPr>
        </p:nvSpPr>
        <p:spPr>
          <a:xfrm>
            <a:off x="672495" y="-1562100"/>
            <a:ext cx="10353761" cy="1326321"/>
          </a:xfrm>
        </p:spPr>
        <p:txBody>
          <a:bodyPr/>
          <a:lstStyle/>
          <a:p>
            <a:endParaRPr lang="en-IN"/>
          </a:p>
        </p:txBody>
      </p:sp>
      <p:sp>
        <p:nvSpPr>
          <p:cNvPr id="3" name="Content Placeholder 2">
            <a:extLst>
              <a:ext uri="{FF2B5EF4-FFF2-40B4-BE49-F238E27FC236}">
                <a16:creationId xmlns:a16="http://schemas.microsoft.com/office/drawing/2014/main" id="{D38D77B4-7458-F409-055F-F4EE3FC416D9}"/>
              </a:ext>
            </a:extLst>
          </p:cNvPr>
          <p:cNvSpPr>
            <a:spLocks noGrp="1"/>
          </p:cNvSpPr>
          <p:nvPr>
            <p:ph idx="1"/>
          </p:nvPr>
        </p:nvSpPr>
        <p:spPr>
          <a:xfrm>
            <a:off x="393700" y="279400"/>
            <a:ext cx="11518900" cy="6299200"/>
          </a:xfrm>
        </p:spPr>
        <p:txBody>
          <a:bodyPr>
            <a:normAutofit/>
          </a:bodyPr>
          <a:lstStyle/>
          <a:p>
            <a:pPr marL="0" indent="0">
              <a:buNone/>
            </a:pPr>
            <a:r>
              <a:rPr lang="en-IN" sz="3600" dirty="0"/>
              <a:t>3 - Missing value identification</a:t>
            </a:r>
          </a:p>
          <a:p>
            <a:pPr marL="0" indent="0">
              <a:buNone/>
            </a:pPr>
            <a:endParaRPr lang="en-IN" sz="3600" dirty="0"/>
          </a:p>
        </p:txBody>
      </p:sp>
      <p:graphicFrame>
        <p:nvGraphicFramePr>
          <p:cNvPr id="5" name="Table 5">
            <a:extLst>
              <a:ext uri="{FF2B5EF4-FFF2-40B4-BE49-F238E27FC236}">
                <a16:creationId xmlns:a16="http://schemas.microsoft.com/office/drawing/2014/main" id="{385CA9AC-FC62-D87E-6D21-4B5E8C8DD533}"/>
              </a:ext>
            </a:extLst>
          </p:cNvPr>
          <p:cNvGraphicFramePr>
            <a:graphicFrameLocks noGrp="1"/>
          </p:cNvGraphicFramePr>
          <p:nvPr>
            <p:extLst>
              <p:ext uri="{D42A27DB-BD31-4B8C-83A1-F6EECF244321}">
                <p14:modId xmlns:p14="http://schemas.microsoft.com/office/powerpoint/2010/main" val="2592133231"/>
              </p:ext>
            </p:extLst>
          </p:nvPr>
        </p:nvGraphicFramePr>
        <p:xfrm>
          <a:off x="1244600" y="1206500"/>
          <a:ext cx="9436100" cy="5055603"/>
        </p:xfrm>
        <a:graphic>
          <a:graphicData uri="http://schemas.openxmlformats.org/drawingml/2006/table">
            <a:tbl>
              <a:tblPr firstRow="1" bandRow="1">
                <a:tableStyleId>{5940675A-B579-460E-94D1-54222C63F5DA}</a:tableStyleId>
              </a:tblPr>
              <a:tblGrid>
                <a:gridCol w="4777025">
                  <a:extLst>
                    <a:ext uri="{9D8B030D-6E8A-4147-A177-3AD203B41FA5}">
                      <a16:colId xmlns:a16="http://schemas.microsoft.com/office/drawing/2014/main" val="1542573280"/>
                    </a:ext>
                  </a:extLst>
                </a:gridCol>
                <a:gridCol w="4659075">
                  <a:extLst>
                    <a:ext uri="{9D8B030D-6E8A-4147-A177-3AD203B41FA5}">
                      <a16:colId xmlns:a16="http://schemas.microsoft.com/office/drawing/2014/main" val="2984299594"/>
                    </a:ext>
                  </a:extLst>
                </a:gridCol>
              </a:tblGrid>
              <a:tr h="496570">
                <a:tc>
                  <a:txBody>
                    <a:bodyPr/>
                    <a:lstStyle/>
                    <a:p>
                      <a:r>
                        <a:rPr lang="en-US" dirty="0"/>
                        <a:t>Attributes Name</a:t>
                      </a:r>
                      <a:endParaRPr lang="en-IN" dirty="0"/>
                    </a:p>
                  </a:txBody>
                  <a:tcPr/>
                </a:tc>
                <a:tc>
                  <a:txBody>
                    <a:bodyPr/>
                    <a:lstStyle/>
                    <a:p>
                      <a:r>
                        <a:rPr lang="en-US" dirty="0"/>
                        <a:t>NULL Values</a:t>
                      </a:r>
                      <a:endParaRPr lang="en-IN" dirty="0"/>
                    </a:p>
                  </a:txBody>
                  <a:tcPr/>
                </a:tc>
                <a:extLst>
                  <a:ext uri="{0D108BD9-81ED-4DB2-BD59-A6C34878D82A}">
                    <a16:rowId xmlns:a16="http://schemas.microsoft.com/office/drawing/2014/main" val="432824563"/>
                  </a:ext>
                </a:extLst>
              </a:tr>
              <a:tr h="496570">
                <a:tc>
                  <a:txBody>
                    <a:bodyPr/>
                    <a:lstStyle/>
                    <a:p>
                      <a:r>
                        <a:rPr lang="en-IN" dirty="0"/>
                        <a:t>Pregnancies</a:t>
                      </a:r>
                    </a:p>
                  </a:txBody>
                  <a:tcPr/>
                </a:tc>
                <a:tc>
                  <a:txBody>
                    <a:bodyPr/>
                    <a:lstStyle/>
                    <a:p>
                      <a:r>
                        <a:rPr lang="en-US" dirty="0"/>
                        <a:t>0</a:t>
                      </a:r>
                      <a:endParaRPr lang="en-IN" dirty="0"/>
                    </a:p>
                  </a:txBody>
                  <a:tcPr/>
                </a:tc>
                <a:extLst>
                  <a:ext uri="{0D108BD9-81ED-4DB2-BD59-A6C34878D82A}">
                    <a16:rowId xmlns:a16="http://schemas.microsoft.com/office/drawing/2014/main" val="640487150"/>
                  </a:ext>
                </a:extLst>
              </a:tr>
              <a:tr h="496570">
                <a:tc>
                  <a:txBody>
                    <a:bodyPr/>
                    <a:lstStyle/>
                    <a:p>
                      <a:r>
                        <a:rPr lang="en-IN" dirty="0"/>
                        <a:t>Glucose</a:t>
                      </a:r>
                    </a:p>
                  </a:txBody>
                  <a:tcPr/>
                </a:tc>
                <a:tc>
                  <a:txBody>
                    <a:bodyPr/>
                    <a:lstStyle/>
                    <a:p>
                      <a:r>
                        <a:rPr lang="en-US" dirty="0"/>
                        <a:t>0</a:t>
                      </a:r>
                      <a:endParaRPr lang="en-IN" dirty="0"/>
                    </a:p>
                  </a:txBody>
                  <a:tcPr/>
                </a:tc>
                <a:extLst>
                  <a:ext uri="{0D108BD9-81ED-4DB2-BD59-A6C34878D82A}">
                    <a16:rowId xmlns:a16="http://schemas.microsoft.com/office/drawing/2014/main" val="3186367378"/>
                  </a:ext>
                </a:extLst>
              </a:tr>
              <a:tr h="496570">
                <a:tc>
                  <a:txBody>
                    <a:bodyPr/>
                    <a:lstStyle/>
                    <a:p>
                      <a:r>
                        <a:rPr lang="en-IN" dirty="0"/>
                        <a:t>Blood Pressure </a:t>
                      </a:r>
                    </a:p>
                  </a:txBody>
                  <a:tcPr/>
                </a:tc>
                <a:tc>
                  <a:txBody>
                    <a:bodyPr/>
                    <a:lstStyle/>
                    <a:p>
                      <a:r>
                        <a:rPr lang="en-US" dirty="0"/>
                        <a:t>0</a:t>
                      </a:r>
                      <a:endParaRPr lang="en-IN" dirty="0"/>
                    </a:p>
                  </a:txBody>
                  <a:tcPr/>
                </a:tc>
                <a:extLst>
                  <a:ext uri="{0D108BD9-81ED-4DB2-BD59-A6C34878D82A}">
                    <a16:rowId xmlns:a16="http://schemas.microsoft.com/office/drawing/2014/main" val="57312893"/>
                  </a:ext>
                </a:extLst>
              </a:tr>
              <a:tr h="496570">
                <a:tc>
                  <a:txBody>
                    <a:bodyPr/>
                    <a:lstStyle/>
                    <a:p>
                      <a:r>
                        <a:rPr lang="en-IN" dirty="0"/>
                        <a:t>Skin Thickness</a:t>
                      </a:r>
                    </a:p>
                  </a:txBody>
                  <a:tcPr/>
                </a:tc>
                <a:tc>
                  <a:txBody>
                    <a:bodyPr/>
                    <a:lstStyle/>
                    <a:p>
                      <a:r>
                        <a:rPr lang="en-US" dirty="0"/>
                        <a:t>0</a:t>
                      </a:r>
                      <a:endParaRPr lang="en-IN" dirty="0"/>
                    </a:p>
                  </a:txBody>
                  <a:tcPr/>
                </a:tc>
                <a:extLst>
                  <a:ext uri="{0D108BD9-81ED-4DB2-BD59-A6C34878D82A}">
                    <a16:rowId xmlns:a16="http://schemas.microsoft.com/office/drawing/2014/main" val="2372812965"/>
                  </a:ext>
                </a:extLst>
              </a:tr>
              <a:tr h="496570">
                <a:tc>
                  <a:txBody>
                    <a:bodyPr/>
                    <a:lstStyle/>
                    <a:p>
                      <a:r>
                        <a:rPr lang="en-IN" dirty="0"/>
                        <a:t>Insulin</a:t>
                      </a:r>
                    </a:p>
                  </a:txBody>
                  <a:tcPr/>
                </a:tc>
                <a:tc>
                  <a:txBody>
                    <a:bodyPr/>
                    <a:lstStyle/>
                    <a:p>
                      <a:r>
                        <a:rPr lang="en-US" dirty="0"/>
                        <a:t>0</a:t>
                      </a:r>
                      <a:endParaRPr lang="en-IN" dirty="0"/>
                    </a:p>
                  </a:txBody>
                  <a:tcPr/>
                </a:tc>
                <a:extLst>
                  <a:ext uri="{0D108BD9-81ED-4DB2-BD59-A6C34878D82A}">
                    <a16:rowId xmlns:a16="http://schemas.microsoft.com/office/drawing/2014/main" val="4121614350"/>
                  </a:ext>
                </a:extLst>
              </a:tr>
              <a:tr h="496570">
                <a:tc>
                  <a:txBody>
                    <a:bodyPr/>
                    <a:lstStyle/>
                    <a:p>
                      <a:r>
                        <a:rPr lang="en-IN" dirty="0"/>
                        <a:t>BMI</a:t>
                      </a:r>
                    </a:p>
                  </a:txBody>
                  <a:tcPr/>
                </a:tc>
                <a:tc>
                  <a:txBody>
                    <a:bodyPr/>
                    <a:lstStyle/>
                    <a:p>
                      <a:r>
                        <a:rPr lang="en-US" dirty="0"/>
                        <a:t>0</a:t>
                      </a:r>
                      <a:endParaRPr lang="en-IN" dirty="0"/>
                    </a:p>
                  </a:txBody>
                  <a:tcPr/>
                </a:tc>
                <a:extLst>
                  <a:ext uri="{0D108BD9-81ED-4DB2-BD59-A6C34878D82A}">
                    <a16:rowId xmlns:a16="http://schemas.microsoft.com/office/drawing/2014/main" val="2210293002"/>
                  </a:ext>
                </a:extLst>
              </a:tr>
              <a:tr h="496570">
                <a:tc>
                  <a:txBody>
                    <a:bodyPr/>
                    <a:lstStyle/>
                    <a:p>
                      <a:r>
                        <a:rPr lang="en-IN" dirty="0"/>
                        <a:t>Diabetes Pedigree Function</a:t>
                      </a:r>
                    </a:p>
                  </a:txBody>
                  <a:tcPr/>
                </a:tc>
                <a:tc>
                  <a:txBody>
                    <a:bodyPr/>
                    <a:lstStyle/>
                    <a:p>
                      <a:r>
                        <a:rPr lang="en-US" dirty="0"/>
                        <a:t>0</a:t>
                      </a:r>
                      <a:endParaRPr lang="en-IN" dirty="0"/>
                    </a:p>
                  </a:txBody>
                  <a:tcPr/>
                </a:tc>
                <a:extLst>
                  <a:ext uri="{0D108BD9-81ED-4DB2-BD59-A6C34878D82A}">
                    <a16:rowId xmlns:a16="http://schemas.microsoft.com/office/drawing/2014/main" val="3158065677"/>
                  </a:ext>
                </a:extLst>
              </a:tr>
              <a:tr h="586473">
                <a:tc>
                  <a:txBody>
                    <a:bodyPr/>
                    <a:lstStyle/>
                    <a:p>
                      <a:r>
                        <a:rPr lang="en-IN" dirty="0"/>
                        <a:t>Age </a:t>
                      </a:r>
                    </a:p>
                  </a:txBody>
                  <a:tcPr/>
                </a:tc>
                <a:tc>
                  <a:txBody>
                    <a:bodyPr/>
                    <a:lstStyle/>
                    <a:p>
                      <a:r>
                        <a:rPr lang="en-US" dirty="0"/>
                        <a:t>0</a:t>
                      </a:r>
                      <a:endParaRPr lang="en-IN" dirty="0"/>
                    </a:p>
                  </a:txBody>
                  <a:tcPr/>
                </a:tc>
                <a:extLst>
                  <a:ext uri="{0D108BD9-81ED-4DB2-BD59-A6C34878D82A}">
                    <a16:rowId xmlns:a16="http://schemas.microsoft.com/office/drawing/2014/main" val="101463368"/>
                  </a:ext>
                </a:extLst>
              </a:tr>
              <a:tr h="496570">
                <a:tc>
                  <a:txBody>
                    <a:bodyPr/>
                    <a:lstStyle/>
                    <a:p>
                      <a:r>
                        <a:rPr lang="en-IN" dirty="0"/>
                        <a:t>Outcome</a:t>
                      </a:r>
                    </a:p>
                  </a:txBody>
                  <a:tcPr/>
                </a:tc>
                <a:tc>
                  <a:txBody>
                    <a:bodyPr/>
                    <a:lstStyle/>
                    <a:p>
                      <a:r>
                        <a:rPr lang="en-US" dirty="0"/>
                        <a:t>0</a:t>
                      </a:r>
                      <a:endParaRPr lang="en-IN" dirty="0"/>
                    </a:p>
                  </a:txBody>
                  <a:tcPr/>
                </a:tc>
                <a:extLst>
                  <a:ext uri="{0D108BD9-81ED-4DB2-BD59-A6C34878D82A}">
                    <a16:rowId xmlns:a16="http://schemas.microsoft.com/office/drawing/2014/main" val="4106713241"/>
                  </a:ext>
                </a:extLst>
              </a:tr>
            </a:tbl>
          </a:graphicData>
        </a:graphic>
      </p:graphicFrame>
    </p:spTree>
    <p:extLst>
      <p:ext uri="{BB962C8B-B14F-4D97-AF65-F5344CB8AC3E}">
        <p14:creationId xmlns:p14="http://schemas.microsoft.com/office/powerpoint/2010/main" val="3671497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ADF49-5B26-5215-8AFF-294783B67083}"/>
              </a:ext>
            </a:extLst>
          </p:cNvPr>
          <p:cNvSpPr>
            <a:spLocks noGrp="1"/>
          </p:cNvSpPr>
          <p:nvPr>
            <p:ph type="title"/>
          </p:nvPr>
        </p:nvSpPr>
        <p:spPr>
          <a:xfrm>
            <a:off x="913796" y="-334477"/>
            <a:ext cx="9933876"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13AE8369-9933-A8FA-7979-0A4246E104FD}"/>
              </a:ext>
            </a:extLst>
          </p:cNvPr>
          <p:cNvSpPr>
            <a:spLocks noGrp="1"/>
          </p:cNvSpPr>
          <p:nvPr>
            <p:ph idx="1"/>
          </p:nvPr>
        </p:nvSpPr>
        <p:spPr>
          <a:xfrm>
            <a:off x="163628" y="286351"/>
            <a:ext cx="11877575" cy="6432083"/>
          </a:xfrm>
        </p:spPr>
        <p:txBody>
          <a:bodyPr>
            <a:normAutofit/>
          </a:bodyPr>
          <a:lstStyle/>
          <a:p>
            <a:pPr marL="0" indent="0">
              <a:buNone/>
            </a:pPr>
            <a:r>
              <a:rPr lang="en-US" sz="3600" b="1" dirty="0"/>
              <a:t>4 - </a:t>
            </a:r>
            <a:r>
              <a:rPr lang="en-IN" sz="3600" b="1" dirty="0"/>
              <a:t>Feature selection</a:t>
            </a:r>
          </a:p>
          <a:p>
            <a:pPr marL="0" indent="0">
              <a:buNone/>
            </a:pPr>
            <a:endParaRPr lang="en-IN" sz="3600" b="1" dirty="0"/>
          </a:p>
        </p:txBody>
      </p:sp>
      <p:graphicFrame>
        <p:nvGraphicFramePr>
          <p:cNvPr id="4" name="Table 4">
            <a:extLst>
              <a:ext uri="{FF2B5EF4-FFF2-40B4-BE49-F238E27FC236}">
                <a16:creationId xmlns:a16="http://schemas.microsoft.com/office/drawing/2014/main" id="{59B6B864-9EB3-3286-A2CD-5483C0B5ADB9}"/>
              </a:ext>
            </a:extLst>
          </p:cNvPr>
          <p:cNvGraphicFramePr>
            <a:graphicFrameLocks noGrp="1"/>
          </p:cNvGraphicFramePr>
          <p:nvPr>
            <p:extLst>
              <p:ext uri="{D42A27DB-BD31-4B8C-83A1-F6EECF244321}">
                <p14:modId xmlns:p14="http://schemas.microsoft.com/office/powerpoint/2010/main" val="2115298875"/>
              </p:ext>
            </p:extLst>
          </p:nvPr>
        </p:nvGraphicFramePr>
        <p:xfrm>
          <a:off x="913796" y="1585940"/>
          <a:ext cx="10347764" cy="4526100"/>
        </p:xfrm>
        <a:graphic>
          <a:graphicData uri="http://schemas.openxmlformats.org/drawingml/2006/table">
            <a:tbl>
              <a:tblPr firstRow="1" bandRow="1">
                <a:tableStyleId>{5940675A-B579-460E-94D1-54222C63F5DA}</a:tableStyleId>
              </a:tblPr>
              <a:tblGrid>
                <a:gridCol w="4851737">
                  <a:extLst>
                    <a:ext uri="{9D8B030D-6E8A-4147-A177-3AD203B41FA5}">
                      <a16:colId xmlns:a16="http://schemas.microsoft.com/office/drawing/2014/main" val="2501375332"/>
                    </a:ext>
                  </a:extLst>
                </a:gridCol>
                <a:gridCol w="5496027">
                  <a:extLst>
                    <a:ext uri="{9D8B030D-6E8A-4147-A177-3AD203B41FA5}">
                      <a16:colId xmlns:a16="http://schemas.microsoft.com/office/drawing/2014/main" val="2074151980"/>
                    </a:ext>
                  </a:extLst>
                </a:gridCol>
              </a:tblGrid>
              <a:tr h="502900">
                <a:tc>
                  <a:txBody>
                    <a:bodyPr/>
                    <a:lstStyle/>
                    <a:p>
                      <a:r>
                        <a:rPr lang="en-US" dirty="0"/>
                        <a:t>Attributes</a:t>
                      </a:r>
                      <a:endParaRPr lang="en-IN" dirty="0"/>
                    </a:p>
                  </a:txBody>
                  <a:tcPr/>
                </a:tc>
                <a:tc>
                  <a:txBody>
                    <a:bodyPr/>
                    <a:lstStyle/>
                    <a:p>
                      <a:r>
                        <a:rPr lang="en-US" b="1" dirty="0"/>
                        <a:t>Correlation with Outcome(Target variable)</a:t>
                      </a:r>
                      <a:endParaRPr lang="en-IN" b="1" dirty="0"/>
                    </a:p>
                  </a:txBody>
                  <a:tcPr/>
                </a:tc>
                <a:extLst>
                  <a:ext uri="{0D108BD9-81ED-4DB2-BD59-A6C34878D82A}">
                    <a16:rowId xmlns:a16="http://schemas.microsoft.com/office/drawing/2014/main" val="508054331"/>
                  </a:ext>
                </a:extLst>
              </a:tr>
              <a:tr h="502900">
                <a:tc>
                  <a:txBody>
                    <a:bodyPr/>
                    <a:lstStyle/>
                    <a:p>
                      <a:r>
                        <a:rPr lang="en-IN" dirty="0"/>
                        <a:t>Glucose </a:t>
                      </a:r>
                    </a:p>
                  </a:txBody>
                  <a:tcPr/>
                </a:tc>
                <a:tc>
                  <a:txBody>
                    <a:bodyPr/>
                    <a:lstStyle/>
                    <a:p>
                      <a:r>
                        <a:rPr lang="en-IN" dirty="0"/>
                        <a:t>0.466581</a:t>
                      </a:r>
                    </a:p>
                  </a:txBody>
                  <a:tcPr/>
                </a:tc>
                <a:extLst>
                  <a:ext uri="{0D108BD9-81ED-4DB2-BD59-A6C34878D82A}">
                    <a16:rowId xmlns:a16="http://schemas.microsoft.com/office/drawing/2014/main" val="991492100"/>
                  </a:ext>
                </a:extLst>
              </a:tr>
              <a:tr h="502900">
                <a:tc>
                  <a:txBody>
                    <a:bodyPr/>
                    <a:lstStyle/>
                    <a:p>
                      <a:r>
                        <a:rPr lang="en-US" dirty="0"/>
                        <a:t>B</a:t>
                      </a:r>
                      <a:r>
                        <a:rPr lang="en-IN" dirty="0"/>
                        <a:t>MI</a:t>
                      </a:r>
                    </a:p>
                  </a:txBody>
                  <a:tcPr/>
                </a:tc>
                <a:tc>
                  <a:txBody>
                    <a:bodyPr/>
                    <a:lstStyle/>
                    <a:p>
                      <a:r>
                        <a:rPr lang="en-IN" dirty="0"/>
                        <a:t>0.292695</a:t>
                      </a:r>
                    </a:p>
                  </a:txBody>
                  <a:tcPr/>
                </a:tc>
                <a:extLst>
                  <a:ext uri="{0D108BD9-81ED-4DB2-BD59-A6C34878D82A}">
                    <a16:rowId xmlns:a16="http://schemas.microsoft.com/office/drawing/2014/main" val="3474199751"/>
                  </a:ext>
                </a:extLst>
              </a:tr>
              <a:tr h="502900">
                <a:tc>
                  <a:txBody>
                    <a:bodyPr/>
                    <a:lstStyle/>
                    <a:p>
                      <a:r>
                        <a:rPr lang="en-IN" dirty="0"/>
                        <a:t>Age</a:t>
                      </a:r>
                    </a:p>
                  </a:txBody>
                  <a:tcPr/>
                </a:tc>
                <a:tc>
                  <a:txBody>
                    <a:bodyPr/>
                    <a:lstStyle/>
                    <a:p>
                      <a:r>
                        <a:rPr lang="en-IN" dirty="0"/>
                        <a:t>0.238356</a:t>
                      </a:r>
                    </a:p>
                  </a:txBody>
                  <a:tcPr/>
                </a:tc>
                <a:extLst>
                  <a:ext uri="{0D108BD9-81ED-4DB2-BD59-A6C34878D82A}">
                    <a16:rowId xmlns:a16="http://schemas.microsoft.com/office/drawing/2014/main" val="724368408"/>
                  </a:ext>
                </a:extLst>
              </a:tr>
              <a:tr h="502900">
                <a:tc>
                  <a:txBody>
                    <a:bodyPr/>
                    <a:lstStyle/>
                    <a:p>
                      <a:r>
                        <a:rPr lang="en-IN" dirty="0"/>
                        <a:t>Pregnancies </a:t>
                      </a:r>
                    </a:p>
                  </a:txBody>
                  <a:tcPr/>
                </a:tc>
                <a:tc>
                  <a:txBody>
                    <a:bodyPr/>
                    <a:lstStyle/>
                    <a:p>
                      <a:r>
                        <a:rPr lang="en-IN" dirty="0"/>
                        <a:t>0.221898 </a:t>
                      </a:r>
                    </a:p>
                  </a:txBody>
                  <a:tcPr/>
                </a:tc>
                <a:extLst>
                  <a:ext uri="{0D108BD9-81ED-4DB2-BD59-A6C34878D82A}">
                    <a16:rowId xmlns:a16="http://schemas.microsoft.com/office/drawing/2014/main" val="288180047"/>
                  </a:ext>
                </a:extLst>
              </a:tr>
              <a:tr h="502900">
                <a:tc>
                  <a:txBody>
                    <a:bodyPr/>
                    <a:lstStyle/>
                    <a:p>
                      <a:r>
                        <a:rPr lang="en-IN" dirty="0"/>
                        <a:t>Diabetes Pedigree Function</a:t>
                      </a:r>
                    </a:p>
                  </a:txBody>
                  <a:tcPr/>
                </a:tc>
                <a:tc>
                  <a:txBody>
                    <a:bodyPr/>
                    <a:lstStyle/>
                    <a:p>
                      <a:r>
                        <a:rPr lang="en-IN" dirty="0"/>
                        <a:t>0.173844 </a:t>
                      </a:r>
                    </a:p>
                  </a:txBody>
                  <a:tcPr/>
                </a:tc>
                <a:extLst>
                  <a:ext uri="{0D108BD9-81ED-4DB2-BD59-A6C34878D82A}">
                    <a16:rowId xmlns:a16="http://schemas.microsoft.com/office/drawing/2014/main" val="3448832275"/>
                  </a:ext>
                </a:extLst>
              </a:tr>
              <a:tr h="502900">
                <a:tc>
                  <a:txBody>
                    <a:bodyPr/>
                    <a:lstStyle/>
                    <a:p>
                      <a:r>
                        <a:rPr lang="en-IN" dirty="0"/>
                        <a:t>Insulin</a:t>
                      </a:r>
                    </a:p>
                  </a:txBody>
                  <a:tcPr/>
                </a:tc>
                <a:tc>
                  <a:txBody>
                    <a:bodyPr/>
                    <a:lstStyle/>
                    <a:p>
                      <a:r>
                        <a:rPr lang="en-IN" dirty="0"/>
                        <a:t>0.130548 </a:t>
                      </a:r>
                    </a:p>
                  </a:txBody>
                  <a:tcPr/>
                </a:tc>
                <a:extLst>
                  <a:ext uri="{0D108BD9-81ED-4DB2-BD59-A6C34878D82A}">
                    <a16:rowId xmlns:a16="http://schemas.microsoft.com/office/drawing/2014/main" val="3355364249"/>
                  </a:ext>
                </a:extLst>
              </a:tr>
              <a:tr h="502900">
                <a:tc>
                  <a:txBody>
                    <a:bodyPr/>
                    <a:lstStyle/>
                    <a:p>
                      <a:r>
                        <a:rPr lang="en-IN" dirty="0"/>
                        <a:t>Skin Thickness</a:t>
                      </a:r>
                    </a:p>
                  </a:txBody>
                  <a:tcPr/>
                </a:tc>
                <a:tc>
                  <a:txBody>
                    <a:bodyPr/>
                    <a:lstStyle/>
                    <a:p>
                      <a:r>
                        <a:rPr lang="en-IN" dirty="0"/>
                        <a:t>0.074752 </a:t>
                      </a:r>
                    </a:p>
                  </a:txBody>
                  <a:tcPr/>
                </a:tc>
                <a:extLst>
                  <a:ext uri="{0D108BD9-81ED-4DB2-BD59-A6C34878D82A}">
                    <a16:rowId xmlns:a16="http://schemas.microsoft.com/office/drawing/2014/main" val="2559936738"/>
                  </a:ext>
                </a:extLst>
              </a:tr>
              <a:tr h="502900">
                <a:tc>
                  <a:txBody>
                    <a:bodyPr/>
                    <a:lstStyle/>
                    <a:p>
                      <a:r>
                        <a:rPr lang="en-IN" dirty="0"/>
                        <a:t>Blood Pressure </a:t>
                      </a:r>
                    </a:p>
                  </a:txBody>
                  <a:tcPr/>
                </a:tc>
                <a:tc>
                  <a:txBody>
                    <a:bodyPr/>
                    <a:lstStyle/>
                    <a:p>
                      <a:r>
                        <a:rPr lang="en-IN" dirty="0"/>
                        <a:t>0.065068 </a:t>
                      </a:r>
                    </a:p>
                  </a:txBody>
                  <a:tcPr/>
                </a:tc>
                <a:extLst>
                  <a:ext uri="{0D108BD9-81ED-4DB2-BD59-A6C34878D82A}">
                    <a16:rowId xmlns:a16="http://schemas.microsoft.com/office/drawing/2014/main" val="1677796356"/>
                  </a:ext>
                </a:extLst>
              </a:tr>
            </a:tbl>
          </a:graphicData>
        </a:graphic>
      </p:graphicFrame>
    </p:spTree>
    <p:extLst>
      <p:ext uri="{BB962C8B-B14F-4D97-AF65-F5344CB8AC3E}">
        <p14:creationId xmlns:p14="http://schemas.microsoft.com/office/powerpoint/2010/main" val="3812253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64610-EF0A-D803-8F5E-2E97C01B158B}"/>
              </a:ext>
            </a:extLst>
          </p:cNvPr>
          <p:cNvSpPr>
            <a:spLocks noGrp="1"/>
          </p:cNvSpPr>
          <p:nvPr>
            <p:ph type="title"/>
          </p:nvPr>
        </p:nvSpPr>
        <p:spPr>
          <a:xfrm flipV="1">
            <a:off x="3359217" y="-138763"/>
            <a:ext cx="8668735" cy="45719"/>
          </a:xfrm>
        </p:spPr>
        <p:txBody>
          <a:bodyPr>
            <a:normAutofit fontScale="90000"/>
          </a:bodyPr>
          <a:lstStyle/>
          <a:p>
            <a:endParaRPr lang="en-IN"/>
          </a:p>
        </p:txBody>
      </p:sp>
      <p:sp>
        <p:nvSpPr>
          <p:cNvPr id="3" name="Content Placeholder 2">
            <a:extLst>
              <a:ext uri="{FF2B5EF4-FFF2-40B4-BE49-F238E27FC236}">
                <a16:creationId xmlns:a16="http://schemas.microsoft.com/office/drawing/2014/main" id="{15E1C864-E107-468D-F610-386C2F3B1675}"/>
              </a:ext>
            </a:extLst>
          </p:cNvPr>
          <p:cNvSpPr>
            <a:spLocks noGrp="1"/>
          </p:cNvSpPr>
          <p:nvPr>
            <p:ph idx="1"/>
          </p:nvPr>
        </p:nvSpPr>
        <p:spPr>
          <a:xfrm>
            <a:off x="279134" y="288757"/>
            <a:ext cx="7940841" cy="6227545"/>
          </a:xfrm>
        </p:spPr>
        <p:txBody>
          <a:bodyPr>
            <a:normAutofit/>
          </a:bodyPr>
          <a:lstStyle/>
          <a:p>
            <a:pPr marL="0" indent="0">
              <a:buNone/>
            </a:pPr>
            <a:r>
              <a:rPr lang="en-US" sz="3600" b="1" dirty="0"/>
              <a:t>5 - </a:t>
            </a:r>
            <a:r>
              <a:rPr lang="en-IN" sz="3600" b="1" dirty="0"/>
              <a:t>Scaling and Normalization</a:t>
            </a:r>
          </a:p>
          <a:p>
            <a:pPr marL="0" indent="0">
              <a:buNone/>
            </a:pPr>
            <a:r>
              <a:rPr lang="en-US" sz="2400" dirty="0"/>
              <a:t>We performed feature scaling by normalizing the data from 0 to 1 range, which boosted the algorithm’s calculation speed. Scaling means that you're trans forming your data so that it fits within a specific scale, like 0- 100 or 0-1. You want to scale d </a:t>
            </a:r>
            <a:r>
              <a:rPr lang="en-US" sz="2400" dirty="0" err="1"/>
              <a:t>ata</a:t>
            </a:r>
            <a:r>
              <a:rPr lang="en-US" sz="2400" dirty="0"/>
              <a:t> when you're using methods based on measures of how far apart data points are, like support vector machines (SVM). With these algorithms, a change of "1" in any numeric feature is given the same importance.</a:t>
            </a:r>
            <a:endParaRPr lang="en-IN" sz="2400" b="1" dirty="0"/>
          </a:p>
        </p:txBody>
      </p:sp>
      <p:pic>
        <p:nvPicPr>
          <p:cNvPr id="2050" name="Picture 2" descr="See the source image">
            <a:extLst>
              <a:ext uri="{FF2B5EF4-FFF2-40B4-BE49-F238E27FC236}">
                <a16:creationId xmlns:a16="http://schemas.microsoft.com/office/drawing/2014/main" id="{838127A4-1424-61F3-67D6-ECF94B0E6C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4097" y="824163"/>
            <a:ext cx="3798352" cy="43831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429283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108</TotalTime>
  <Words>1057</Words>
  <Application>Microsoft Office PowerPoint</Application>
  <PresentationFormat>Widescreen</PresentationFormat>
  <Paragraphs>135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Bookman Old Style</vt:lpstr>
      <vt:lpstr>Calibri</vt:lpstr>
      <vt:lpstr>Rockwell</vt:lpstr>
      <vt:lpstr>source-serif-pro</vt:lpstr>
      <vt:lpstr>Damask</vt:lpstr>
      <vt:lpstr>Rajkiya Engineering College banda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Rajkiya Engineering College banda</dc:title>
  <dc:creator>yash saxena</dc:creator>
  <cp:lastModifiedBy>yash saxena</cp:lastModifiedBy>
  <cp:revision>7</cp:revision>
  <dcterms:created xsi:type="dcterms:W3CDTF">2022-11-29T15:22:05Z</dcterms:created>
  <dcterms:modified xsi:type="dcterms:W3CDTF">2022-11-30T09:11:15Z</dcterms:modified>
</cp:coreProperties>
</file>