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94FD88-FD65-48D5-8FAF-15D9B88C825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3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8920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84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96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97428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4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9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51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1488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2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D5C2-1B80-4682-9B1E-4615BC24D9E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221965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D5C2-1B80-4682-9B1E-4615BC24D9EB}"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4FD88-FD65-48D5-8FAF-15D9B88C825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7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D5C2-1B80-4682-9B1E-4615BC24D9EB}"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9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D5C2-1B80-4682-9B1E-4615BC24D9EB}"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4689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50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5424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B5D5C2-1B80-4682-9B1E-4615BC24D9EB}" type="datetimeFigureOut">
              <a:rPr lang="en-IN" smtClean="0"/>
              <a:t>18-10-2024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94FD88-FD65-48D5-8FAF-15D9B88C8254}" type="slidenum">
              <a:rPr lang="en-IN" smtClean="0"/>
              <a:t>‹#›</a:t>
            </a:fld>
            <a:endParaRPr lang="en-IN"/>
          </a:p>
        </p:txBody>
      </p:sp>
    </p:spTree>
    <p:extLst>
      <p:ext uri="{BB962C8B-B14F-4D97-AF65-F5344CB8AC3E}">
        <p14:creationId xmlns:p14="http://schemas.microsoft.com/office/powerpoint/2010/main" val="7498312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C1622D-A3D4-E25E-08C0-6370121EAC9D}"/>
              </a:ext>
            </a:extLst>
          </p:cNvPr>
          <p:cNvSpPr txBox="1"/>
          <p:nvPr/>
        </p:nvSpPr>
        <p:spPr>
          <a:xfrm>
            <a:off x="772886" y="1166327"/>
            <a:ext cx="10646228" cy="830997"/>
          </a:xfrm>
          <a:prstGeom prst="rect">
            <a:avLst/>
          </a:prstGeom>
          <a:noFill/>
        </p:spPr>
        <p:txBody>
          <a:bodyPr wrap="square" rtlCol="0">
            <a:spAutoFit/>
          </a:bodyPr>
          <a:lstStyle/>
          <a:p>
            <a:pPr algn="ctr"/>
            <a:r>
              <a:rPr lang="en-IN" sz="4800" b="1" dirty="0"/>
              <a:t>EXPENSE MANAGEMENT SYSTEM</a:t>
            </a:r>
          </a:p>
        </p:txBody>
      </p:sp>
      <p:sp>
        <p:nvSpPr>
          <p:cNvPr id="5" name="TextBox 4">
            <a:extLst>
              <a:ext uri="{FF2B5EF4-FFF2-40B4-BE49-F238E27FC236}">
                <a16:creationId xmlns:a16="http://schemas.microsoft.com/office/drawing/2014/main" id="{65B0044A-0D39-4120-E3B2-A9B6E7BE6432}"/>
              </a:ext>
            </a:extLst>
          </p:cNvPr>
          <p:cNvSpPr txBox="1"/>
          <p:nvPr/>
        </p:nvSpPr>
        <p:spPr>
          <a:xfrm>
            <a:off x="2382252" y="2150952"/>
            <a:ext cx="7427495" cy="707886"/>
          </a:xfrm>
          <a:prstGeom prst="rect">
            <a:avLst/>
          </a:prstGeom>
          <a:noFill/>
        </p:spPr>
        <p:txBody>
          <a:bodyPr wrap="square" rtlCol="0">
            <a:spAutoFit/>
          </a:bodyPr>
          <a:lstStyle/>
          <a:p>
            <a:pPr algn="ctr"/>
            <a:r>
              <a:rPr lang="en-IN" sz="2000" dirty="0"/>
              <a:t>A USER FRIENDLY WEB APPLICATION FOR MANAGING EXPENCES</a:t>
            </a:r>
          </a:p>
        </p:txBody>
      </p:sp>
      <p:graphicFrame>
        <p:nvGraphicFramePr>
          <p:cNvPr id="6" name="Table 5">
            <a:extLst>
              <a:ext uri="{FF2B5EF4-FFF2-40B4-BE49-F238E27FC236}">
                <a16:creationId xmlns:a16="http://schemas.microsoft.com/office/drawing/2014/main" id="{617146EE-614D-3990-B3BE-B9E69B5AF446}"/>
              </a:ext>
            </a:extLst>
          </p:cNvPr>
          <p:cNvGraphicFramePr>
            <a:graphicFrameLocks noGrp="1"/>
          </p:cNvGraphicFramePr>
          <p:nvPr>
            <p:extLst>
              <p:ext uri="{D42A27DB-BD31-4B8C-83A1-F6EECF244321}">
                <p14:modId xmlns:p14="http://schemas.microsoft.com/office/powerpoint/2010/main" val="4293191163"/>
              </p:ext>
            </p:extLst>
          </p:nvPr>
        </p:nvGraphicFramePr>
        <p:xfrm>
          <a:off x="4019977" y="3999162"/>
          <a:ext cx="4152039" cy="2133600"/>
        </p:xfrm>
        <a:graphic>
          <a:graphicData uri="http://schemas.openxmlformats.org/drawingml/2006/table">
            <a:tbl>
              <a:tblPr>
                <a:tableStyleId>{3B4B98B0-60AC-42C2-AFA5-B58CD77FA1E5}</a:tableStyleId>
              </a:tblPr>
              <a:tblGrid>
                <a:gridCol w="399346">
                  <a:extLst>
                    <a:ext uri="{9D8B030D-6E8A-4147-A177-3AD203B41FA5}">
                      <a16:colId xmlns:a16="http://schemas.microsoft.com/office/drawing/2014/main" val="2862685173"/>
                    </a:ext>
                  </a:extLst>
                </a:gridCol>
                <a:gridCol w="3752693">
                  <a:extLst>
                    <a:ext uri="{9D8B030D-6E8A-4147-A177-3AD203B41FA5}">
                      <a16:colId xmlns:a16="http://schemas.microsoft.com/office/drawing/2014/main" val="2385871653"/>
                    </a:ext>
                  </a:extLst>
                </a:gridCol>
              </a:tblGrid>
              <a:tr h="370840">
                <a:tc>
                  <a:txBody>
                    <a:bodyPr/>
                    <a:lstStyle/>
                    <a:p>
                      <a:pPr algn="ctr"/>
                      <a:r>
                        <a:rPr lang="en-IN" sz="2200" dirty="0"/>
                        <a:t>1.</a:t>
                      </a:r>
                    </a:p>
                  </a:txBody>
                  <a:tcPr/>
                </a:tc>
                <a:tc>
                  <a:txBody>
                    <a:bodyPr/>
                    <a:lstStyle/>
                    <a:p>
                      <a:pPr algn="ctr"/>
                      <a:r>
                        <a:rPr lang="en-IN" sz="2200" dirty="0"/>
                        <a:t>H YASHWANTH</a:t>
                      </a:r>
                    </a:p>
                  </a:txBody>
                  <a:tcPr/>
                </a:tc>
                <a:extLst>
                  <a:ext uri="{0D108BD9-81ED-4DB2-BD59-A6C34878D82A}">
                    <a16:rowId xmlns:a16="http://schemas.microsoft.com/office/drawing/2014/main" val="2418352251"/>
                  </a:ext>
                </a:extLst>
              </a:tr>
              <a:tr h="370840">
                <a:tc>
                  <a:txBody>
                    <a:bodyPr/>
                    <a:lstStyle/>
                    <a:p>
                      <a:pPr algn="ctr"/>
                      <a:r>
                        <a:rPr lang="en-IN" sz="2200" dirty="0"/>
                        <a:t>2.</a:t>
                      </a:r>
                    </a:p>
                  </a:txBody>
                  <a:tcPr/>
                </a:tc>
                <a:tc>
                  <a:txBody>
                    <a:bodyPr/>
                    <a:lstStyle/>
                    <a:p>
                      <a:pPr algn="ctr"/>
                      <a:r>
                        <a:rPr lang="en-IN" sz="2200" dirty="0"/>
                        <a:t>ARPIT SHARMA</a:t>
                      </a:r>
                    </a:p>
                  </a:txBody>
                  <a:tcPr/>
                </a:tc>
                <a:extLst>
                  <a:ext uri="{0D108BD9-81ED-4DB2-BD59-A6C34878D82A}">
                    <a16:rowId xmlns:a16="http://schemas.microsoft.com/office/drawing/2014/main" val="395168409"/>
                  </a:ext>
                </a:extLst>
              </a:tr>
              <a:tr h="370840">
                <a:tc>
                  <a:txBody>
                    <a:bodyPr/>
                    <a:lstStyle/>
                    <a:p>
                      <a:pPr algn="ctr"/>
                      <a:r>
                        <a:rPr lang="en-IN" sz="2200" dirty="0"/>
                        <a:t>3.</a:t>
                      </a:r>
                    </a:p>
                  </a:txBody>
                  <a:tcPr/>
                </a:tc>
                <a:tc>
                  <a:txBody>
                    <a:bodyPr/>
                    <a:lstStyle/>
                    <a:p>
                      <a:pPr algn="ctr"/>
                      <a:r>
                        <a:rPr lang="en-IN" sz="2200" dirty="0"/>
                        <a:t>ARUL G</a:t>
                      </a:r>
                    </a:p>
                  </a:txBody>
                  <a:tcPr/>
                </a:tc>
                <a:extLst>
                  <a:ext uri="{0D108BD9-81ED-4DB2-BD59-A6C34878D82A}">
                    <a16:rowId xmlns:a16="http://schemas.microsoft.com/office/drawing/2014/main" val="454733570"/>
                  </a:ext>
                </a:extLst>
              </a:tr>
              <a:tr h="370840">
                <a:tc>
                  <a:txBody>
                    <a:bodyPr/>
                    <a:lstStyle/>
                    <a:p>
                      <a:pPr algn="ctr"/>
                      <a:r>
                        <a:rPr lang="en-IN" sz="2200" dirty="0"/>
                        <a:t>4.</a:t>
                      </a:r>
                    </a:p>
                  </a:txBody>
                  <a:tcPr/>
                </a:tc>
                <a:tc>
                  <a:txBody>
                    <a:bodyPr/>
                    <a:lstStyle/>
                    <a:p>
                      <a:pPr algn="ctr"/>
                      <a:r>
                        <a:rPr lang="en-IN" sz="2200" dirty="0"/>
                        <a:t>SUHAS SHINDE</a:t>
                      </a:r>
                    </a:p>
                  </a:txBody>
                  <a:tcPr/>
                </a:tc>
                <a:extLst>
                  <a:ext uri="{0D108BD9-81ED-4DB2-BD59-A6C34878D82A}">
                    <a16:rowId xmlns:a16="http://schemas.microsoft.com/office/drawing/2014/main" val="2219829640"/>
                  </a:ext>
                </a:extLst>
              </a:tr>
              <a:tr h="370840">
                <a:tc>
                  <a:txBody>
                    <a:bodyPr/>
                    <a:lstStyle/>
                    <a:p>
                      <a:pPr algn="ctr"/>
                      <a:r>
                        <a:rPr lang="en-IN" sz="2200" dirty="0"/>
                        <a:t>5.</a:t>
                      </a:r>
                    </a:p>
                  </a:txBody>
                  <a:tcPr/>
                </a:tc>
                <a:tc>
                  <a:txBody>
                    <a:bodyPr/>
                    <a:lstStyle/>
                    <a:p>
                      <a:pPr algn="ctr"/>
                      <a:r>
                        <a:rPr lang="en-IN" sz="2200" dirty="0"/>
                        <a:t>HARISH MURALI</a:t>
                      </a:r>
                    </a:p>
                  </a:txBody>
                  <a:tcPr/>
                </a:tc>
                <a:extLst>
                  <a:ext uri="{0D108BD9-81ED-4DB2-BD59-A6C34878D82A}">
                    <a16:rowId xmlns:a16="http://schemas.microsoft.com/office/drawing/2014/main" val="3352161110"/>
                  </a:ext>
                </a:extLst>
              </a:tr>
            </a:tbl>
          </a:graphicData>
        </a:graphic>
      </p:graphicFrame>
      <p:sp>
        <p:nvSpPr>
          <p:cNvPr id="7" name="TextBox 6">
            <a:extLst>
              <a:ext uri="{FF2B5EF4-FFF2-40B4-BE49-F238E27FC236}">
                <a16:creationId xmlns:a16="http://schemas.microsoft.com/office/drawing/2014/main" id="{FA26B244-9205-DDCC-E1E0-A0D362B422D3}"/>
              </a:ext>
            </a:extLst>
          </p:cNvPr>
          <p:cNvSpPr txBox="1"/>
          <p:nvPr/>
        </p:nvSpPr>
        <p:spPr>
          <a:xfrm>
            <a:off x="5057987" y="3167390"/>
            <a:ext cx="2076021" cy="523220"/>
          </a:xfrm>
          <a:prstGeom prst="rect">
            <a:avLst/>
          </a:prstGeom>
          <a:noFill/>
        </p:spPr>
        <p:txBody>
          <a:bodyPr wrap="square" rtlCol="0">
            <a:spAutoFit/>
          </a:bodyPr>
          <a:lstStyle/>
          <a:p>
            <a:r>
              <a:rPr lang="en-IN" sz="2800" b="1" dirty="0"/>
              <a:t>GROUP - 2</a:t>
            </a:r>
          </a:p>
        </p:txBody>
      </p:sp>
    </p:spTree>
    <p:extLst>
      <p:ext uri="{BB962C8B-B14F-4D97-AF65-F5344CB8AC3E}">
        <p14:creationId xmlns:p14="http://schemas.microsoft.com/office/powerpoint/2010/main" val="281264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21BF0-AEA5-4DE9-A403-7A8CE5D7E50B}"/>
              </a:ext>
            </a:extLst>
          </p:cNvPr>
          <p:cNvSpPr txBox="1"/>
          <p:nvPr/>
        </p:nvSpPr>
        <p:spPr>
          <a:xfrm>
            <a:off x="4736431" y="753979"/>
            <a:ext cx="2719137" cy="646331"/>
          </a:xfrm>
          <a:prstGeom prst="rect">
            <a:avLst/>
          </a:prstGeom>
          <a:noFill/>
        </p:spPr>
        <p:txBody>
          <a:bodyPr wrap="square" rtlCol="0">
            <a:spAutoFit/>
          </a:bodyPr>
          <a:lstStyle/>
          <a:p>
            <a:r>
              <a:rPr lang="en-IN" sz="3600" b="1" dirty="0">
                <a:latin typeface="Arial Rounded MT Bold" panose="020F0704030504030204" pitchFamily="34" charset="0"/>
              </a:rPr>
              <a:t>ABSTRACT</a:t>
            </a:r>
            <a:endParaRPr lang="en-IN"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6FAD17DB-A066-D9E0-52B6-CCA8DDF2B36C}"/>
              </a:ext>
            </a:extLst>
          </p:cNvPr>
          <p:cNvSpPr txBox="1"/>
          <p:nvPr/>
        </p:nvSpPr>
        <p:spPr>
          <a:xfrm>
            <a:off x="1163052" y="1400310"/>
            <a:ext cx="9865894" cy="2462213"/>
          </a:xfrm>
          <a:prstGeom prst="rect">
            <a:avLst/>
          </a:prstGeom>
          <a:noFill/>
        </p:spPr>
        <p:txBody>
          <a:bodyPr wrap="square" rtlCol="0">
            <a:spAutoFit/>
          </a:bodyPr>
          <a:lstStyle/>
          <a:p>
            <a:r>
              <a:rPr lang="en-US" sz="2400" b="1" i="1" u="sng" dirty="0"/>
              <a:t>Overview:</a:t>
            </a:r>
            <a:br>
              <a:rPr lang="en-US" dirty="0"/>
            </a:br>
            <a:r>
              <a:rPr lang="en-US" dirty="0"/>
              <a:t>The Expense Management System is designed to streamline the process of tracking, managing, and analyzing organizational expenses. It helps companies ensure transparency, comply with corporate policies and tax regulations, and eliminate manual monitoring. The system, built using a monolithic architecture, ensures scalability and flexibility by dividing the application into distinct modules such as User Authentication, Expense Management, Category Management, Report Generation, and Notifications. Each module caters to a specific functionality, ensuring the smooth operation of the system.</a:t>
            </a:r>
            <a:br>
              <a:rPr lang="en-US" dirty="0"/>
            </a:br>
            <a:endParaRPr lang="en-IN" dirty="0"/>
          </a:p>
        </p:txBody>
      </p:sp>
      <p:sp>
        <p:nvSpPr>
          <p:cNvPr id="4" name="TextBox 3">
            <a:extLst>
              <a:ext uri="{FF2B5EF4-FFF2-40B4-BE49-F238E27FC236}">
                <a16:creationId xmlns:a16="http://schemas.microsoft.com/office/drawing/2014/main" id="{1F045D23-4913-1FAA-CAB3-72F861AD3717}"/>
              </a:ext>
            </a:extLst>
          </p:cNvPr>
          <p:cNvSpPr txBox="1"/>
          <p:nvPr/>
        </p:nvSpPr>
        <p:spPr>
          <a:xfrm>
            <a:off x="1163052" y="3782312"/>
            <a:ext cx="9865894" cy="2400657"/>
          </a:xfrm>
          <a:prstGeom prst="rect">
            <a:avLst/>
          </a:prstGeom>
          <a:noFill/>
        </p:spPr>
        <p:txBody>
          <a:bodyPr wrap="square" rtlCol="0">
            <a:spAutoFit/>
          </a:bodyPr>
          <a:lstStyle/>
          <a:p>
            <a:r>
              <a:rPr lang="en-US" sz="2400" b="1" i="1" u="sng" dirty="0"/>
              <a:t>Key Features:</a:t>
            </a:r>
          </a:p>
          <a:p>
            <a:pPr marL="285750" indent="-285750">
              <a:buFont typeface="Wingdings" panose="05000000000000000000" pitchFamily="2" charset="2"/>
              <a:buChar char="Ø"/>
            </a:pPr>
            <a:r>
              <a:rPr lang="en-US" b="1" dirty="0"/>
              <a:t>User Module</a:t>
            </a:r>
            <a:r>
              <a:rPr lang="en-US" dirty="0"/>
              <a:t>: Secure user registration, login, and role-based dashboard access with email verification.</a:t>
            </a:r>
            <a:endParaRPr lang="en-US" b="1" i="1" u="sng" dirty="0"/>
          </a:p>
          <a:p>
            <a:pPr marL="285750" indent="-285750">
              <a:buFont typeface="Wingdings" panose="05000000000000000000" pitchFamily="2" charset="2"/>
              <a:buChar char="Ø"/>
            </a:pPr>
            <a:r>
              <a:rPr lang="en-US" b="1" dirty="0"/>
              <a:t>Expense Module</a:t>
            </a:r>
            <a:r>
              <a:rPr lang="en-US" dirty="0"/>
              <a:t>: Interface for adding, updating, and managing expenses with backend validation.</a:t>
            </a:r>
            <a:endParaRPr lang="en-US" b="1" i="1" u="sng" dirty="0"/>
          </a:p>
          <a:p>
            <a:pPr marL="285750" indent="-285750">
              <a:buFont typeface="Wingdings" panose="05000000000000000000" pitchFamily="2" charset="2"/>
              <a:buChar char="Ø"/>
            </a:pPr>
            <a:r>
              <a:rPr lang="en-US" b="1" dirty="0"/>
              <a:t>Category Module</a:t>
            </a:r>
            <a:r>
              <a:rPr lang="en-US" dirty="0"/>
              <a:t>: Categorization of expenses with category-wise dashboard and reports.</a:t>
            </a:r>
          </a:p>
          <a:p>
            <a:pPr marL="285750" indent="-285750">
              <a:buFont typeface="Wingdings" panose="05000000000000000000" pitchFamily="2" charset="2"/>
              <a:buChar char="Ø"/>
            </a:pPr>
            <a:r>
              <a:rPr lang="en-US" b="1" dirty="0"/>
              <a:t>Category Module</a:t>
            </a:r>
            <a:r>
              <a:rPr lang="en-US" dirty="0"/>
              <a:t>: AI-powered categorization of expenses with category-wise dashboard and reports.</a:t>
            </a:r>
          </a:p>
          <a:p>
            <a:pPr marL="285750" indent="-285750">
              <a:buFont typeface="Wingdings" panose="05000000000000000000" pitchFamily="2" charset="2"/>
              <a:buChar char="Ø"/>
            </a:pPr>
            <a:r>
              <a:rPr lang="en-US" b="1" dirty="0"/>
              <a:t>Notification Module</a:t>
            </a:r>
            <a:r>
              <a:rPr lang="en-US" dirty="0"/>
              <a:t>: Real-time expense notifications and secure backend notification management.</a:t>
            </a:r>
          </a:p>
          <a:p>
            <a:pPr marL="285750" indent="-285750">
              <a:buFont typeface="Wingdings" panose="05000000000000000000" pitchFamily="2" charset="2"/>
              <a:buChar char="Ø"/>
            </a:pPr>
            <a:r>
              <a:rPr lang="en-US" b="1" dirty="0"/>
              <a:t>Feedback and Email Notification</a:t>
            </a:r>
            <a:r>
              <a:rPr lang="en-US" dirty="0"/>
              <a:t>: AI-driven email/SMS notifications for key events like expense thresholds and user feedback.</a:t>
            </a:r>
            <a:endParaRPr lang="en-US" b="1" i="1" u="sng" dirty="0"/>
          </a:p>
        </p:txBody>
      </p:sp>
    </p:spTree>
    <p:extLst>
      <p:ext uri="{BB962C8B-B14F-4D97-AF65-F5344CB8AC3E}">
        <p14:creationId xmlns:p14="http://schemas.microsoft.com/office/powerpoint/2010/main" val="304193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83A78-C908-5BD8-F8FB-83F563495A59}"/>
              </a:ext>
            </a:extLst>
          </p:cNvPr>
          <p:cNvSpPr txBox="1"/>
          <p:nvPr/>
        </p:nvSpPr>
        <p:spPr>
          <a:xfrm>
            <a:off x="3619888" y="638294"/>
            <a:ext cx="4952223" cy="646331"/>
          </a:xfrm>
          <a:prstGeom prst="rect">
            <a:avLst/>
          </a:prstGeom>
          <a:noFill/>
        </p:spPr>
        <p:txBody>
          <a:bodyPr wrap="square">
            <a:spAutoFit/>
          </a:bodyPr>
          <a:lstStyle/>
          <a:p>
            <a:r>
              <a:rPr lang="en-IN" sz="3600" b="1" dirty="0">
                <a:latin typeface="Arial Rounded MT Bold" panose="020F0704030504030204" pitchFamily="34" charset="0"/>
              </a:rPr>
              <a:t>USE CASE DIAGRAM</a:t>
            </a:r>
            <a:endParaRPr lang="en-IN" sz="3600" dirty="0"/>
          </a:p>
        </p:txBody>
      </p:sp>
      <p:pic>
        <p:nvPicPr>
          <p:cNvPr id="7" name="Picture 6" descr="USE CASE DIAGRAM">
            <a:extLst>
              <a:ext uri="{FF2B5EF4-FFF2-40B4-BE49-F238E27FC236}">
                <a16:creationId xmlns:a16="http://schemas.microsoft.com/office/drawing/2014/main" id="{6258AA27-A2A1-82CF-79C3-A208ACE9A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1" y="1284625"/>
            <a:ext cx="6353175" cy="4997028"/>
          </a:xfrm>
          <a:prstGeom prst="rect">
            <a:avLst/>
          </a:prstGeom>
        </p:spPr>
      </p:pic>
    </p:spTree>
    <p:extLst>
      <p:ext uri="{BB962C8B-B14F-4D97-AF65-F5344CB8AC3E}">
        <p14:creationId xmlns:p14="http://schemas.microsoft.com/office/powerpoint/2010/main" val="170391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F6A84-A924-4A33-3E2A-DEC06EDC059B}"/>
              </a:ext>
            </a:extLst>
          </p:cNvPr>
          <p:cNvSpPr txBox="1"/>
          <p:nvPr/>
        </p:nvSpPr>
        <p:spPr>
          <a:xfrm>
            <a:off x="3047223" y="74176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SEQUENCE DIAGRAM</a:t>
            </a:r>
            <a:endParaRPr lang="en-IN" sz="3600" dirty="0"/>
          </a:p>
        </p:txBody>
      </p:sp>
      <p:pic>
        <p:nvPicPr>
          <p:cNvPr id="5" name="Picture 4" descr="A diagram of a computer&#10;&#10;Description automatically generated with medium confidence">
            <a:extLst>
              <a:ext uri="{FF2B5EF4-FFF2-40B4-BE49-F238E27FC236}">
                <a16:creationId xmlns:a16="http://schemas.microsoft.com/office/drawing/2014/main" id="{3D7BF0FB-750D-7D2D-3E6D-1C60BFDB6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493" y="1388097"/>
            <a:ext cx="7073013" cy="4844752"/>
          </a:xfrm>
          <a:prstGeom prst="rect">
            <a:avLst/>
          </a:prstGeom>
        </p:spPr>
      </p:pic>
    </p:spTree>
    <p:extLst>
      <p:ext uri="{BB962C8B-B14F-4D97-AF65-F5344CB8AC3E}">
        <p14:creationId xmlns:p14="http://schemas.microsoft.com/office/powerpoint/2010/main" val="159407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D0AE1-88CF-2F58-BB8A-7784E314131C}"/>
              </a:ext>
            </a:extLst>
          </p:cNvPr>
          <p:cNvSpPr txBox="1"/>
          <p:nvPr/>
        </p:nvSpPr>
        <p:spPr>
          <a:xfrm>
            <a:off x="3048000" y="80994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DATA FLOW DIAGRAM</a:t>
            </a:r>
            <a:endParaRPr lang="en-IN" sz="3600" dirty="0"/>
          </a:p>
        </p:txBody>
      </p:sp>
      <p:pic>
        <p:nvPicPr>
          <p:cNvPr id="5" name="Picture 4" descr="dfd">
            <a:extLst>
              <a:ext uri="{FF2B5EF4-FFF2-40B4-BE49-F238E27FC236}">
                <a16:creationId xmlns:a16="http://schemas.microsoft.com/office/drawing/2014/main" id="{DA2B22DF-14AD-47B2-C1D2-D0D02B457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6" y="1892395"/>
            <a:ext cx="11181347" cy="4011099"/>
          </a:xfrm>
          <a:prstGeom prst="rect">
            <a:avLst/>
          </a:prstGeom>
        </p:spPr>
      </p:pic>
    </p:spTree>
    <p:extLst>
      <p:ext uri="{BB962C8B-B14F-4D97-AF65-F5344CB8AC3E}">
        <p14:creationId xmlns:p14="http://schemas.microsoft.com/office/powerpoint/2010/main" val="145060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B12B4-9D79-AAFD-53DF-4956F92D7F19}"/>
              </a:ext>
            </a:extLst>
          </p:cNvPr>
          <p:cNvSpPr txBox="1"/>
          <p:nvPr/>
        </p:nvSpPr>
        <p:spPr>
          <a:xfrm>
            <a:off x="3047223" y="83703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FORM DESIGN</a:t>
            </a:r>
            <a:endParaRPr lang="en-IN" sz="3600" dirty="0"/>
          </a:p>
        </p:txBody>
      </p:sp>
      <p:pic>
        <p:nvPicPr>
          <p:cNvPr id="4" name="Picture 3">
            <a:extLst>
              <a:ext uri="{FF2B5EF4-FFF2-40B4-BE49-F238E27FC236}">
                <a16:creationId xmlns:a16="http://schemas.microsoft.com/office/drawing/2014/main" id="{5A70A304-03F1-AFAC-6B70-59EDCC04803F}"/>
              </a:ext>
            </a:extLst>
          </p:cNvPr>
          <p:cNvPicPr>
            <a:picLocks noChangeAspect="1"/>
          </p:cNvPicPr>
          <p:nvPr/>
        </p:nvPicPr>
        <p:blipFill>
          <a:blip r:embed="rId2"/>
          <a:stretch>
            <a:fillRect/>
          </a:stretch>
        </p:blipFill>
        <p:spPr>
          <a:xfrm>
            <a:off x="2230570" y="2047944"/>
            <a:ext cx="3200847" cy="3191320"/>
          </a:xfrm>
          <a:prstGeom prst="rect">
            <a:avLst/>
          </a:prstGeom>
        </p:spPr>
      </p:pic>
      <p:pic>
        <p:nvPicPr>
          <p:cNvPr id="6" name="Picture 5">
            <a:extLst>
              <a:ext uri="{FF2B5EF4-FFF2-40B4-BE49-F238E27FC236}">
                <a16:creationId xmlns:a16="http://schemas.microsoft.com/office/drawing/2014/main" id="{EE5FD8D8-1927-7DD2-20C7-21B9AD169221}"/>
              </a:ext>
            </a:extLst>
          </p:cNvPr>
          <p:cNvPicPr>
            <a:picLocks noChangeAspect="1"/>
          </p:cNvPicPr>
          <p:nvPr/>
        </p:nvPicPr>
        <p:blipFill>
          <a:blip r:embed="rId3"/>
          <a:stretch>
            <a:fillRect/>
          </a:stretch>
        </p:blipFill>
        <p:spPr>
          <a:xfrm>
            <a:off x="6434604" y="1681896"/>
            <a:ext cx="3200846" cy="4081079"/>
          </a:xfrm>
          <a:prstGeom prst="rect">
            <a:avLst/>
          </a:prstGeom>
        </p:spPr>
      </p:pic>
    </p:spTree>
    <p:extLst>
      <p:ext uri="{BB962C8B-B14F-4D97-AF65-F5344CB8AC3E}">
        <p14:creationId xmlns:p14="http://schemas.microsoft.com/office/powerpoint/2010/main" val="199004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55CB1-4536-51A1-331B-BEF500FDE170}"/>
              </a:ext>
            </a:extLst>
          </p:cNvPr>
          <p:cNvSpPr txBox="1"/>
          <p:nvPr/>
        </p:nvSpPr>
        <p:spPr>
          <a:xfrm>
            <a:off x="3048000" y="122196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FUTURE ENHANCEMENT</a:t>
            </a:r>
            <a:endParaRPr lang="en-IN" sz="3600" dirty="0"/>
          </a:p>
        </p:txBody>
      </p:sp>
      <p:sp>
        <p:nvSpPr>
          <p:cNvPr id="5" name="TextBox 4">
            <a:extLst>
              <a:ext uri="{FF2B5EF4-FFF2-40B4-BE49-F238E27FC236}">
                <a16:creationId xmlns:a16="http://schemas.microsoft.com/office/drawing/2014/main" id="{762A0C82-0375-A4EB-CAA9-DA693F99CED0}"/>
              </a:ext>
            </a:extLst>
          </p:cNvPr>
          <p:cNvSpPr txBox="1"/>
          <p:nvPr/>
        </p:nvSpPr>
        <p:spPr>
          <a:xfrm>
            <a:off x="1491343" y="2416628"/>
            <a:ext cx="9209314"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Mobile App Integration</a:t>
            </a:r>
            <a:r>
              <a:rPr lang="en-US" sz="2000" dirty="0"/>
              <a:t>: Develop mobile versions of the system for seamless access on smartphones.</a:t>
            </a:r>
          </a:p>
          <a:p>
            <a:pPr marL="285750" indent="-285750">
              <a:buFont typeface="Wingdings" panose="05000000000000000000" pitchFamily="2" charset="2"/>
              <a:buChar char="Ø"/>
            </a:pPr>
            <a:r>
              <a:rPr lang="en-US" sz="2000" b="1" dirty="0"/>
              <a:t>AI-driven Analytics</a:t>
            </a:r>
            <a:r>
              <a:rPr lang="en-US" sz="2000" dirty="0"/>
              <a:t>: Advanced AI-based insights for predictive expense trends and budget forecasting.</a:t>
            </a:r>
          </a:p>
          <a:p>
            <a:pPr marL="285750" indent="-285750">
              <a:buFont typeface="Wingdings" panose="05000000000000000000" pitchFamily="2" charset="2"/>
              <a:buChar char="Ø"/>
            </a:pPr>
            <a:r>
              <a:rPr lang="en-US" sz="2000" b="1" dirty="0"/>
              <a:t>Multilingual Support</a:t>
            </a:r>
            <a:r>
              <a:rPr lang="en-US" sz="2000" dirty="0"/>
              <a:t>: Add support for multiple languages for global usage.</a:t>
            </a:r>
          </a:p>
          <a:p>
            <a:pPr marL="285750" indent="-285750">
              <a:buFont typeface="Wingdings" panose="05000000000000000000" pitchFamily="2" charset="2"/>
              <a:buChar char="Ø"/>
            </a:pPr>
            <a:r>
              <a:rPr lang="en-US" sz="2000" b="1" dirty="0"/>
              <a:t>Customizable Dashboards</a:t>
            </a:r>
            <a:r>
              <a:rPr lang="en-US" sz="2000" dirty="0"/>
              <a:t>: Provide more user-specific customization options on dashboards for better insights.</a:t>
            </a:r>
            <a:endParaRPr lang="en-IN" sz="2000" dirty="0"/>
          </a:p>
        </p:txBody>
      </p:sp>
    </p:spTree>
    <p:extLst>
      <p:ext uri="{BB962C8B-B14F-4D97-AF65-F5344CB8AC3E}">
        <p14:creationId xmlns:p14="http://schemas.microsoft.com/office/powerpoint/2010/main" val="422449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335D0-0248-8FD0-1081-F665BB979D49}"/>
              </a:ext>
            </a:extLst>
          </p:cNvPr>
          <p:cNvSpPr txBox="1"/>
          <p:nvPr/>
        </p:nvSpPr>
        <p:spPr>
          <a:xfrm>
            <a:off x="3047223" y="1256914"/>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CONCLUSION</a:t>
            </a:r>
            <a:endParaRPr lang="en-IN" sz="3600" dirty="0"/>
          </a:p>
        </p:txBody>
      </p:sp>
      <p:sp>
        <p:nvSpPr>
          <p:cNvPr id="4" name="TextBox 3">
            <a:extLst>
              <a:ext uri="{FF2B5EF4-FFF2-40B4-BE49-F238E27FC236}">
                <a16:creationId xmlns:a16="http://schemas.microsoft.com/office/drawing/2014/main" id="{C34EA105-5931-3716-45B2-9EAE583EC3DD}"/>
              </a:ext>
            </a:extLst>
          </p:cNvPr>
          <p:cNvSpPr txBox="1"/>
          <p:nvPr/>
        </p:nvSpPr>
        <p:spPr>
          <a:xfrm>
            <a:off x="1603310" y="2435290"/>
            <a:ext cx="8985380" cy="2677656"/>
          </a:xfrm>
          <a:prstGeom prst="rect">
            <a:avLst/>
          </a:prstGeom>
          <a:noFill/>
        </p:spPr>
        <p:txBody>
          <a:bodyPr wrap="square" rtlCol="0">
            <a:spAutoFit/>
          </a:bodyPr>
          <a:lstStyle/>
          <a:p>
            <a:pPr algn="ctr"/>
            <a:r>
              <a:rPr lang="en-US" sz="2400" dirty="0"/>
              <a:t>The Expense Management System offers an efficient, scalable, and secure solution for organizations to manage their finances. By automating tasks like expense tracking, reporting, and notifications, it reduces manual effort and improves accuracy. The system's architecture allows future scalability and the integration of advanced technologies like AI and Blockchain, making it an indispensable tool for modern businesses seeking to optimize their expense management processes.</a:t>
            </a:r>
            <a:endParaRPr lang="en-IN" sz="2400" dirty="0"/>
          </a:p>
        </p:txBody>
      </p:sp>
    </p:spTree>
    <p:extLst>
      <p:ext uri="{BB962C8B-B14F-4D97-AF65-F5344CB8AC3E}">
        <p14:creationId xmlns:p14="http://schemas.microsoft.com/office/powerpoint/2010/main" val="214151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post it note with blue text&#10;&#10;Description automatically generated">
            <a:extLst>
              <a:ext uri="{FF2B5EF4-FFF2-40B4-BE49-F238E27FC236}">
                <a16:creationId xmlns:a16="http://schemas.microsoft.com/office/drawing/2014/main" id="{BB79F542-E260-294E-4DDD-71067E7BDE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83425" y="-130629"/>
            <a:ext cx="6619875" cy="6858000"/>
          </a:xfrm>
          <a:prstGeom prst="rect">
            <a:avLst/>
          </a:prstGeom>
        </p:spPr>
      </p:pic>
    </p:spTree>
    <p:extLst>
      <p:ext uri="{BB962C8B-B14F-4D97-AF65-F5344CB8AC3E}">
        <p14:creationId xmlns:p14="http://schemas.microsoft.com/office/powerpoint/2010/main" val="14695143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72</TotalTime>
  <Words>366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YASHWANTH</dc:creator>
  <cp:lastModifiedBy>H YASHWANTH</cp:lastModifiedBy>
  <cp:revision>4</cp:revision>
  <dcterms:created xsi:type="dcterms:W3CDTF">2024-10-16T17:33:23Z</dcterms:created>
  <dcterms:modified xsi:type="dcterms:W3CDTF">2024-10-18T13:07:20Z</dcterms:modified>
</cp:coreProperties>
</file>