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65" r:id="rId3"/>
    <p:sldId id="266" r:id="rId4"/>
    <p:sldId id="267" r:id="rId5"/>
    <p:sldId id="268" r:id="rId6"/>
    <p:sldId id="269" r:id="rId7"/>
    <p:sldId id="261" r:id="rId8"/>
    <p:sldId id="262" r:id="rId9"/>
    <p:sldId id="263" r:id="rId10"/>
  </p:sldIdLst>
  <p:sldSz cx="14630400" cy="8229600"/>
  <p:notesSz cx="8229600" cy="14630400"/>
  <p:embeddedFontLst>
    <p:embeddedFont>
      <p:font typeface="Inter"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09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38740-EF46-3E92-3006-03A35910E7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7A7E6-209E-C05F-9B8A-46B41C82A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88E2E-7318-5A23-A6C6-5CD37C9DB3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B02572-4F73-56DC-A91C-ADEAA3D631ED}"/>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93052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968957" y="1927805"/>
            <a:ext cx="7556421" cy="2232779"/>
          </a:xfrm>
          <a:prstGeom prst="rect">
            <a:avLst/>
          </a:prstGeom>
          <a:noFill/>
          <a:ln/>
        </p:spPr>
        <p:txBody>
          <a:bodyPr wrap="square" lIns="0" tIns="0" rIns="0" bIns="0" rtlCol="0" anchor="t"/>
          <a:lstStyle/>
          <a:p>
            <a:pPr marL="0" indent="0">
              <a:lnSpc>
                <a:spcPts val="5850"/>
              </a:lnSpc>
              <a:buNone/>
            </a:pPr>
            <a:r>
              <a:rPr lang="en-US" sz="4800" b="1" kern="0" spc="-94" dirty="0">
                <a:solidFill>
                  <a:srgbClr val="FF8AAF"/>
                </a:solidFill>
                <a:latin typeface="Petrona Bold" pitchFamily="34" charset="0"/>
                <a:ea typeface="Petrona Bold" pitchFamily="34" charset="-122"/>
                <a:cs typeface="Petrona Bold" pitchFamily="34" charset="-120"/>
              </a:rPr>
              <a:t>Expense Management System</a:t>
            </a:r>
            <a:endParaRPr lang="en-US" sz="4800" dirty="0"/>
          </a:p>
        </p:txBody>
      </p:sp>
      <p:sp>
        <p:nvSpPr>
          <p:cNvPr id="4" name="Text 1"/>
          <p:cNvSpPr/>
          <p:nvPr/>
        </p:nvSpPr>
        <p:spPr>
          <a:xfrm>
            <a:off x="968956" y="3434779"/>
            <a:ext cx="7556421" cy="725805"/>
          </a:xfrm>
          <a:prstGeom prst="rect">
            <a:avLst/>
          </a:prstGeom>
          <a:noFill/>
          <a:ln/>
        </p:spPr>
        <p:txBody>
          <a:bodyPr wrap="square" lIns="0" tIns="0" rIns="0" bIns="0" rtlCol="0" anchor="t"/>
          <a:lstStyle/>
          <a:p>
            <a:pPr marL="0" indent="0">
              <a:lnSpc>
                <a:spcPts val="2850"/>
              </a:lnSpc>
              <a:buNone/>
            </a:pPr>
            <a:r>
              <a:rPr lang="en-US" kern="0" spc="-36" dirty="0">
                <a:solidFill>
                  <a:srgbClr val="E0D6DE"/>
                </a:solidFill>
                <a:latin typeface="Inter" pitchFamily="34" charset="0"/>
                <a:ea typeface="Inter" pitchFamily="34" charset="-122"/>
                <a:cs typeface="Inter" pitchFamily="34" charset="-120"/>
              </a:rPr>
              <a:t>User friendly web application for expense management </a:t>
            </a:r>
            <a:endParaRPr lang="en-US" dirty="0"/>
          </a:p>
        </p:txBody>
      </p:sp>
      <p:sp>
        <p:nvSpPr>
          <p:cNvPr id="7" name="Text 3"/>
          <p:cNvSpPr/>
          <p:nvPr/>
        </p:nvSpPr>
        <p:spPr>
          <a:xfrm>
            <a:off x="968957" y="4326673"/>
            <a:ext cx="7327550" cy="2888166"/>
          </a:xfrm>
          <a:prstGeom prst="rect">
            <a:avLst/>
          </a:prstGeom>
          <a:noFill/>
          <a:ln/>
        </p:spPr>
        <p:txBody>
          <a:bodyPr wrap="none" lIns="0" tIns="0" rIns="0" bIns="0" rtlCol="0" anchor="t"/>
          <a:lstStyle/>
          <a:p>
            <a:pPr marL="0" indent="0" algn="l">
              <a:lnSpc>
                <a:spcPts val="3100"/>
              </a:lnSpc>
              <a:buNone/>
            </a:pPr>
            <a:r>
              <a:rPr lang="en-US" sz="2800" b="1" kern="0" spc="-36" dirty="0">
                <a:solidFill>
                  <a:srgbClr val="E0D6DE"/>
                </a:solidFill>
                <a:latin typeface="Inter Bold" pitchFamily="34" charset="0"/>
                <a:ea typeface="Inter Bold" pitchFamily="34" charset="-122"/>
              </a:rPr>
              <a:t>Batch 2 :</a:t>
            </a:r>
          </a:p>
          <a:p>
            <a:pPr marL="0" indent="0" algn="l">
              <a:lnSpc>
                <a:spcPts val="3100"/>
              </a:lnSpc>
              <a:buNone/>
            </a:pPr>
            <a:endParaRPr lang="en-US" sz="2800" b="1" kern="0" spc="-36" dirty="0">
              <a:solidFill>
                <a:srgbClr val="E0D6DE"/>
              </a:solidFill>
              <a:latin typeface="Inter Bold" pitchFamily="34" charset="0"/>
              <a:ea typeface="Inter Bold" pitchFamily="34" charset="-122"/>
            </a:endParaRPr>
          </a:p>
          <a:p>
            <a:pPr lvl="1">
              <a:lnSpc>
                <a:spcPts val="3100"/>
              </a:lnSpc>
            </a:pPr>
            <a:r>
              <a:rPr lang="en-US" sz="2200" b="1" kern="0" spc="-36" dirty="0">
                <a:solidFill>
                  <a:srgbClr val="E0D6DE"/>
                </a:solidFill>
                <a:latin typeface="Inter Bold" pitchFamily="34" charset="0"/>
                <a:ea typeface="Inter Bold" pitchFamily="34" charset="-122"/>
              </a:rPr>
              <a:t>Suhas Shinde</a:t>
            </a:r>
          </a:p>
          <a:p>
            <a:pPr lvl="1">
              <a:lnSpc>
                <a:spcPts val="3100"/>
              </a:lnSpc>
            </a:pPr>
            <a:r>
              <a:rPr lang="en-US" sz="2200" b="1" kern="0" spc="-36" dirty="0">
                <a:solidFill>
                  <a:srgbClr val="E0D6DE"/>
                </a:solidFill>
                <a:latin typeface="Inter Bold" pitchFamily="34" charset="0"/>
                <a:ea typeface="Inter Bold" pitchFamily="34" charset="-122"/>
              </a:rPr>
              <a:t>Arpit Sharma</a:t>
            </a:r>
          </a:p>
          <a:p>
            <a:pPr lvl="1">
              <a:lnSpc>
                <a:spcPts val="3100"/>
              </a:lnSpc>
            </a:pPr>
            <a:r>
              <a:rPr lang="en-US" sz="2200" b="1" kern="0" spc="-36" dirty="0">
                <a:solidFill>
                  <a:srgbClr val="E0D6DE"/>
                </a:solidFill>
                <a:latin typeface="Inter Bold" pitchFamily="34" charset="0"/>
                <a:ea typeface="Inter Bold" pitchFamily="34" charset="-122"/>
              </a:rPr>
              <a:t>Arul G</a:t>
            </a:r>
          </a:p>
          <a:p>
            <a:pPr lvl="1">
              <a:lnSpc>
                <a:spcPts val="3100"/>
              </a:lnSpc>
            </a:pPr>
            <a:r>
              <a:rPr lang="en-US" sz="2200" b="1" kern="0" spc="-36" dirty="0">
                <a:solidFill>
                  <a:srgbClr val="E0D6DE"/>
                </a:solidFill>
                <a:latin typeface="Inter Bold" pitchFamily="34" charset="0"/>
                <a:ea typeface="Inter Bold" pitchFamily="34" charset="-122"/>
              </a:rPr>
              <a:t>H </a:t>
            </a:r>
            <a:r>
              <a:rPr lang="en-US" sz="2200" b="1" kern="0" spc="-36" dirty="0" err="1">
                <a:solidFill>
                  <a:srgbClr val="E0D6DE"/>
                </a:solidFill>
                <a:latin typeface="Inter Bold" pitchFamily="34" charset="0"/>
                <a:ea typeface="Inter Bold" pitchFamily="34" charset="-122"/>
              </a:rPr>
              <a:t>Yashwanth</a:t>
            </a:r>
            <a:endParaRPr lang="en-US" sz="2200" b="1" kern="0" spc="-36" dirty="0">
              <a:solidFill>
                <a:srgbClr val="E0D6DE"/>
              </a:solidFill>
              <a:latin typeface="Inter Bold" pitchFamily="34" charset="0"/>
              <a:ea typeface="Inter Bold" pitchFamily="34" charset="-122"/>
            </a:endParaRPr>
          </a:p>
          <a:p>
            <a:pPr lvl="1">
              <a:lnSpc>
                <a:spcPts val="3100"/>
              </a:lnSpc>
            </a:pPr>
            <a:r>
              <a:rPr lang="en-US" sz="2200" b="1" kern="0" spc="-36" dirty="0">
                <a:solidFill>
                  <a:srgbClr val="E0D6DE"/>
                </a:solidFill>
                <a:latin typeface="Inter Bold" pitchFamily="34" charset="0"/>
                <a:ea typeface="Inter Bold" pitchFamily="34" charset="-122"/>
              </a:rPr>
              <a:t>Harish Murali</a:t>
            </a:r>
          </a:p>
          <a:p>
            <a:pPr marL="0" indent="0" algn="l">
              <a:lnSpc>
                <a:spcPts val="3100"/>
              </a:lnSpc>
              <a:buNone/>
            </a:pPr>
            <a:endParaRPr lang="en-US" sz="2200" b="1" kern="0" spc="-36" dirty="0">
              <a:solidFill>
                <a:srgbClr val="E0D6DE"/>
              </a:solidFill>
              <a:latin typeface="Inter Bold" pitchFamily="34" charset="0"/>
              <a:ea typeface="Inter Bold" pitchFamily="34" charset="-122"/>
            </a:endParaRPr>
          </a:p>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D5EE8-9560-9C34-6E39-A86E613878B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8DB32FD-819D-EED2-2D7C-BBF60DCF0E2C}"/>
              </a:ext>
            </a:extLst>
          </p:cNvPr>
          <p:cNvSpPr/>
          <p:nvPr/>
        </p:nvSpPr>
        <p:spPr>
          <a:xfrm>
            <a:off x="637673" y="558547"/>
            <a:ext cx="11909227" cy="744260"/>
          </a:xfrm>
          <a:prstGeom prst="rect">
            <a:avLst/>
          </a:prstGeom>
          <a:noFill/>
          <a:ln/>
        </p:spPr>
        <p:txBody>
          <a:bodyPr wrap="none" lIns="0" tIns="0" rIns="0" bIns="0" rtlCol="0" anchor="t"/>
          <a:lstStyle/>
          <a:p>
            <a:pPr marL="0" indent="0">
              <a:lnSpc>
                <a:spcPts val="5850"/>
              </a:lnSpc>
              <a:buNone/>
            </a:pPr>
            <a:r>
              <a:rPr lang="en-US" sz="4400" b="1" kern="0" spc="-94" dirty="0">
                <a:solidFill>
                  <a:srgbClr val="FF8AAF"/>
                </a:solidFill>
                <a:latin typeface="Petrona Bold" pitchFamily="34" charset="0"/>
                <a:ea typeface="Petrona Bold" pitchFamily="34" charset="-122"/>
              </a:rPr>
              <a:t>Abstract</a:t>
            </a:r>
            <a:r>
              <a:rPr lang="en-US" sz="4650" b="1" kern="0" spc="-94" dirty="0">
                <a:solidFill>
                  <a:srgbClr val="FF8AAF"/>
                </a:solidFill>
                <a:latin typeface="Petrona Bold" pitchFamily="34" charset="0"/>
                <a:ea typeface="Petrona Bold" pitchFamily="34" charset="-122"/>
              </a:rPr>
              <a:t> </a:t>
            </a:r>
            <a:endParaRPr lang="en-US" sz="4650" dirty="0"/>
          </a:p>
        </p:txBody>
      </p:sp>
      <p:sp>
        <p:nvSpPr>
          <p:cNvPr id="3" name="Text 1">
            <a:extLst>
              <a:ext uri="{FF2B5EF4-FFF2-40B4-BE49-F238E27FC236}">
                <a16:creationId xmlns:a16="http://schemas.microsoft.com/office/drawing/2014/main" id="{3ED4EC93-F207-8961-490F-175F63CB97BF}"/>
              </a:ext>
            </a:extLst>
          </p:cNvPr>
          <p:cNvSpPr/>
          <p:nvPr/>
        </p:nvSpPr>
        <p:spPr>
          <a:xfrm>
            <a:off x="793790" y="1581677"/>
            <a:ext cx="2977039" cy="372070"/>
          </a:xfrm>
          <a:prstGeom prst="rect">
            <a:avLst/>
          </a:prstGeom>
          <a:noFill/>
          <a:ln/>
        </p:spPr>
        <p:txBody>
          <a:bodyPr wrap="none" lIns="0" tIns="0" rIns="0" bIns="0" rtlCol="0" anchor="t"/>
          <a:lstStyle/>
          <a:p>
            <a:pPr marL="0" indent="0">
              <a:lnSpc>
                <a:spcPts val="2900"/>
              </a:lnSpc>
              <a:buNone/>
            </a:pPr>
            <a:r>
              <a:rPr lang="en-US" sz="2800" b="1" kern="0" spc="-47" dirty="0">
                <a:solidFill>
                  <a:srgbClr val="FF8AAF"/>
                </a:solidFill>
                <a:latin typeface="Petrona Bold" pitchFamily="34" charset="0"/>
                <a:ea typeface="Petrona Bold" pitchFamily="34" charset="-122"/>
              </a:rPr>
              <a:t>Overview :</a:t>
            </a:r>
            <a:endParaRPr lang="en-US" sz="2800" dirty="0"/>
          </a:p>
        </p:txBody>
      </p:sp>
      <p:sp>
        <p:nvSpPr>
          <p:cNvPr id="5" name="Text 3">
            <a:extLst>
              <a:ext uri="{FF2B5EF4-FFF2-40B4-BE49-F238E27FC236}">
                <a16:creationId xmlns:a16="http://schemas.microsoft.com/office/drawing/2014/main" id="{51F5E841-C367-8B90-BE99-A1814154B8E3}"/>
              </a:ext>
            </a:extLst>
          </p:cNvPr>
          <p:cNvSpPr/>
          <p:nvPr/>
        </p:nvSpPr>
        <p:spPr>
          <a:xfrm>
            <a:off x="1070491" y="2124364"/>
            <a:ext cx="12612055" cy="1816227"/>
          </a:xfrm>
          <a:prstGeom prst="rect">
            <a:avLst/>
          </a:prstGeom>
          <a:noFill/>
          <a:ln/>
        </p:spPr>
        <p:txBody>
          <a:bodyPr wrap="square" lIns="0" tIns="0" rIns="0" bIns="0" rtlCol="0" anchor="t"/>
          <a:lstStyle/>
          <a:p>
            <a:pPr marL="0" indent="0" algn="just">
              <a:lnSpc>
                <a:spcPts val="2850"/>
              </a:lnSpc>
              <a:buNone/>
            </a:pPr>
            <a:r>
              <a:rPr lang="en-US" sz="2000" kern="0" spc="-36" dirty="0">
                <a:solidFill>
                  <a:srgbClr val="E0D6DE"/>
                </a:solidFill>
                <a:latin typeface="Inter" pitchFamily="34" charset="0"/>
                <a:ea typeface="Inter" pitchFamily="34" charset="-122"/>
                <a:cs typeface="Inter" pitchFamily="34" charset="-120"/>
              </a:rPr>
              <a:t>An Expense Management System streamlines the process of tracking, managing, and analyzing personal or business expenses. It provides users with tools to categorize expenses, set budgets, and generate reports, enabling better financial planning and control. With features like secure data storage and real-time analytics, the system enhances efficiency and helps in maintaining accurate financial records.</a:t>
            </a:r>
            <a:endParaRPr lang="en-US" sz="2000" dirty="0"/>
          </a:p>
        </p:txBody>
      </p:sp>
      <p:sp>
        <p:nvSpPr>
          <p:cNvPr id="6" name="Text 4">
            <a:extLst>
              <a:ext uri="{FF2B5EF4-FFF2-40B4-BE49-F238E27FC236}">
                <a16:creationId xmlns:a16="http://schemas.microsoft.com/office/drawing/2014/main" id="{D828840A-9A7D-7326-87D5-1736FC1980AF}"/>
              </a:ext>
            </a:extLst>
          </p:cNvPr>
          <p:cNvSpPr/>
          <p:nvPr/>
        </p:nvSpPr>
        <p:spPr>
          <a:xfrm>
            <a:off x="793790" y="4341122"/>
            <a:ext cx="2977039" cy="372070"/>
          </a:xfrm>
          <a:prstGeom prst="rect">
            <a:avLst/>
          </a:prstGeom>
          <a:noFill/>
          <a:ln/>
        </p:spPr>
        <p:txBody>
          <a:bodyPr wrap="none" lIns="0" tIns="0" rIns="0" bIns="0" rtlCol="0" anchor="t"/>
          <a:lstStyle/>
          <a:p>
            <a:pPr marL="0" indent="0">
              <a:lnSpc>
                <a:spcPts val="2900"/>
              </a:lnSpc>
              <a:buNone/>
            </a:pPr>
            <a:r>
              <a:rPr lang="en-US" sz="2800" b="1" kern="0" spc="-47" dirty="0">
                <a:solidFill>
                  <a:srgbClr val="FF8AAF"/>
                </a:solidFill>
                <a:latin typeface="Petrona Bold" pitchFamily="34" charset="0"/>
                <a:ea typeface="Petrona Bold" pitchFamily="34" charset="-122"/>
              </a:rPr>
              <a:t>Key Features :</a:t>
            </a:r>
            <a:endParaRPr lang="en-US" sz="2800" dirty="0"/>
          </a:p>
        </p:txBody>
      </p:sp>
      <p:sp>
        <p:nvSpPr>
          <p:cNvPr id="7" name="Text 5">
            <a:extLst>
              <a:ext uri="{FF2B5EF4-FFF2-40B4-BE49-F238E27FC236}">
                <a16:creationId xmlns:a16="http://schemas.microsoft.com/office/drawing/2014/main" id="{AF1FC580-EE26-7FBE-581E-DC4796566648}"/>
              </a:ext>
            </a:extLst>
          </p:cNvPr>
          <p:cNvSpPr/>
          <p:nvPr/>
        </p:nvSpPr>
        <p:spPr>
          <a:xfrm>
            <a:off x="1070491" y="5054427"/>
            <a:ext cx="12612055" cy="3175173"/>
          </a:xfrm>
          <a:prstGeom prst="rect">
            <a:avLst/>
          </a:prstGeom>
          <a:noFill/>
          <a:ln/>
        </p:spPr>
        <p:txBody>
          <a:bodyPr wrap="square" lIns="0" tIns="0" rIns="0" bIns="0" rtlCol="0" anchor="t"/>
          <a:lstStyle/>
          <a:p>
            <a:pPr marL="0" indent="0">
              <a:lnSpc>
                <a:spcPts val="2850"/>
              </a:lnSpc>
              <a:buNone/>
            </a:pPr>
            <a:r>
              <a:rPr lang="en-US" sz="2000" kern="0" spc="-36" dirty="0">
                <a:solidFill>
                  <a:srgbClr val="E0D6DE"/>
                </a:solidFill>
                <a:latin typeface="Inter" pitchFamily="34" charset="0"/>
                <a:ea typeface="Inter" pitchFamily="34" charset="-122"/>
                <a:cs typeface="Inter" pitchFamily="34" charset="-120"/>
              </a:rPr>
              <a:t>- </a:t>
            </a:r>
            <a:r>
              <a:rPr lang="en-US" sz="2000" b="1" kern="0" spc="-36" dirty="0">
                <a:solidFill>
                  <a:srgbClr val="E0D6DE"/>
                </a:solidFill>
                <a:latin typeface="Inter" pitchFamily="34" charset="0"/>
                <a:ea typeface="Inter" pitchFamily="34" charset="-122"/>
                <a:cs typeface="Inter" pitchFamily="34" charset="-120"/>
              </a:rPr>
              <a:t>Expense Tracking</a:t>
            </a:r>
            <a:r>
              <a:rPr lang="en-US" sz="2000" kern="0" spc="-36" dirty="0">
                <a:solidFill>
                  <a:srgbClr val="E0D6DE"/>
                </a:solidFill>
                <a:latin typeface="Inter" pitchFamily="34" charset="0"/>
                <a:ea typeface="Inter" pitchFamily="34" charset="-122"/>
                <a:cs typeface="Inter" pitchFamily="34" charset="-120"/>
              </a:rPr>
              <a:t>: Record and categorize expenses for better visibility.</a:t>
            </a:r>
          </a:p>
          <a:p>
            <a:pPr marL="0" indent="0">
              <a:lnSpc>
                <a:spcPts val="2850"/>
              </a:lnSpc>
              <a:buNone/>
            </a:pPr>
            <a:r>
              <a:rPr lang="en-US" sz="2000" kern="0" spc="-36" dirty="0">
                <a:solidFill>
                  <a:srgbClr val="E0D6DE"/>
                </a:solidFill>
                <a:latin typeface="Inter" pitchFamily="34" charset="0"/>
                <a:ea typeface="Inter" pitchFamily="34" charset="-122"/>
                <a:cs typeface="Inter" pitchFamily="34" charset="-120"/>
              </a:rPr>
              <a:t>- </a:t>
            </a:r>
            <a:r>
              <a:rPr lang="en-US" sz="2000" b="1" kern="0" spc="-36" dirty="0">
                <a:solidFill>
                  <a:srgbClr val="E0D6DE"/>
                </a:solidFill>
                <a:latin typeface="Inter" pitchFamily="34" charset="0"/>
                <a:ea typeface="Inter" pitchFamily="34" charset="-122"/>
                <a:cs typeface="Inter" pitchFamily="34" charset="-120"/>
              </a:rPr>
              <a:t>Budget Management: </a:t>
            </a:r>
            <a:r>
              <a:rPr lang="en-US" sz="2000" kern="0" spc="-36" dirty="0">
                <a:solidFill>
                  <a:srgbClr val="E0D6DE"/>
                </a:solidFill>
                <a:latin typeface="Inter" pitchFamily="34" charset="0"/>
                <a:ea typeface="Inter" pitchFamily="34" charset="-122"/>
                <a:cs typeface="Inter" pitchFamily="34" charset="-120"/>
              </a:rPr>
              <a:t>Set and monitor budgets to control spending.</a:t>
            </a:r>
          </a:p>
          <a:p>
            <a:pPr marL="0" indent="0">
              <a:lnSpc>
                <a:spcPts val="2850"/>
              </a:lnSpc>
              <a:buNone/>
            </a:pPr>
            <a:r>
              <a:rPr lang="en-US" sz="2000" kern="0" spc="-36" dirty="0">
                <a:solidFill>
                  <a:srgbClr val="E0D6DE"/>
                </a:solidFill>
                <a:latin typeface="Inter" pitchFamily="34" charset="0"/>
                <a:ea typeface="Inter" pitchFamily="34" charset="-122"/>
                <a:cs typeface="Inter" pitchFamily="34" charset="-120"/>
              </a:rPr>
              <a:t>- </a:t>
            </a:r>
            <a:r>
              <a:rPr lang="en-US" sz="2000" b="1" kern="0" spc="-36" dirty="0">
                <a:solidFill>
                  <a:srgbClr val="E0D6DE"/>
                </a:solidFill>
                <a:latin typeface="Inter" pitchFamily="34" charset="0"/>
                <a:ea typeface="Inter" pitchFamily="34" charset="-122"/>
                <a:cs typeface="Inter" pitchFamily="34" charset="-120"/>
              </a:rPr>
              <a:t>Reporting and Analytics: </a:t>
            </a:r>
            <a:r>
              <a:rPr lang="en-US" sz="2000" kern="0" spc="-36" dirty="0">
                <a:solidFill>
                  <a:srgbClr val="E0D6DE"/>
                </a:solidFill>
                <a:latin typeface="Inter" pitchFamily="34" charset="0"/>
                <a:ea typeface="Inter" pitchFamily="34" charset="-122"/>
                <a:cs typeface="Inter" pitchFamily="34" charset="-120"/>
              </a:rPr>
              <a:t>Generate reports to analyze spending patterns.</a:t>
            </a:r>
          </a:p>
          <a:p>
            <a:pPr marL="0" indent="0">
              <a:lnSpc>
                <a:spcPts val="2850"/>
              </a:lnSpc>
              <a:buNone/>
            </a:pPr>
            <a:r>
              <a:rPr lang="en-US" sz="2000" kern="0" spc="-36" dirty="0">
                <a:solidFill>
                  <a:srgbClr val="E0D6DE"/>
                </a:solidFill>
                <a:latin typeface="Inter" pitchFamily="34" charset="0"/>
                <a:ea typeface="Inter" pitchFamily="34" charset="-122"/>
                <a:cs typeface="Inter" pitchFamily="34" charset="-120"/>
              </a:rPr>
              <a:t>- </a:t>
            </a:r>
            <a:r>
              <a:rPr lang="en-US" sz="2000" b="1" kern="0" spc="-36" dirty="0">
                <a:solidFill>
                  <a:srgbClr val="E0D6DE"/>
                </a:solidFill>
                <a:latin typeface="Inter" pitchFamily="34" charset="0"/>
                <a:ea typeface="Inter" pitchFamily="34" charset="-122"/>
                <a:cs typeface="Inter" pitchFamily="34" charset="-120"/>
              </a:rPr>
              <a:t>Receipt Management: </a:t>
            </a:r>
            <a:r>
              <a:rPr lang="en-US" sz="2000" kern="0" spc="-36" dirty="0">
                <a:solidFill>
                  <a:srgbClr val="E0D6DE"/>
                </a:solidFill>
                <a:latin typeface="Inter" pitchFamily="34" charset="0"/>
                <a:ea typeface="Inter" pitchFamily="34" charset="-122"/>
                <a:cs typeface="Inter" pitchFamily="34" charset="-120"/>
              </a:rPr>
              <a:t>Upload and manage receipts for easy tracking.</a:t>
            </a:r>
          </a:p>
          <a:p>
            <a:pPr marL="0" indent="0">
              <a:lnSpc>
                <a:spcPts val="2850"/>
              </a:lnSpc>
              <a:buNone/>
            </a:pPr>
            <a:r>
              <a:rPr lang="en-US" sz="2000" kern="0" spc="-36" dirty="0">
                <a:solidFill>
                  <a:srgbClr val="E0D6DE"/>
                </a:solidFill>
                <a:latin typeface="Inter" pitchFamily="34" charset="0"/>
                <a:ea typeface="Inter" pitchFamily="34" charset="-122"/>
                <a:cs typeface="Inter" pitchFamily="34" charset="-120"/>
              </a:rPr>
              <a:t>- </a:t>
            </a:r>
            <a:r>
              <a:rPr lang="en-US" sz="2000" b="1" kern="0" spc="-36" dirty="0">
                <a:solidFill>
                  <a:srgbClr val="E0D6DE"/>
                </a:solidFill>
                <a:latin typeface="Inter" pitchFamily="34" charset="0"/>
                <a:ea typeface="Inter" pitchFamily="34" charset="-122"/>
                <a:cs typeface="Inter" pitchFamily="34" charset="-120"/>
              </a:rPr>
              <a:t>Multi-Currency Support: </a:t>
            </a:r>
            <a:r>
              <a:rPr lang="en-US" sz="2000" kern="0" spc="-36" dirty="0">
                <a:solidFill>
                  <a:srgbClr val="E0D6DE"/>
                </a:solidFill>
                <a:latin typeface="Inter" pitchFamily="34" charset="0"/>
                <a:ea typeface="Inter" pitchFamily="34" charset="-122"/>
                <a:cs typeface="Inter" pitchFamily="34" charset="-120"/>
              </a:rPr>
              <a:t>Manage expenses in various currencies for global use.</a:t>
            </a:r>
            <a:endParaRPr lang="en-US" sz="2000" dirty="0"/>
          </a:p>
        </p:txBody>
      </p:sp>
    </p:spTree>
    <p:extLst>
      <p:ext uri="{BB962C8B-B14F-4D97-AF65-F5344CB8AC3E}">
        <p14:creationId xmlns:p14="http://schemas.microsoft.com/office/powerpoint/2010/main" val="263576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D364F-9607-A303-D652-98581C979552}"/>
              </a:ext>
            </a:extLst>
          </p:cNvPr>
          <p:cNvSpPr txBox="1"/>
          <p:nvPr/>
        </p:nvSpPr>
        <p:spPr>
          <a:xfrm>
            <a:off x="1326995" y="414556"/>
            <a:ext cx="7315200" cy="818814"/>
          </a:xfrm>
          <a:prstGeom prst="rect">
            <a:avLst/>
          </a:prstGeom>
          <a:noFill/>
        </p:spPr>
        <p:txBody>
          <a:bodyPr wrap="square">
            <a:spAutoFit/>
          </a:bodyPr>
          <a:lstStyle/>
          <a:p>
            <a:pPr marL="0" indent="0">
              <a:lnSpc>
                <a:spcPts val="5850"/>
              </a:lnSpc>
              <a:buNone/>
            </a:pPr>
            <a:r>
              <a:rPr lang="en-US" sz="4000" b="1" kern="0" spc="-94" dirty="0">
                <a:solidFill>
                  <a:srgbClr val="FF8AAF"/>
                </a:solidFill>
                <a:latin typeface="Petrona Bold" pitchFamily="34" charset="0"/>
                <a:ea typeface="Petrona Bold" pitchFamily="34" charset="-122"/>
              </a:rPr>
              <a:t>Use case Diagram</a:t>
            </a:r>
            <a:r>
              <a:rPr lang="en-US" sz="4400" b="1" kern="0" spc="-94" dirty="0">
                <a:solidFill>
                  <a:srgbClr val="FF8AAF"/>
                </a:solidFill>
                <a:latin typeface="Petrona Bold" pitchFamily="34" charset="0"/>
                <a:ea typeface="Petrona Bold" pitchFamily="34" charset="-122"/>
              </a:rPr>
              <a:t> </a:t>
            </a:r>
            <a:endParaRPr lang="en-US" sz="4400" dirty="0"/>
          </a:p>
        </p:txBody>
      </p:sp>
      <p:pic>
        <p:nvPicPr>
          <p:cNvPr id="4" name="Picture 3">
            <a:extLst>
              <a:ext uri="{FF2B5EF4-FFF2-40B4-BE49-F238E27FC236}">
                <a16:creationId xmlns:a16="http://schemas.microsoft.com/office/drawing/2014/main" id="{87851B21-FB56-A74A-758E-7674EED87288}"/>
              </a:ext>
            </a:extLst>
          </p:cNvPr>
          <p:cNvPicPr>
            <a:picLocks noChangeAspect="1"/>
          </p:cNvPicPr>
          <p:nvPr/>
        </p:nvPicPr>
        <p:blipFill>
          <a:blip r:embed="rId2"/>
          <a:stretch>
            <a:fillRect/>
          </a:stretch>
        </p:blipFill>
        <p:spPr>
          <a:xfrm>
            <a:off x="1326995" y="1431421"/>
            <a:ext cx="11484247" cy="6285223"/>
          </a:xfrm>
          <a:prstGeom prst="rect">
            <a:avLst/>
          </a:prstGeom>
        </p:spPr>
      </p:pic>
    </p:spTree>
    <p:extLst>
      <p:ext uri="{BB962C8B-B14F-4D97-AF65-F5344CB8AC3E}">
        <p14:creationId xmlns:p14="http://schemas.microsoft.com/office/powerpoint/2010/main" val="61308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88FA94-54EE-0190-CF54-BEB4F6A6A9C6}"/>
              </a:ext>
            </a:extLst>
          </p:cNvPr>
          <p:cNvSpPr txBox="1"/>
          <p:nvPr/>
        </p:nvSpPr>
        <p:spPr>
          <a:xfrm>
            <a:off x="1025913" y="674866"/>
            <a:ext cx="7315200" cy="736997"/>
          </a:xfrm>
          <a:prstGeom prst="rect">
            <a:avLst/>
          </a:prstGeom>
          <a:noFill/>
        </p:spPr>
        <p:txBody>
          <a:bodyPr wrap="square">
            <a:spAutoFit/>
          </a:bodyPr>
          <a:lstStyle/>
          <a:p>
            <a:pPr marL="0" indent="0">
              <a:lnSpc>
                <a:spcPts val="5200"/>
              </a:lnSpc>
              <a:buNone/>
            </a:pPr>
            <a:r>
              <a:rPr lang="en-US" sz="4000" b="1" kern="0" spc="-84" dirty="0">
                <a:solidFill>
                  <a:srgbClr val="FF8AAF"/>
                </a:solidFill>
                <a:latin typeface="Petrona Bold" pitchFamily="34" charset="0"/>
                <a:ea typeface="Petrona Bold" pitchFamily="34" charset="-122"/>
              </a:rPr>
              <a:t>Sequence Diagram</a:t>
            </a:r>
            <a:endParaRPr lang="en-US" sz="4000" dirty="0"/>
          </a:p>
        </p:txBody>
      </p:sp>
      <p:pic>
        <p:nvPicPr>
          <p:cNvPr id="2" name="Picture 1" descr="A diagram of a computer">
            <a:extLst>
              <a:ext uri="{FF2B5EF4-FFF2-40B4-BE49-F238E27FC236}">
                <a16:creationId xmlns:a16="http://schemas.microsoft.com/office/drawing/2014/main" id="{5549BB8E-04B4-3B7A-F5FB-4897829D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341" y="1605267"/>
            <a:ext cx="9407717" cy="6443938"/>
          </a:xfrm>
          <a:prstGeom prst="rect">
            <a:avLst/>
          </a:prstGeom>
        </p:spPr>
      </p:pic>
    </p:spTree>
    <p:extLst>
      <p:ext uri="{BB962C8B-B14F-4D97-AF65-F5344CB8AC3E}">
        <p14:creationId xmlns:p14="http://schemas.microsoft.com/office/powerpoint/2010/main" val="3236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B7B15-C042-B51E-966A-4C595A1D0AA2}"/>
              </a:ext>
            </a:extLst>
          </p:cNvPr>
          <p:cNvSpPr txBox="1"/>
          <p:nvPr/>
        </p:nvSpPr>
        <p:spPr>
          <a:xfrm>
            <a:off x="5102876" y="494216"/>
            <a:ext cx="4061274" cy="736997"/>
          </a:xfrm>
          <a:prstGeom prst="rect">
            <a:avLst/>
          </a:prstGeom>
          <a:noFill/>
        </p:spPr>
        <p:txBody>
          <a:bodyPr wrap="square">
            <a:spAutoFit/>
          </a:bodyPr>
          <a:lstStyle/>
          <a:p>
            <a:pPr marL="0" indent="0" algn="ctr">
              <a:lnSpc>
                <a:spcPts val="5200"/>
              </a:lnSpc>
              <a:buNone/>
            </a:pPr>
            <a:r>
              <a:rPr lang="en-US" sz="4000" b="1" kern="0" spc="-84" dirty="0">
                <a:solidFill>
                  <a:srgbClr val="FF8AAF"/>
                </a:solidFill>
                <a:latin typeface="Petrona Bold" pitchFamily="34" charset="0"/>
                <a:ea typeface="Petrona Bold" pitchFamily="34" charset="-122"/>
              </a:rPr>
              <a:t>Data Flow Diagram</a:t>
            </a:r>
            <a:endParaRPr lang="en-US" sz="4000" dirty="0"/>
          </a:p>
        </p:txBody>
      </p:sp>
      <p:pic>
        <p:nvPicPr>
          <p:cNvPr id="4" name="Picture 3">
            <a:extLst>
              <a:ext uri="{FF2B5EF4-FFF2-40B4-BE49-F238E27FC236}">
                <a16:creationId xmlns:a16="http://schemas.microsoft.com/office/drawing/2014/main" id="{28BF2D39-AD5C-A485-A1FF-586E7A35A61E}"/>
              </a:ext>
            </a:extLst>
          </p:cNvPr>
          <p:cNvPicPr>
            <a:picLocks noChangeAspect="1"/>
          </p:cNvPicPr>
          <p:nvPr/>
        </p:nvPicPr>
        <p:blipFill>
          <a:blip r:embed="rId2"/>
          <a:stretch>
            <a:fillRect/>
          </a:stretch>
        </p:blipFill>
        <p:spPr>
          <a:xfrm>
            <a:off x="1465426" y="1494263"/>
            <a:ext cx="11336174" cy="6142409"/>
          </a:xfrm>
          <a:prstGeom prst="rect">
            <a:avLst/>
          </a:prstGeom>
        </p:spPr>
      </p:pic>
    </p:spTree>
    <p:extLst>
      <p:ext uri="{BB962C8B-B14F-4D97-AF65-F5344CB8AC3E}">
        <p14:creationId xmlns:p14="http://schemas.microsoft.com/office/powerpoint/2010/main" val="18366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2D34F-463B-1ABB-A473-25255D817BF8}"/>
              </a:ext>
            </a:extLst>
          </p:cNvPr>
          <p:cNvSpPr txBox="1"/>
          <p:nvPr/>
        </p:nvSpPr>
        <p:spPr>
          <a:xfrm>
            <a:off x="1291590" y="611209"/>
            <a:ext cx="2777490" cy="727892"/>
          </a:xfrm>
          <a:prstGeom prst="rect">
            <a:avLst/>
          </a:prstGeom>
          <a:noFill/>
        </p:spPr>
        <p:txBody>
          <a:bodyPr wrap="square">
            <a:spAutoFit/>
          </a:bodyPr>
          <a:lstStyle/>
          <a:p>
            <a:pPr marL="0" indent="0">
              <a:lnSpc>
                <a:spcPts val="5200"/>
              </a:lnSpc>
              <a:buNone/>
            </a:pPr>
            <a:r>
              <a:rPr lang="en-US" sz="4000" b="1" kern="0" spc="-84" dirty="0">
                <a:solidFill>
                  <a:srgbClr val="FF8AAF"/>
                </a:solidFill>
                <a:latin typeface="Petrona Bold" pitchFamily="34" charset="0"/>
                <a:ea typeface="Petrona Bold" pitchFamily="34" charset="-122"/>
              </a:rPr>
              <a:t>Form design</a:t>
            </a:r>
            <a:endParaRPr lang="en-US" sz="4000" dirty="0"/>
          </a:p>
        </p:txBody>
      </p:sp>
      <p:pic>
        <p:nvPicPr>
          <p:cNvPr id="9" name="Picture 8" descr="A screenshot of a login screen&#10;&#10;Description automatically generated">
            <a:extLst>
              <a:ext uri="{FF2B5EF4-FFF2-40B4-BE49-F238E27FC236}">
                <a16:creationId xmlns:a16="http://schemas.microsoft.com/office/drawing/2014/main" id="{24997715-E875-BA1C-0FC8-D2CE4513D342}"/>
              </a:ext>
            </a:extLst>
          </p:cNvPr>
          <p:cNvPicPr>
            <a:picLocks noChangeAspect="1"/>
          </p:cNvPicPr>
          <p:nvPr/>
        </p:nvPicPr>
        <p:blipFill>
          <a:blip r:embed="rId2"/>
          <a:stretch>
            <a:fillRect/>
          </a:stretch>
        </p:blipFill>
        <p:spPr>
          <a:xfrm>
            <a:off x="1394236" y="2199099"/>
            <a:ext cx="4857974" cy="4843515"/>
          </a:xfrm>
          <a:prstGeom prst="rect">
            <a:avLst/>
          </a:prstGeom>
        </p:spPr>
      </p:pic>
      <p:pic>
        <p:nvPicPr>
          <p:cNvPr id="11" name="Picture 10" descr="A screen shot of a login form&#10;&#10;Description automatically generated">
            <a:extLst>
              <a:ext uri="{FF2B5EF4-FFF2-40B4-BE49-F238E27FC236}">
                <a16:creationId xmlns:a16="http://schemas.microsoft.com/office/drawing/2014/main" id="{BECC2F1F-8B64-8325-0199-2338C4864415}"/>
              </a:ext>
            </a:extLst>
          </p:cNvPr>
          <p:cNvPicPr>
            <a:picLocks noChangeAspect="1"/>
          </p:cNvPicPr>
          <p:nvPr/>
        </p:nvPicPr>
        <p:blipFill>
          <a:blip r:embed="rId3"/>
          <a:stretch>
            <a:fillRect/>
          </a:stretch>
        </p:blipFill>
        <p:spPr>
          <a:xfrm>
            <a:off x="8263892" y="1602819"/>
            <a:ext cx="4446268" cy="5668993"/>
          </a:xfrm>
          <a:prstGeom prst="rect">
            <a:avLst/>
          </a:prstGeom>
        </p:spPr>
      </p:pic>
    </p:spTree>
    <p:extLst>
      <p:ext uri="{BB962C8B-B14F-4D97-AF65-F5344CB8AC3E}">
        <p14:creationId xmlns:p14="http://schemas.microsoft.com/office/powerpoint/2010/main" val="374593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048351"/>
            <a:ext cx="11640145" cy="744260"/>
          </a:xfrm>
          <a:prstGeom prst="rect">
            <a:avLst/>
          </a:prstGeom>
          <a:noFill/>
          <a:ln/>
        </p:spPr>
        <p:txBody>
          <a:bodyPr wrap="none" lIns="0" tIns="0" rIns="0" bIns="0" rtlCol="0" anchor="t"/>
          <a:lstStyle/>
          <a:p>
            <a:pPr marL="0" indent="0">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Benefits of the Expense Management System</a:t>
            </a:r>
            <a:endParaRPr lang="en-US" sz="4650" dirty="0"/>
          </a:p>
        </p:txBody>
      </p:sp>
      <p:sp>
        <p:nvSpPr>
          <p:cNvPr id="3" name="Text 1"/>
          <p:cNvSpPr/>
          <p:nvPr/>
        </p:nvSpPr>
        <p:spPr>
          <a:xfrm>
            <a:off x="793790" y="3359587"/>
            <a:ext cx="2977039" cy="372070"/>
          </a:xfrm>
          <a:prstGeom prst="rect">
            <a:avLst/>
          </a:prstGeom>
          <a:noFill/>
          <a:ln/>
        </p:spPr>
        <p:txBody>
          <a:bodyPr wrap="none" lIns="0" tIns="0" rIns="0" bIns="0" rtlCol="0" anchor="t"/>
          <a:lstStyle/>
          <a:p>
            <a:pPr marL="0" indent="0">
              <a:lnSpc>
                <a:spcPts val="2900"/>
              </a:lnSpc>
              <a:buNone/>
            </a:pPr>
            <a:r>
              <a:rPr lang="en-US" sz="2300" b="1" kern="0" spc="-47" dirty="0">
                <a:solidFill>
                  <a:srgbClr val="FF8AAF"/>
                </a:solidFill>
                <a:latin typeface="Petrona Bold" pitchFamily="34" charset="0"/>
                <a:ea typeface="Petrona Bold" pitchFamily="34" charset="-122"/>
                <a:cs typeface="Petrona Bold" pitchFamily="34" charset="-120"/>
              </a:rPr>
              <a:t>Improved Accuracy</a:t>
            </a:r>
            <a:endParaRPr lang="en-US" sz="2300" dirty="0"/>
          </a:p>
        </p:txBody>
      </p:sp>
      <p:sp>
        <p:nvSpPr>
          <p:cNvPr id="4" name="Text 2"/>
          <p:cNvSpPr/>
          <p:nvPr/>
        </p:nvSpPr>
        <p:spPr>
          <a:xfrm>
            <a:off x="793790" y="3958471"/>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Automated expense tracking reduces manual errors and ensures data accuracy.</a:t>
            </a:r>
            <a:endParaRPr lang="en-US" sz="1750" dirty="0"/>
          </a:p>
        </p:txBody>
      </p:sp>
      <p:sp>
        <p:nvSpPr>
          <p:cNvPr id="5" name="Text 3"/>
          <p:cNvSpPr/>
          <p:nvPr/>
        </p:nvSpPr>
        <p:spPr>
          <a:xfrm>
            <a:off x="793790" y="5251252"/>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This leads to more reliable financial reports and insights.</a:t>
            </a:r>
            <a:endParaRPr lang="en-US" sz="1750" dirty="0"/>
          </a:p>
        </p:txBody>
      </p:sp>
      <p:sp>
        <p:nvSpPr>
          <p:cNvPr id="6" name="Text 4"/>
          <p:cNvSpPr/>
          <p:nvPr/>
        </p:nvSpPr>
        <p:spPr>
          <a:xfrm>
            <a:off x="5332928" y="3359587"/>
            <a:ext cx="2977039" cy="372070"/>
          </a:xfrm>
          <a:prstGeom prst="rect">
            <a:avLst/>
          </a:prstGeom>
          <a:noFill/>
          <a:ln/>
        </p:spPr>
        <p:txBody>
          <a:bodyPr wrap="none" lIns="0" tIns="0" rIns="0" bIns="0" rtlCol="0" anchor="t"/>
          <a:lstStyle/>
          <a:p>
            <a:pPr marL="0" indent="0">
              <a:lnSpc>
                <a:spcPts val="2900"/>
              </a:lnSpc>
              <a:buNone/>
            </a:pPr>
            <a:r>
              <a:rPr lang="en-US" sz="2300" b="1" kern="0" spc="-47" dirty="0">
                <a:solidFill>
                  <a:srgbClr val="FF8AAF"/>
                </a:solidFill>
                <a:latin typeface="Petrona Bold" pitchFamily="34" charset="0"/>
                <a:ea typeface="Petrona Bold" pitchFamily="34" charset="-122"/>
                <a:cs typeface="Petrona Bold" pitchFamily="34" charset="-120"/>
              </a:rPr>
              <a:t>Enhanced Efficiency</a:t>
            </a:r>
            <a:endParaRPr lang="en-US" sz="2300" dirty="0"/>
          </a:p>
        </p:txBody>
      </p:sp>
      <p:sp>
        <p:nvSpPr>
          <p:cNvPr id="7" name="Text 5"/>
          <p:cNvSpPr/>
          <p:nvPr/>
        </p:nvSpPr>
        <p:spPr>
          <a:xfrm>
            <a:off x="5332928" y="3958471"/>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Streamlined workflows and automated processes save time and effort.</a:t>
            </a:r>
            <a:endParaRPr lang="en-US" sz="1750" dirty="0"/>
          </a:p>
        </p:txBody>
      </p:sp>
      <p:sp>
        <p:nvSpPr>
          <p:cNvPr id="8" name="Text 6"/>
          <p:cNvSpPr/>
          <p:nvPr/>
        </p:nvSpPr>
        <p:spPr>
          <a:xfrm>
            <a:off x="5332928" y="4888349"/>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Employees can focus on core tasks, boosting productivity.</a:t>
            </a:r>
            <a:endParaRPr lang="en-US" sz="1750" dirty="0"/>
          </a:p>
        </p:txBody>
      </p:sp>
      <p:sp>
        <p:nvSpPr>
          <p:cNvPr id="9" name="Text 7"/>
          <p:cNvSpPr/>
          <p:nvPr/>
        </p:nvSpPr>
        <p:spPr>
          <a:xfrm>
            <a:off x="9872067" y="3359587"/>
            <a:ext cx="3651647" cy="372070"/>
          </a:xfrm>
          <a:prstGeom prst="rect">
            <a:avLst/>
          </a:prstGeom>
          <a:noFill/>
          <a:ln/>
        </p:spPr>
        <p:txBody>
          <a:bodyPr wrap="none" lIns="0" tIns="0" rIns="0" bIns="0" rtlCol="0" anchor="t"/>
          <a:lstStyle/>
          <a:p>
            <a:pPr marL="0" indent="0">
              <a:lnSpc>
                <a:spcPts val="2900"/>
              </a:lnSpc>
              <a:buNone/>
            </a:pPr>
            <a:r>
              <a:rPr lang="en-US" sz="2300" b="1" kern="0" spc="-47" dirty="0">
                <a:solidFill>
                  <a:srgbClr val="FF8AAF"/>
                </a:solidFill>
                <a:latin typeface="Petrona Bold" pitchFamily="34" charset="0"/>
                <a:ea typeface="Petrona Bold" pitchFamily="34" charset="-122"/>
                <a:cs typeface="Petrona Bold" pitchFamily="34" charset="-120"/>
              </a:rPr>
              <a:t>Increased Financial Control</a:t>
            </a:r>
            <a:endParaRPr lang="en-US" sz="2300" dirty="0"/>
          </a:p>
        </p:txBody>
      </p:sp>
      <p:sp>
        <p:nvSpPr>
          <p:cNvPr id="10" name="Text 8"/>
          <p:cNvSpPr/>
          <p:nvPr/>
        </p:nvSpPr>
        <p:spPr>
          <a:xfrm>
            <a:off x="9872067" y="3958471"/>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Real-time visibility into spending patterns allows for better budget management.</a:t>
            </a:r>
            <a:endParaRPr lang="en-US" sz="1750" dirty="0"/>
          </a:p>
        </p:txBody>
      </p:sp>
      <p:sp>
        <p:nvSpPr>
          <p:cNvPr id="11" name="Text 9"/>
          <p:cNvSpPr/>
          <p:nvPr/>
        </p:nvSpPr>
        <p:spPr>
          <a:xfrm>
            <a:off x="9872067" y="5251252"/>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Proactive adjustments can be made to optimize finances.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5081" y="508040"/>
            <a:ext cx="4838819" cy="604838"/>
          </a:xfrm>
          <a:prstGeom prst="rect">
            <a:avLst/>
          </a:prstGeom>
          <a:noFill/>
          <a:ln/>
        </p:spPr>
        <p:txBody>
          <a:bodyPr wrap="none" lIns="0" tIns="0" rIns="0" bIns="0" rtlCol="0" anchor="t"/>
          <a:lstStyle/>
          <a:p>
            <a:pPr marL="0" indent="0">
              <a:lnSpc>
                <a:spcPts val="4750"/>
              </a:lnSpc>
              <a:buNone/>
            </a:pPr>
            <a:r>
              <a:rPr lang="en-US" sz="3800" b="1" kern="0" spc="-76" dirty="0">
                <a:solidFill>
                  <a:srgbClr val="FF8AAF"/>
                </a:solidFill>
                <a:latin typeface="Petrona Bold" pitchFamily="34" charset="0"/>
                <a:ea typeface="Petrona Bold" pitchFamily="34" charset="-122"/>
                <a:cs typeface="Petrona Bold" pitchFamily="34" charset="-120"/>
              </a:rPr>
              <a:t>Future Enhancements</a:t>
            </a:r>
            <a:endParaRPr lang="en-US" sz="3800" dirty="0"/>
          </a:p>
        </p:txBody>
      </p:sp>
      <p:sp>
        <p:nvSpPr>
          <p:cNvPr id="4" name="Shape 1"/>
          <p:cNvSpPr/>
          <p:nvPr/>
        </p:nvSpPr>
        <p:spPr>
          <a:xfrm>
            <a:off x="910114" y="1389340"/>
            <a:ext cx="22860" cy="6332220"/>
          </a:xfrm>
          <a:prstGeom prst="roundRect">
            <a:avLst>
              <a:gd name="adj" fmla="val 338680"/>
            </a:avLst>
          </a:prstGeom>
          <a:solidFill>
            <a:srgbClr val="48367C"/>
          </a:solidFill>
          <a:ln/>
        </p:spPr>
      </p:sp>
      <p:sp>
        <p:nvSpPr>
          <p:cNvPr id="5" name="Shape 2"/>
          <p:cNvSpPr/>
          <p:nvPr/>
        </p:nvSpPr>
        <p:spPr>
          <a:xfrm>
            <a:off x="1106031" y="1792486"/>
            <a:ext cx="645081" cy="22860"/>
          </a:xfrm>
          <a:prstGeom prst="roundRect">
            <a:avLst>
              <a:gd name="adj" fmla="val 338680"/>
            </a:avLst>
          </a:prstGeom>
          <a:solidFill>
            <a:srgbClr val="48367C"/>
          </a:solidFill>
          <a:ln/>
        </p:spPr>
      </p:sp>
      <p:sp>
        <p:nvSpPr>
          <p:cNvPr id="6" name="Shape 3"/>
          <p:cNvSpPr/>
          <p:nvPr/>
        </p:nvSpPr>
        <p:spPr>
          <a:xfrm>
            <a:off x="714196" y="1596628"/>
            <a:ext cx="414695" cy="414695"/>
          </a:xfrm>
          <a:prstGeom prst="roundRect">
            <a:avLst>
              <a:gd name="adj" fmla="val 18670"/>
            </a:avLst>
          </a:prstGeom>
          <a:solidFill>
            <a:srgbClr val="2F1D63"/>
          </a:solidFill>
          <a:ln w="7620">
            <a:solidFill>
              <a:srgbClr val="48367C"/>
            </a:solidFill>
            <a:prstDash val="solid"/>
          </a:ln>
        </p:spPr>
      </p:sp>
      <p:sp>
        <p:nvSpPr>
          <p:cNvPr id="7" name="Text 4"/>
          <p:cNvSpPr/>
          <p:nvPr/>
        </p:nvSpPr>
        <p:spPr>
          <a:xfrm>
            <a:off x="862310" y="1658779"/>
            <a:ext cx="118467" cy="290274"/>
          </a:xfrm>
          <a:prstGeom prst="rect">
            <a:avLst/>
          </a:prstGeom>
          <a:noFill/>
          <a:ln/>
        </p:spPr>
        <p:txBody>
          <a:bodyPr wrap="none" lIns="0" tIns="0" rIns="0" bIns="0" rtlCol="0" anchor="t"/>
          <a:lstStyle/>
          <a:p>
            <a:pPr marL="0" indent="0" algn="ctr">
              <a:lnSpc>
                <a:spcPts val="2250"/>
              </a:lnSpc>
              <a:buNone/>
            </a:pPr>
            <a:r>
              <a:rPr lang="en-US" sz="2250" b="1" kern="0" spc="-46" dirty="0">
                <a:solidFill>
                  <a:srgbClr val="E0D6DE"/>
                </a:solidFill>
                <a:latin typeface="Petrona Bold" pitchFamily="34" charset="0"/>
                <a:ea typeface="Petrona Bold" pitchFamily="34" charset="-122"/>
                <a:cs typeface="Petrona Bold" pitchFamily="34" charset="-120"/>
              </a:rPr>
              <a:t>1</a:t>
            </a:r>
            <a:endParaRPr lang="en-US" sz="2250" dirty="0"/>
          </a:p>
        </p:txBody>
      </p:sp>
      <p:sp>
        <p:nvSpPr>
          <p:cNvPr id="8" name="Text 5"/>
          <p:cNvSpPr/>
          <p:nvPr/>
        </p:nvSpPr>
        <p:spPr>
          <a:xfrm>
            <a:off x="1935361" y="1573649"/>
            <a:ext cx="3983236" cy="302419"/>
          </a:xfrm>
          <a:prstGeom prst="rect">
            <a:avLst/>
          </a:prstGeom>
          <a:noFill/>
          <a:ln/>
        </p:spPr>
        <p:txBody>
          <a:bodyPr wrap="none" lIns="0" tIns="0" rIns="0" bIns="0" rtlCol="0" anchor="t"/>
          <a:lstStyle/>
          <a:p>
            <a:pPr marL="0" indent="0" algn="l">
              <a:lnSpc>
                <a:spcPts val="2350"/>
              </a:lnSpc>
              <a:buNone/>
            </a:pPr>
            <a:r>
              <a:rPr lang="en-US" sz="1900" b="1" kern="0" spc="-38" dirty="0">
                <a:solidFill>
                  <a:srgbClr val="E0D6DE"/>
                </a:solidFill>
                <a:latin typeface="Petrona Bold" pitchFamily="34" charset="0"/>
                <a:ea typeface="Petrona Bold" pitchFamily="34" charset="-122"/>
                <a:cs typeface="Petrona Bold" pitchFamily="34" charset="-120"/>
              </a:rPr>
              <a:t>Integration with Accounting Software</a:t>
            </a:r>
            <a:endParaRPr lang="en-US" sz="1900" dirty="0"/>
          </a:p>
        </p:txBody>
      </p:sp>
      <p:sp>
        <p:nvSpPr>
          <p:cNvPr id="9" name="Text 6"/>
          <p:cNvSpPr/>
          <p:nvPr/>
        </p:nvSpPr>
        <p:spPr>
          <a:xfrm>
            <a:off x="1935361" y="1986558"/>
            <a:ext cx="6563558" cy="589598"/>
          </a:xfrm>
          <a:prstGeom prst="rect">
            <a:avLst/>
          </a:prstGeom>
          <a:noFill/>
          <a:ln/>
        </p:spPr>
        <p:txBody>
          <a:bodyPr wrap="square" lIns="0" tIns="0" rIns="0" bIns="0" rtlCol="0" anchor="t"/>
          <a:lstStyle/>
          <a:p>
            <a:pPr marL="0" indent="0" algn="l">
              <a:lnSpc>
                <a:spcPts val="2300"/>
              </a:lnSpc>
              <a:buNone/>
            </a:pPr>
            <a:r>
              <a:rPr lang="en-US" sz="1450" kern="0" spc="-29" dirty="0">
                <a:solidFill>
                  <a:srgbClr val="E0D6DE"/>
                </a:solidFill>
                <a:latin typeface="Inter" pitchFamily="34" charset="0"/>
                <a:ea typeface="Inter" pitchFamily="34" charset="-122"/>
                <a:cs typeface="Inter" pitchFamily="34" charset="-120"/>
              </a:rPr>
              <a:t>Seamlessly connect the expense management system to popular accounting platforms, automating data transfer and streamlining financial workflows.</a:t>
            </a:r>
            <a:endParaRPr lang="en-US" sz="1450" dirty="0"/>
          </a:p>
        </p:txBody>
      </p:sp>
      <p:sp>
        <p:nvSpPr>
          <p:cNvPr id="10" name="Shape 7"/>
          <p:cNvSpPr/>
          <p:nvPr/>
        </p:nvSpPr>
        <p:spPr>
          <a:xfrm>
            <a:off x="1106031" y="3347918"/>
            <a:ext cx="645081" cy="22860"/>
          </a:xfrm>
          <a:prstGeom prst="roundRect">
            <a:avLst>
              <a:gd name="adj" fmla="val 338680"/>
            </a:avLst>
          </a:prstGeom>
          <a:solidFill>
            <a:srgbClr val="48367C"/>
          </a:solidFill>
          <a:ln/>
        </p:spPr>
      </p:sp>
      <p:sp>
        <p:nvSpPr>
          <p:cNvPr id="11" name="Shape 8"/>
          <p:cNvSpPr/>
          <p:nvPr/>
        </p:nvSpPr>
        <p:spPr>
          <a:xfrm>
            <a:off x="714196" y="3152061"/>
            <a:ext cx="414695" cy="414695"/>
          </a:xfrm>
          <a:prstGeom prst="roundRect">
            <a:avLst>
              <a:gd name="adj" fmla="val 18670"/>
            </a:avLst>
          </a:prstGeom>
          <a:solidFill>
            <a:srgbClr val="2F1D63"/>
          </a:solidFill>
          <a:ln w="7620">
            <a:solidFill>
              <a:srgbClr val="48367C"/>
            </a:solidFill>
            <a:prstDash val="solid"/>
          </a:ln>
        </p:spPr>
      </p:sp>
      <p:sp>
        <p:nvSpPr>
          <p:cNvPr id="12" name="Text 9"/>
          <p:cNvSpPr/>
          <p:nvPr/>
        </p:nvSpPr>
        <p:spPr>
          <a:xfrm>
            <a:off x="842070" y="3214211"/>
            <a:ext cx="158829" cy="290274"/>
          </a:xfrm>
          <a:prstGeom prst="rect">
            <a:avLst/>
          </a:prstGeom>
          <a:noFill/>
          <a:ln/>
        </p:spPr>
        <p:txBody>
          <a:bodyPr wrap="none" lIns="0" tIns="0" rIns="0" bIns="0" rtlCol="0" anchor="t"/>
          <a:lstStyle/>
          <a:p>
            <a:pPr marL="0" indent="0" algn="ctr">
              <a:lnSpc>
                <a:spcPts val="2250"/>
              </a:lnSpc>
              <a:buNone/>
            </a:pPr>
            <a:r>
              <a:rPr lang="en-US" sz="2250" b="1" kern="0" spc="-46" dirty="0">
                <a:solidFill>
                  <a:srgbClr val="E0D6DE"/>
                </a:solidFill>
                <a:latin typeface="Petrona Bold" pitchFamily="34" charset="0"/>
                <a:ea typeface="Petrona Bold" pitchFamily="34" charset="-122"/>
                <a:cs typeface="Petrona Bold" pitchFamily="34" charset="-120"/>
              </a:rPr>
              <a:t>2</a:t>
            </a:r>
            <a:endParaRPr lang="en-US" sz="2250" dirty="0"/>
          </a:p>
        </p:txBody>
      </p:sp>
      <p:sp>
        <p:nvSpPr>
          <p:cNvPr id="13" name="Text 10"/>
          <p:cNvSpPr/>
          <p:nvPr/>
        </p:nvSpPr>
        <p:spPr>
          <a:xfrm>
            <a:off x="1935361" y="3129082"/>
            <a:ext cx="3663672" cy="302419"/>
          </a:xfrm>
          <a:prstGeom prst="rect">
            <a:avLst/>
          </a:prstGeom>
          <a:noFill/>
          <a:ln/>
        </p:spPr>
        <p:txBody>
          <a:bodyPr wrap="none" lIns="0" tIns="0" rIns="0" bIns="0" rtlCol="0" anchor="t"/>
          <a:lstStyle/>
          <a:p>
            <a:pPr marL="0" indent="0" algn="l">
              <a:lnSpc>
                <a:spcPts val="2350"/>
              </a:lnSpc>
              <a:buNone/>
            </a:pPr>
            <a:r>
              <a:rPr lang="en-US" sz="1900" b="1" kern="0" spc="-38" dirty="0">
                <a:solidFill>
                  <a:srgbClr val="E0D6DE"/>
                </a:solidFill>
                <a:latin typeface="Petrona Bold" pitchFamily="34" charset="0"/>
                <a:ea typeface="Petrona Bold" pitchFamily="34" charset="-122"/>
                <a:cs typeface="Petrona Bold" pitchFamily="34" charset="-120"/>
              </a:rPr>
              <a:t>Advanced Reporting and Analytics</a:t>
            </a:r>
            <a:endParaRPr lang="en-US" sz="1900" dirty="0"/>
          </a:p>
        </p:txBody>
      </p:sp>
      <p:sp>
        <p:nvSpPr>
          <p:cNvPr id="14" name="Text 11"/>
          <p:cNvSpPr/>
          <p:nvPr/>
        </p:nvSpPr>
        <p:spPr>
          <a:xfrm>
            <a:off x="1935361" y="3541990"/>
            <a:ext cx="6563558" cy="589598"/>
          </a:xfrm>
          <a:prstGeom prst="rect">
            <a:avLst/>
          </a:prstGeom>
          <a:noFill/>
          <a:ln/>
        </p:spPr>
        <p:txBody>
          <a:bodyPr wrap="square" lIns="0" tIns="0" rIns="0" bIns="0" rtlCol="0" anchor="t"/>
          <a:lstStyle/>
          <a:p>
            <a:pPr marL="0" indent="0" algn="l">
              <a:lnSpc>
                <a:spcPts val="2300"/>
              </a:lnSpc>
              <a:buNone/>
            </a:pPr>
            <a:r>
              <a:rPr lang="en-US" sz="1450" kern="0" spc="-29" dirty="0">
                <a:solidFill>
                  <a:srgbClr val="E0D6DE"/>
                </a:solidFill>
                <a:latin typeface="Inter" pitchFamily="34" charset="0"/>
                <a:ea typeface="Inter" pitchFamily="34" charset="-122"/>
                <a:cs typeface="Inter" pitchFamily="34" charset="-120"/>
              </a:rPr>
              <a:t>Enhance reporting capabilities with advanced visualizations and data analysis tools, providing deeper insights into spending patterns and trends.</a:t>
            </a:r>
            <a:endParaRPr lang="en-US" sz="1450" dirty="0"/>
          </a:p>
        </p:txBody>
      </p:sp>
      <p:sp>
        <p:nvSpPr>
          <p:cNvPr id="15" name="Shape 12"/>
          <p:cNvSpPr/>
          <p:nvPr/>
        </p:nvSpPr>
        <p:spPr>
          <a:xfrm>
            <a:off x="1106031" y="4903351"/>
            <a:ext cx="645081" cy="22860"/>
          </a:xfrm>
          <a:prstGeom prst="roundRect">
            <a:avLst>
              <a:gd name="adj" fmla="val 338680"/>
            </a:avLst>
          </a:prstGeom>
          <a:solidFill>
            <a:srgbClr val="48367C"/>
          </a:solidFill>
          <a:ln/>
        </p:spPr>
      </p:sp>
      <p:sp>
        <p:nvSpPr>
          <p:cNvPr id="16" name="Shape 13"/>
          <p:cNvSpPr/>
          <p:nvPr/>
        </p:nvSpPr>
        <p:spPr>
          <a:xfrm>
            <a:off x="714196" y="4707493"/>
            <a:ext cx="414695" cy="414695"/>
          </a:xfrm>
          <a:prstGeom prst="roundRect">
            <a:avLst>
              <a:gd name="adj" fmla="val 18670"/>
            </a:avLst>
          </a:prstGeom>
          <a:solidFill>
            <a:srgbClr val="2F1D63"/>
          </a:solidFill>
          <a:ln w="7620">
            <a:solidFill>
              <a:srgbClr val="48367C"/>
            </a:solidFill>
            <a:prstDash val="solid"/>
          </a:ln>
        </p:spPr>
      </p:sp>
      <p:sp>
        <p:nvSpPr>
          <p:cNvPr id="17" name="Text 14"/>
          <p:cNvSpPr/>
          <p:nvPr/>
        </p:nvSpPr>
        <p:spPr>
          <a:xfrm>
            <a:off x="842189" y="4769644"/>
            <a:ext cx="158591" cy="290274"/>
          </a:xfrm>
          <a:prstGeom prst="rect">
            <a:avLst/>
          </a:prstGeom>
          <a:noFill/>
          <a:ln/>
        </p:spPr>
        <p:txBody>
          <a:bodyPr wrap="none" lIns="0" tIns="0" rIns="0" bIns="0" rtlCol="0" anchor="t"/>
          <a:lstStyle/>
          <a:p>
            <a:pPr marL="0" indent="0" algn="ctr">
              <a:lnSpc>
                <a:spcPts val="2250"/>
              </a:lnSpc>
              <a:buNone/>
            </a:pPr>
            <a:r>
              <a:rPr lang="en-US" sz="2250" b="1" kern="0" spc="-46" dirty="0">
                <a:solidFill>
                  <a:srgbClr val="E0D6DE"/>
                </a:solidFill>
                <a:latin typeface="Petrona Bold" pitchFamily="34" charset="0"/>
                <a:ea typeface="Petrona Bold" pitchFamily="34" charset="-122"/>
                <a:cs typeface="Petrona Bold" pitchFamily="34" charset="-120"/>
              </a:rPr>
              <a:t>3</a:t>
            </a:r>
            <a:endParaRPr lang="en-US" sz="2250" dirty="0"/>
          </a:p>
        </p:txBody>
      </p:sp>
      <p:sp>
        <p:nvSpPr>
          <p:cNvPr id="18" name="Text 15"/>
          <p:cNvSpPr/>
          <p:nvPr/>
        </p:nvSpPr>
        <p:spPr>
          <a:xfrm>
            <a:off x="1935361" y="4684514"/>
            <a:ext cx="3775710" cy="302419"/>
          </a:xfrm>
          <a:prstGeom prst="rect">
            <a:avLst/>
          </a:prstGeom>
          <a:noFill/>
          <a:ln/>
        </p:spPr>
        <p:txBody>
          <a:bodyPr wrap="none" lIns="0" tIns="0" rIns="0" bIns="0" rtlCol="0" anchor="t"/>
          <a:lstStyle/>
          <a:p>
            <a:pPr marL="0" indent="0" algn="l">
              <a:lnSpc>
                <a:spcPts val="2350"/>
              </a:lnSpc>
              <a:buNone/>
            </a:pPr>
            <a:r>
              <a:rPr lang="en-US" sz="1900" b="1" kern="0" spc="-38" dirty="0">
                <a:solidFill>
                  <a:srgbClr val="E0D6DE"/>
                </a:solidFill>
                <a:latin typeface="Petrona Bold" pitchFamily="34" charset="0"/>
                <a:ea typeface="Petrona Bold" pitchFamily="34" charset="-122"/>
                <a:cs typeface="Petrona Bold" pitchFamily="34" charset="-120"/>
              </a:rPr>
              <a:t>AI-Powered Expense Categorization</a:t>
            </a:r>
            <a:endParaRPr lang="en-US" sz="1900" dirty="0"/>
          </a:p>
        </p:txBody>
      </p:sp>
      <p:sp>
        <p:nvSpPr>
          <p:cNvPr id="19" name="Text 16"/>
          <p:cNvSpPr/>
          <p:nvPr/>
        </p:nvSpPr>
        <p:spPr>
          <a:xfrm>
            <a:off x="1935361" y="5097423"/>
            <a:ext cx="6563558" cy="589598"/>
          </a:xfrm>
          <a:prstGeom prst="rect">
            <a:avLst/>
          </a:prstGeom>
          <a:noFill/>
          <a:ln/>
        </p:spPr>
        <p:txBody>
          <a:bodyPr wrap="square" lIns="0" tIns="0" rIns="0" bIns="0" rtlCol="0" anchor="t"/>
          <a:lstStyle/>
          <a:p>
            <a:pPr marL="0" indent="0" algn="l">
              <a:lnSpc>
                <a:spcPts val="2300"/>
              </a:lnSpc>
              <a:buNone/>
            </a:pPr>
            <a:r>
              <a:rPr lang="en-US" sz="1450" kern="0" spc="-29" dirty="0">
                <a:solidFill>
                  <a:srgbClr val="E0D6DE"/>
                </a:solidFill>
                <a:latin typeface="Inter" pitchFamily="34" charset="0"/>
                <a:ea typeface="Inter" pitchFamily="34" charset="-122"/>
                <a:cs typeface="Inter" pitchFamily="34" charset="-120"/>
              </a:rPr>
              <a:t>Implement machine learning algorithms to automate expense categorization, reducing manual effort and improving accuracy.</a:t>
            </a:r>
            <a:endParaRPr lang="en-US" sz="1450" dirty="0"/>
          </a:p>
        </p:txBody>
      </p:sp>
      <p:sp>
        <p:nvSpPr>
          <p:cNvPr id="20" name="Shape 17"/>
          <p:cNvSpPr/>
          <p:nvPr/>
        </p:nvSpPr>
        <p:spPr>
          <a:xfrm>
            <a:off x="1106031" y="6458783"/>
            <a:ext cx="645081" cy="22860"/>
          </a:xfrm>
          <a:prstGeom prst="roundRect">
            <a:avLst>
              <a:gd name="adj" fmla="val 338680"/>
            </a:avLst>
          </a:prstGeom>
          <a:solidFill>
            <a:srgbClr val="48367C"/>
          </a:solidFill>
          <a:ln/>
        </p:spPr>
      </p:sp>
      <p:sp>
        <p:nvSpPr>
          <p:cNvPr id="21" name="Shape 18"/>
          <p:cNvSpPr/>
          <p:nvPr/>
        </p:nvSpPr>
        <p:spPr>
          <a:xfrm>
            <a:off x="714196" y="6262926"/>
            <a:ext cx="414695" cy="414695"/>
          </a:xfrm>
          <a:prstGeom prst="roundRect">
            <a:avLst>
              <a:gd name="adj" fmla="val 18670"/>
            </a:avLst>
          </a:prstGeom>
          <a:solidFill>
            <a:srgbClr val="2F1D63"/>
          </a:solidFill>
          <a:ln w="7620">
            <a:solidFill>
              <a:srgbClr val="48367C"/>
            </a:solidFill>
            <a:prstDash val="solid"/>
          </a:ln>
        </p:spPr>
      </p:sp>
      <p:sp>
        <p:nvSpPr>
          <p:cNvPr id="22" name="Text 19"/>
          <p:cNvSpPr/>
          <p:nvPr/>
        </p:nvSpPr>
        <p:spPr>
          <a:xfrm>
            <a:off x="846118" y="6325076"/>
            <a:ext cx="150733" cy="290274"/>
          </a:xfrm>
          <a:prstGeom prst="rect">
            <a:avLst/>
          </a:prstGeom>
          <a:noFill/>
          <a:ln/>
        </p:spPr>
        <p:txBody>
          <a:bodyPr wrap="none" lIns="0" tIns="0" rIns="0" bIns="0" rtlCol="0" anchor="t"/>
          <a:lstStyle/>
          <a:p>
            <a:pPr marL="0" indent="0" algn="ctr">
              <a:lnSpc>
                <a:spcPts val="2250"/>
              </a:lnSpc>
              <a:buNone/>
            </a:pPr>
            <a:r>
              <a:rPr lang="en-US" sz="2250" b="1" kern="0" spc="-46" dirty="0">
                <a:solidFill>
                  <a:srgbClr val="E0D6DE"/>
                </a:solidFill>
                <a:latin typeface="Petrona Bold" pitchFamily="34" charset="0"/>
                <a:ea typeface="Petrona Bold" pitchFamily="34" charset="-122"/>
                <a:cs typeface="Petrona Bold" pitchFamily="34" charset="-120"/>
              </a:rPr>
              <a:t>4</a:t>
            </a:r>
            <a:endParaRPr lang="en-US" sz="2250" dirty="0"/>
          </a:p>
        </p:txBody>
      </p:sp>
      <p:sp>
        <p:nvSpPr>
          <p:cNvPr id="23" name="Text 20"/>
          <p:cNvSpPr/>
          <p:nvPr/>
        </p:nvSpPr>
        <p:spPr>
          <a:xfrm>
            <a:off x="1935361" y="6239947"/>
            <a:ext cx="2697123" cy="302419"/>
          </a:xfrm>
          <a:prstGeom prst="rect">
            <a:avLst/>
          </a:prstGeom>
          <a:noFill/>
          <a:ln/>
        </p:spPr>
        <p:txBody>
          <a:bodyPr wrap="none" lIns="0" tIns="0" rIns="0" bIns="0" rtlCol="0" anchor="t"/>
          <a:lstStyle/>
          <a:p>
            <a:pPr marL="0" indent="0" algn="l">
              <a:lnSpc>
                <a:spcPts val="2350"/>
              </a:lnSpc>
              <a:buNone/>
            </a:pPr>
            <a:r>
              <a:rPr lang="en-US" sz="1900" b="1" kern="0" spc="-38" dirty="0">
                <a:solidFill>
                  <a:srgbClr val="E0D6DE"/>
                </a:solidFill>
                <a:latin typeface="Petrona Bold" pitchFamily="34" charset="0"/>
                <a:ea typeface="Petrona Bold" pitchFamily="34" charset="-122"/>
                <a:cs typeface="Petrona Bold" pitchFamily="34" charset="-120"/>
              </a:rPr>
              <a:t>Mobile App Optimization</a:t>
            </a:r>
            <a:endParaRPr lang="en-US" sz="1900" dirty="0"/>
          </a:p>
        </p:txBody>
      </p:sp>
      <p:sp>
        <p:nvSpPr>
          <p:cNvPr id="24" name="Text 21"/>
          <p:cNvSpPr/>
          <p:nvPr/>
        </p:nvSpPr>
        <p:spPr>
          <a:xfrm>
            <a:off x="1935361" y="6652855"/>
            <a:ext cx="6563558" cy="884396"/>
          </a:xfrm>
          <a:prstGeom prst="rect">
            <a:avLst/>
          </a:prstGeom>
          <a:noFill/>
          <a:ln/>
        </p:spPr>
        <p:txBody>
          <a:bodyPr wrap="square" lIns="0" tIns="0" rIns="0" bIns="0" rtlCol="0" anchor="t"/>
          <a:lstStyle/>
          <a:p>
            <a:pPr marL="0" indent="0" algn="l">
              <a:lnSpc>
                <a:spcPts val="2300"/>
              </a:lnSpc>
              <a:buNone/>
            </a:pPr>
            <a:r>
              <a:rPr lang="en-US" sz="1450" kern="0" spc="-29" dirty="0">
                <a:solidFill>
                  <a:srgbClr val="E0D6DE"/>
                </a:solidFill>
                <a:latin typeface="Inter" pitchFamily="34" charset="0"/>
                <a:ea typeface="Inter" pitchFamily="34" charset="-122"/>
                <a:cs typeface="Inter" pitchFamily="34" charset="-120"/>
              </a:rPr>
              <a:t>Enhance the mobile app with user-friendly features, improved navigation, and offline functionality, providing users with convenient expense tracking on the go.</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910218" y="937379"/>
            <a:ext cx="5311259" cy="663893"/>
          </a:xfrm>
          <a:prstGeom prst="rect">
            <a:avLst/>
          </a:prstGeom>
          <a:noFill/>
          <a:ln/>
        </p:spPr>
        <p:txBody>
          <a:bodyPr wrap="none" lIns="0" tIns="0" rIns="0" bIns="0" rtlCol="0" anchor="t"/>
          <a:lstStyle/>
          <a:p>
            <a:pPr marL="0" indent="0">
              <a:lnSpc>
                <a:spcPts val="5200"/>
              </a:lnSpc>
              <a:buNone/>
            </a:pPr>
            <a:r>
              <a:rPr lang="en-US" sz="4150" b="1" kern="0" spc="-84" dirty="0">
                <a:solidFill>
                  <a:srgbClr val="FF8AAF"/>
                </a:solidFill>
                <a:latin typeface="Petrona Bold" pitchFamily="34" charset="0"/>
                <a:ea typeface="Petrona Bold" pitchFamily="34" charset="-122"/>
                <a:cs typeface="Petrona Bold" pitchFamily="34" charset="-120"/>
              </a:rPr>
              <a:t>Conclusion</a:t>
            </a:r>
            <a:endParaRPr lang="en-US" sz="4150" dirty="0"/>
          </a:p>
        </p:txBody>
      </p:sp>
      <p:sp>
        <p:nvSpPr>
          <p:cNvPr id="6" name="Text 3"/>
          <p:cNvSpPr/>
          <p:nvPr/>
        </p:nvSpPr>
        <p:spPr>
          <a:xfrm>
            <a:off x="910218" y="2951449"/>
            <a:ext cx="7393259" cy="3468029"/>
          </a:xfrm>
          <a:prstGeom prst="rect">
            <a:avLst/>
          </a:prstGeom>
          <a:noFill/>
          <a:ln/>
        </p:spPr>
        <p:txBody>
          <a:bodyPr wrap="square" lIns="0" tIns="0" rIns="0" bIns="0" rtlCol="0" anchor="t"/>
          <a:lstStyle/>
          <a:p>
            <a:pPr marL="0" indent="0" algn="just">
              <a:lnSpc>
                <a:spcPts val="2500"/>
              </a:lnSpc>
              <a:buNone/>
            </a:pPr>
            <a:r>
              <a:rPr lang="en-US" kern="0" spc="-32" dirty="0">
                <a:solidFill>
                  <a:srgbClr val="E0D6DE"/>
                </a:solidFill>
                <a:latin typeface="Inter" pitchFamily="34" charset="0"/>
                <a:ea typeface="Inter" pitchFamily="34" charset="-122"/>
                <a:cs typeface="Inter" pitchFamily="34" charset="-120"/>
              </a:rPr>
              <a:t>In conclusion, an Expense Management System is essential for individuals and businesses seeking to enhance their financial oversight. By providing tools for tracking expenses, managing budgets, and generating insightful reports, it empowers users to make informed financial decisions. Ultimately, this system promotes better financial discipline, helping to ensure long-term financial stability and success.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406</Words>
  <Application>Microsoft Office PowerPoint</Application>
  <PresentationFormat>Custom</PresentationFormat>
  <Paragraphs>52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Inter</vt:lpstr>
      <vt:lpstr>Petrona Bold</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 YASHWANTH</cp:lastModifiedBy>
  <cp:revision>9</cp:revision>
  <dcterms:created xsi:type="dcterms:W3CDTF">2024-10-16T18:54:10Z</dcterms:created>
  <dcterms:modified xsi:type="dcterms:W3CDTF">2024-10-18T13:35:05Z</dcterms:modified>
</cp:coreProperties>
</file>