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257" r:id="rId3"/>
    <p:sldId id="258" r:id="rId4"/>
    <p:sldId id="267" r:id="rId5"/>
    <p:sldId id="273" r:id="rId6"/>
    <p:sldId id="259" r:id="rId7"/>
    <p:sldId id="268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1" r:id="rId22"/>
    <p:sldId id="265" r:id="rId23"/>
    <p:sldId id="284" r:id="rId24"/>
    <p:sldId id="266" r:id="rId25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Wingdings 2" panose="050201020105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053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63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531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7909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088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41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81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544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0672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43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44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634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8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683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26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555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5450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04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6A0E"/>
                </a:solidFill>
              </a:rPr>
              <a:t>Analysis on Insurance dataset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6A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 Titare</a:t>
            </a:r>
            <a:endParaRPr lang="en-IN" b="1" dirty="0">
              <a:solidFill>
                <a:srgbClr val="FF6A0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81BA9-C004-56AA-14FD-1CFE5E633188}"/>
              </a:ext>
            </a:extLst>
          </p:cNvPr>
          <p:cNvSpPr txBox="1"/>
          <p:nvPr/>
        </p:nvSpPr>
        <p:spPr>
          <a:xfrm>
            <a:off x="517922" y="302448"/>
            <a:ext cx="82796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Observations of univariate Analysis :</a:t>
            </a:r>
          </a:p>
          <a:p>
            <a:pPr algn="l" rtl="0"/>
            <a:endParaRPr lang="en-US" sz="16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 rtl="0"/>
            <a:r>
              <a:rPr lang="en-US" sz="1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In gender column number of male are more.</a:t>
            </a:r>
          </a:p>
          <a:p>
            <a:pPr algn="l" rtl="0"/>
            <a:r>
              <a:rPr lang="en-US" sz="1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number of non-smokers is more .</a:t>
            </a:r>
          </a:p>
          <a:p>
            <a:pPr algn="l" rtl="0"/>
            <a:r>
              <a:rPr lang="en-US" sz="1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people are more from southeast.</a:t>
            </a:r>
          </a:p>
          <a:p>
            <a:pPr algn="l" rtl="0"/>
            <a:endParaRPr lang="en-US" sz="16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4.In age : count=1338                                           </a:t>
            </a:r>
            <a:r>
              <a:rPr lang="en-IN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5.Bmi : max=53.13  </a:t>
            </a:r>
          </a:p>
          <a:p>
            <a:r>
              <a:rPr lang="en-IN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max=64 								</a:t>
            </a:r>
            <a:r>
              <a:rPr lang="en-IN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min=15.96</a:t>
            </a:r>
            <a:endParaRPr lang="en-IN" sz="16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6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min=18 </a:t>
            </a:r>
            <a:r>
              <a:rPr lang="en-IN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						</a:t>
            </a:r>
          </a:p>
          <a:p>
            <a:endParaRPr lang="en-IN" sz="16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sz="16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6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6.Charges : max=63770.42 				</a:t>
            </a:r>
            <a:r>
              <a:rPr lang="en-IN" sz="16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7.Region : </a:t>
            </a:r>
            <a:r>
              <a:rPr lang="en-US" sz="16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southeast    364  </a:t>
            </a:r>
          </a:p>
          <a:p>
            <a:r>
              <a:rPr lang="en-IN" sz="16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min=1121.8 						</a:t>
            </a:r>
            <a:r>
              <a:rPr lang="en-US" sz="16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southwest    325</a:t>
            </a:r>
          </a:p>
          <a:p>
            <a:r>
              <a:rPr lang="en-IN" sz="16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						</a:t>
            </a:r>
            <a:r>
              <a:rPr lang="en-US" sz="16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northwest    325</a:t>
            </a:r>
          </a:p>
          <a:p>
            <a:r>
              <a:rPr lang="en-IN" sz="16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						</a:t>
            </a:r>
            <a:r>
              <a:rPr lang="en-US" sz="16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northeast    324</a:t>
            </a:r>
            <a:endParaRPr lang="en-IN" sz="1600" b="1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sz="1600" b="1" dirty="0">
              <a:solidFill>
                <a:srgbClr val="00B0F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1600" b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21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35A55-6EE7-9944-2C7C-7811E41A9591}"/>
              </a:ext>
            </a:extLst>
          </p:cNvPr>
          <p:cNvSpPr txBox="1"/>
          <p:nvPr/>
        </p:nvSpPr>
        <p:spPr>
          <a:xfrm>
            <a:off x="807244" y="557213"/>
            <a:ext cx="20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Bivariate Analysis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59F3B-D245-38E3-8D60-78EAAFAF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4" y="1007268"/>
            <a:ext cx="5985874" cy="31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2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FB0AD-CCE4-1C17-33FC-9CA55D28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43" y="807244"/>
            <a:ext cx="6017276" cy="32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0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10023-5BE9-D931-4D9B-582A7B50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9" y="1130996"/>
            <a:ext cx="4476781" cy="303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55582-4A38-0BD8-C840-F0138705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06" y="1138861"/>
            <a:ext cx="3901946" cy="30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4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8275D7-8457-1323-2C2E-8A5B0177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49" y="790936"/>
            <a:ext cx="6983789" cy="36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8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1AD6F-F236-DA21-F187-73F611A6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21936"/>
            <a:ext cx="5743709" cy="48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B4CA7-8FAC-6866-03E1-25796999D1F3}"/>
              </a:ext>
            </a:extLst>
          </p:cNvPr>
          <p:cNvSpPr txBox="1"/>
          <p:nvPr/>
        </p:nvSpPr>
        <p:spPr>
          <a:xfrm>
            <a:off x="521493" y="471487"/>
            <a:ext cx="75080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Observation of Bivariate Analysis :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1.There is a positive correlation between age and charges as age increases the charges also increase.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2.Count of male is more as per insurance charges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3.Based on the data we observe that there is correlation between smokers and charges. smoker have to pay the more charges as compare to non-smokers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3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A6862-1EE9-F880-CCEE-E6A626DF9733}"/>
              </a:ext>
            </a:extLst>
          </p:cNvPr>
          <p:cNvSpPr txBox="1"/>
          <p:nvPr/>
        </p:nvSpPr>
        <p:spPr>
          <a:xfrm>
            <a:off x="685800" y="421481"/>
            <a:ext cx="23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Multi-variate analysis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3454B8-0C36-AA44-912D-E81F5ECF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" y="899623"/>
            <a:ext cx="4532718" cy="3594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18A9B1-B169-E834-4777-904DFFC5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65" y="200025"/>
            <a:ext cx="4350258" cy="27890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B2C3EA-671E-2022-6408-9C45EDFF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637" y="3296283"/>
            <a:ext cx="2139853" cy="13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1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7FD87-3069-9966-6283-5AD49BEE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19" y="151152"/>
            <a:ext cx="5435524" cy="48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5DF98-7CEA-5D49-CAC6-02263F5C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27" y="424158"/>
            <a:ext cx="5014395" cy="4138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55CCC-77E4-FD07-4040-69D298C5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4" y="2367383"/>
            <a:ext cx="3369168" cy="1404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AFE5E-6AB6-AB77-B0E7-DE5BF7F458F4}"/>
              </a:ext>
            </a:extLst>
          </p:cNvPr>
          <p:cNvSpPr txBox="1"/>
          <p:nvPr/>
        </p:nvSpPr>
        <p:spPr>
          <a:xfrm>
            <a:off x="1107281" y="95011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Heatmap :</a:t>
            </a:r>
          </a:p>
        </p:txBody>
      </p:sp>
    </p:spTree>
    <p:extLst>
      <p:ext uri="{BB962C8B-B14F-4D97-AF65-F5344CB8AC3E}">
        <p14:creationId xmlns:p14="http://schemas.microsoft.com/office/powerpoint/2010/main" val="377465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Analyse the Insurance Dataset understand the patterns and provide the conclusion 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000" i="1" dirty="0">
                <a:latin typeface="Roboto"/>
                <a:ea typeface="Roboto"/>
                <a:cs typeface="Roboto"/>
                <a:sym typeface="Roboto"/>
              </a:rPr>
              <a:t>Key features :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1. Identify the relationships in dataset 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2. Analysis on charges 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3. Geographical region analysis.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4. Customer life value.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5. Other attributes</a:t>
            </a: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B1A63-2A0F-0FA2-201F-4E5A4F9F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90" y="247448"/>
            <a:ext cx="5540220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4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"/>
          <p:cNvSpPr txBox="1"/>
          <p:nvPr/>
        </p:nvSpPr>
        <p:spPr>
          <a:xfrm>
            <a:off x="-10050" y="380949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Obesrvations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Mutivariate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Analysis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1.It show that southeast people smoke more 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2.number of people from southeast's pay more charges and you can observe distribution 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3.southwest - maximum insurance charge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4.northeast - minimum insurance charges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5.teenagers smoke more and large number of non-smokers also belong to teenagers.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Regional Disparities:</a:t>
            </a: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Smoking rates are notably higher among individuals from the southeast region.</a:t>
            </a: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 southeast region also exhibits a higher distribution of insurance charges, indicating potential regional variations in healthcare costs and risk factors.</a:t>
            </a: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3C68B-2D77-D5D6-A199-6F4A00C8FF12}"/>
              </a:ext>
            </a:extLst>
          </p:cNvPr>
          <p:cNvSpPr txBox="1"/>
          <p:nvPr/>
        </p:nvSpPr>
        <p:spPr>
          <a:xfrm>
            <a:off x="486698" y="744795"/>
            <a:ext cx="82358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Teenagers are identified as a group with higher smoking rates, and a significant number of non-smokers also fall within this age category.</a:t>
            </a:r>
          </a:p>
          <a:p>
            <a:endParaRPr lang="en-US" sz="2000" dirty="0"/>
          </a:p>
          <a:p>
            <a:r>
              <a:rPr lang="en-US" sz="2000" dirty="0"/>
              <a:t>The dataset comprises a higher count of males, and there is a positive correlation between age and insurance charges, suggesting that older individuals tend to have higher healthcare costs.</a:t>
            </a:r>
          </a:p>
          <a:p>
            <a:endParaRPr lang="en-US" sz="2000" dirty="0"/>
          </a:p>
          <a:p>
            <a:r>
              <a:rPr lang="en-US" sz="2000" dirty="0"/>
              <a:t>The southwest region experiences the highest insurance charges, while the northeast has the lowest.</a:t>
            </a:r>
          </a:p>
          <a:p>
            <a:r>
              <a:rPr lang="en-US" sz="2000" dirty="0"/>
              <a:t>These regional differences may be influenced by various factors, including healthcare infrastructure, social and economic conditions, and lifestyle choices.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015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According to information we have to aimed at promoting healthy lifestyle , behaviors and preventing smoking-related health issues.</a:t>
            </a: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May introduce fitness awareness camps.</a:t>
            </a: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163200" y="702357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Preprocessing:</a:t>
            </a:r>
            <a:endParaRPr lang="en-US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Explore the distributions and statistics of each column (age, </a:t>
            </a:r>
            <a:r>
              <a:rPr lang="en-US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bmi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children, charges).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Handle missing values, outliers in the dataset.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 categorical variables (sex, region, smoker) .</a:t>
            </a:r>
          </a:p>
          <a:p>
            <a:pPr algn="l"/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2.Calculate </a:t>
            </a: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Statistics:</a:t>
            </a:r>
            <a:endParaRPr lang="en-US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 and analyze statistics for numerical columns (mean, median, standard deviation, etc.).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visualizations (histograms, box plots) to understand the distribution of age, </a:t>
            </a:r>
            <a:r>
              <a:rPr lang="en-US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bmi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children, and charges.</a:t>
            </a: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584A1-CC60-6747-F44F-E028DEA1F965}"/>
              </a:ext>
            </a:extLst>
          </p:cNvPr>
          <p:cNvSpPr txBox="1"/>
          <p:nvPr/>
        </p:nvSpPr>
        <p:spPr>
          <a:xfrm>
            <a:off x="428625" y="564355"/>
            <a:ext cx="81795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3.Correlation Analysis:</a:t>
            </a:r>
            <a:endParaRPr lang="en-US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Explore correlations between variables, especially between smoking status and charges.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Visualize correlations using heatmaps to identify potential relationships.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Relation between :</a:t>
            </a:r>
          </a:p>
          <a:p>
            <a:pPr lvl="1" algn="l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  -  Smoker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  -  Smoker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  -  Charges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Smokers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-  Cha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rges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algn="l"/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This conclusion to provided dataset to extract valuable insights for insurance dataset.</a:t>
            </a:r>
          </a:p>
        </p:txBody>
      </p:sp>
    </p:spTree>
    <p:extLst>
      <p:ext uri="{BB962C8B-B14F-4D97-AF65-F5344CB8AC3E}">
        <p14:creationId xmlns:p14="http://schemas.microsoft.com/office/powerpoint/2010/main" val="42363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Effect of Data </a:t>
            </a:r>
            <a:r>
              <a:rPr lang="en-GB" sz="30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0" i="0" dirty="0">
                <a:effectLst/>
                <a:latin typeface="Google Sans"/>
              </a:rPr>
              <a:t>Data preprocessing transforms the data into a format that is more easily and effectively processed in data mining, machine learning and other data science tasks. 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latin typeface="Google Sans"/>
                <a:ea typeface="Roboto"/>
                <a:cs typeface="Roboto"/>
                <a:sym typeface="Roboto"/>
              </a:rPr>
              <a:t>Data is I structured form makes </a:t>
            </a:r>
            <a:r>
              <a:rPr lang="en-US" sz="2000">
                <a:latin typeface="Google Sans"/>
                <a:ea typeface="Roboto"/>
                <a:cs typeface="Roboto"/>
                <a:sym typeface="Roboto"/>
              </a:rPr>
              <a:t>analysis easier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05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361924"/>
            <a:ext cx="9144000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algn="l" rtl="0"/>
            <a:endParaRPr lang="en-US" sz="2000" b="1" i="0" dirty="0">
              <a:effectLst/>
              <a:latin typeface="inherit"/>
            </a:endParaRPr>
          </a:p>
          <a:p>
            <a:pPr algn="l" rtl="0"/>
            <a:r>
              <a:rPr lang="en-US" sz="2000" b="1" i="0" dirty="0">
                <a:effectLst/>
                <a:latin typeface="inherit"/>
              </a:rPr>
              <a:t>understanding columns</a:t>
            </a:r>
          </a:p>
          <a:p>
            <a:pPr algn="l" rtl="0"/>
            <a:endParaRPr lang="en-US" sz="2000" b="1" i="0" dirty="0">
              <a:effectLst/>
              <a:latin typeface="inherit"/>
            </a:endParaRPr>
          </a:p>
          <a:p>
            <a:pPr algn="l" rtl="0"/>
            <a:r>
              <a:rPr lang="en-US" sz="1600" b="1" i="0" dirty="0">
                <a:solidFill>
                  <a:srgbClr val="00B0F0"/>
                </a:solidFill>
                <a:effectLst/>
                <a:latin typeface="inherit"/>
              </a:rPr>
              <a:t>Age: </a:t>
            </a:r>
            <a:r>
              <a:rPr lang="en-US" sz="1600" b="1" i="0" dirty="0">
                <a:effectLst/>
                <a:latin typeface="inherit"/>
              </a:rPr>
              <a:t>It contains distribution of age.</a:t>
            </a:r>
          </a:p>
          <a:p>
            <a:pPr algn="l" rtl="0"/>
            <a:endParaRPr lang="en-US" sz="1600" b="1" i="0" dirty="0">
              <a:effectLst/>
              <a:latin typeface="inherit"/>
            </a:endParaRPr>
          </a:p>
          <a:p>
            <a:pPr algn="l" rtl="0"/>
            <a:r>
              <a:rPr lang="en-US" sz="1600" b="1" i="0" dirty="0">
                <a:solidFill>
                  <a:srgbClr val="FF0000"/>
                </a:solidFill>
                <a:effectLst/>
                <a:latin typeface="inherit"/>
              </a:rPr>
              <a:t>Sex</a:t>
            </a:r>
            <a:r>
              <a:rPr lang="en-US" sz="1600" b="1" i="0" dirty="0">
                <a:solidFill>
                  <a:srgbClr val="FFFF00"/>
                </a:solidFill>
                <a:effectLst/>
                <a:latin typeface="inherit"/>
              </a:rPr>
              <a:t>: </a:t>
            </a:r>
            <a:r>
              <a:rPr lang="en-US" sz="1600" b="1" i="0" dirty="0">
                <a:effectLst/>
                <a:latin typeface="inherit"/>
              </a:rPr>
              <a:t>Gender (male or female).</a:t>
            </a:r>
          </a:p>
          <a:p>
            <a:pPr algn="l" rtl="0"/>
            <a:endParaRPr lang="en-US" sz="1600" b="1" i="0" dirty="0">
              <a:effectLst/>
              <a:latin typeface="inherit"/>
            </a:endParaRPr>
          </a:p>
          <a:p>
            <a:pPr algn="l" rtl="0"/>
            <a:r>
              <a:rPr lang="en-US" sz="1600" b="1" i="0" dirty="0">
                <a:solidFill>
                  <a:srgbClr val="00B0F0"/>
                </a:solidFill>
                <a:effectLst/>
                <a:latin typeface="inherit"/>
              </a:rPr>
              <a:t>BMI (Body Mass Index):</a:t>
            </a:r>
            <a:r>
              <a:rPr lang="en-US" sz="1600" b="1" i="0" dirty="0">
                <a:effectLst/>
                <a:latin typeface="inherit"/>
              </a:rPr>
              <a:t> A measure of body fat based on height and weight.</a:t>
            </a:r>
          </a:p>
          <a:p>
            <a:pPr algn="l" rtl="0"/>
            <a:endParaRPr lang="en-US" sz="1600" b="1" i="0" dirty="0">
              <a:effectLst/>
              <a:latin typeface="inherit"/>
            </a:endParaRPr>
          </a:p>
          <a:p>
            <a:pPr algn="l" rtl="0"/>
            <a:r>
              <a:rPr lang="en-US" sz="1600" b="1" i="0" dirty="0">
                <a:solidFill>
                  <a:srgbClr val="00B0F0"/>
                </a:solidFill>
                <a:effectLst/>
                <a:latin typeface="inherit"/>
              </a:rPr>
              <a:t>Children</a:t>
            </a:r>
            <a:r>
              <a:rPr lang="en-US" sz="1600" b="1" i="0" dirty="0">
                <a:effectLst/>
                <a:latin typeface="inherit"/>
              </a:rPr>
              <a:t>: Number of children covered by the insurance.</a:t>
            </a:r>
          </a:p>
          <a:p>
            <a:pPr algn="l" rtl="0"/>
            <a:endParaRPr lang="en-US" sz="1600" b="1" i="0" dirty="0">
              <a:effectLst/>
              <a:latin typeface="inherit"/>
            </a:endParaRPr>
          </a:p>
          <a:p>
            <a:pPr algn="l" rtl="0"/>
            <a:r>
              <a:rPr lang="en-US" sz="1600" b="1" i="0" dirty="0">
                <a:solidFill>
                  <a:srgbClr val="FF0000"/>
                </a:solidFill>
                <a:effectLst/>
                <a:latin typeface="inherit"/>
              </a:rPr>
              <a:t>Smoker</a:t>
            </a:r>
            <a:r>
              <a:rPr lang="en-US" sz="1600" b="1" i="0" dirty="0">
                <a:solidFill>
                  <a:srgbClr val="FFFF00"/>
                </a:solidFill>
                <a:effectLst/>
                <a:latin typeface="inherit"/>
              </a:rPr>
              <a:t>: </a:t>
            </a:r>
            <a:r>
              <a:rPr lang="en-US" sz="1600" b="1" i="0" dirty="0">
                <a:effectLst/>
                <a:latin typeface="inherit"/>
              </a:rPr>
              <a:t>Number of individual is a smoker or non-smoker.</a:t>
            </a:r>
          </a:p>
          <a:p>
            <a:pPr algn="l" rtl="0"/>
            <a:endParaRPr lang="en-US" sz="1600" b="1" i="0" dirty="0">
              <a:effectLst/>
              <a:latin typeface="inherit"/>
            </a:endParaRPr>
          </a:p>
          <a:p>
            <a:pPr algn="l" rtl="0"/>
            <a:r>
              <a:rPr lang="en-US" sz="1600" b="1" i="0" dirty="0">
                <a:solidFill>
                  <a:srgbClr val="FF0000"/>
                </a:solidFill>
                <a:effectLst/>
                <a:latin typeface="inherit"/>
              </a:rPr>
              <a:t>Region</a:t>
            </a:r>
            <a:r>
              <a:rPr lang="en-US" sz="1600" b="1" i="0" dirty="0">
                <a:solidFill>
                  <a:srgbClr val="FFFF00"/>
                </a:solidFill>
                <a:effectLst/>
                <a:latin typeface="inherit"/>
              </a:rPr>
              <a:t>: </a:t>
            </a:r>
            <a:r>
              <a:rPr lang="en-US" sz="1600" b="1" i="0" dirty="0">
                <a:effectLst/>
                <a:latin typeface="inherit"/>
              </a:rPr>
              <a:t>The geographical region of individual (southeast, southwest, northeast, northwest).</a:t>
            </a:r>
          </a:p>
          <a:p>
            <a:endParaRPr lang="en-US" sz="1600" b="1" i="0" dirty="0">
              <a:effectLst/>
              <a:latin typeface="inherit"/>
            </a:endParaRPr>
          </a:p>
          <a:p>
            <a:r>
              <a:rPr lang="en-US" sz="1600" b="1" i="0" dirty="0">
                <a:solidFill>
                  <a:srgbClr val="00B0F0"/>
                </a:solidFill>
                <a:effectLst/>
                <a:latin typeface="inherit"/>
              </a:rPr>
              <a:t>Charges: </a:t>
            </a:r>
            <a:r>
              <a:rPr lang="en-US" sz="1600" b="1" i="0" dirty="0">
                <a:effectLst/>
                <a:latin typeface="inherit"/>
              </a:rPr>
              <a:t>The insurance cost by the individual.</a:t>
            </a:r>
          </a:p>
          <a:p>
            <a:pPr algn="l" rtl="0"/>
            <a:endParaRPr lang="en-US" sz="1600" b="1" i="0" dirty="0">
              <a:effectLst/>
              <a:latin typeface="inherit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3C81FC-B4EE-A405-7F61-9E885731059E}"/>
              </a:ext>
            </a:extLst>
          </p:cNvPr>
          <p:cNvSpPr txBox="1"/>
          <p:nvPr/>
        </p:nvSpPr>
        <p:spPr>
          <a:xfrm>
            <a:off x="1007269" y="514350"/>
            <a:ext cx="7929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1" i="0" dirty="0">
                <a:solidFill>
                  <a:srgbClr val="00B0F0"/>
                </a:solidFill>
                <a:effectLst/>
                <a:latin typeface="inherit"/>
              </a:rPr>
              <a:t>Categorical Data :</a:t>
            </a:r>
          </a:p>
          <a:p>
            <a:pPr algn="l" rtl="0"/>
            <a:r>
              <a:rPr lang="en-US" sz="1800" b="1" i="0" dirty="0">
                <a:effectLst/>
                <a:latin typeface="inherit"/>
              </a:rPr>
              <a:t>sex</a:t>
            </a:r>
          </a:p>
          <a:p>
            <a:pPr algn="l" rtl="0"/>
            <a:r>
              <a:rPr lang="en-US" sz="1800" b="1" i="0" dirty="0">
                <a:effectLst/>
                <a:latin typeface="inherit"/>
              </a:rPr>
              <a:t>smoker</a:t>
            </a:r>
          </a:p>
          <a:p>
            <a:pPr algn="l" rtl="0"/>
            <a:r>
              <a:rPr lang="en-US" sz="1800" b="1" i="0" dirty="0">
                <a:effectLst/>
                <a:latin typeface="inherit"/>
              </a:rPr>
              <a:t>Region</a:t>
            </a:r>
          </a:p>
          <a:p>
            <a:pPr algn="l" rtl="0"/>
            <a:endParaRPr lang="en-US" sz="1800" b="1" i="0" dirty="0">
              <a:effectLst/>
              <a:latin typeface="inherit"/>
            </a:endParaRPr>
          </a:p>
          <a:p>
            <a:pPr algn="l" rtl="0"/>
            <a:r>
              <a:rPr lang="en-US" sz="1800" b="1" i="0" dirty="0">
                <a:solidFill>
                  <a:srgbClr val="FF0000"/>
                </a:solidFill>
                <a:effectLst/>
                <a:latin typeface="inherit"/>
              </a:rPr>
              <a:t>Quantitative Data :</a:t>
            </a:r>
          </a:p>
          <a:p>
            <a:pPr algn="l" rtl="0"/>
            <a:r>
              <a:rPr lang="en-US" sz="1800" b="1" i="0" dirty="0">
                <a:effectLst/>
                <a:latin typeface="inherit"/>
              </a:rPr>
              <a:t>age</a:t>
            </a:r>
          </a:p>
          <a:p>
            <a:pPr algn="l" rtl="0"/>
            <a:r>
              <a:rPr lang="en-US" sz="1800" b="1" i="0" dirty="0" err="1">
                <a:effectLst/>
                <a:latin typeface="inherit"/>
              </a:rPr>
              <a:t>bmi</a:t>
            </a:r>
            <a:endParaRPr lang="en-US" sz="1800" b="1" i="0" dirty="0">
              <a:effectLst/>
              <a:latin typeface="inherit"/>
            </a:endParaRPr>
          </a:p>
          <a:p>
            <a:pPr algn="l" rtl="0"/>
            <a:r>
              <a:rPr lang="en-US" sz="1800" b="1" i="0" dirty="0">
                <a:effectLst/>
                <a:latin typeface="inherit"/>
              </a:rPr>
              <a:t>children</a:t>
            </a:r>
          </a:p>
          <a:p>
            <a:pPr algn="l" rtl="0"/>
            <a:r>
              <a:rPr lang="en-US" sz="1800" b="1" i="0" dirty="0">
                <a:effectLst/>
                <a:latin typeface="inherit"/>
              </a:rPr>
              <a:t>charges</a:t>
            </a:r>
          </a:p>
        </p:txBody>
      </p:sp>
    </p:spTree>
    <p:extLst>
      <p:ext uri="{BB962C8B-B14F-4D97-AF65-F5344CB8AC3E}">
        <p14:creationId xmlns:p14="http://schemas.microsoft.com/office/powerpoint/2010/main" val="396359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AC760984-B141-7A1E-DCA7-8B94EBD82B99}"/>
              </a:ext>
            </a:extLst>
          </p:cNvPr>
          <p:cNvSpPr txBox="1"/>
          <p:nvPr/>
        </p:nvSpPr>
        <p:spPr>
          <a:xfrm>
            <a:off x="1100138" y="614363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Univariate Analysis 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70E3F19-5EB8-BF10-F7B5-1BC82705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8" y="1080767"/>
            <a:ext cx="3657871" cy="313932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11E8A0C-AE0D-8FF0-A475-3DB5FD7A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195" y="1070984"/>
            <a:ext cx="3947437" cy="31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8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27457-6785-DF6B-BCD9-91D6C1D8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4" y="871538"/>
            <a:ext cx="3949266" cy="3007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CF466-42FC-8C84-A0B4-72F0A1B6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84" y="871538"/>
            <a:ext cx="3900452" cy="30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384</TotalTime>
  <Words>754</Words>
  <Application>Microsoft Office PowerPoint</Application>
  <PresentationFormat>On-screen Show (16:9)</PresentationFormat>
  <Paragraphs>108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Calisto MT</vt:lpstr>
      <vt:lpstr>inherit</vt:lpstr>
      <vt:lpstr>Roboto</vt:lpstr>
      <vt:lpstr>Wingdings 2</vt:lpstr>
      <vt:lpstr>Google Sans</vt:lpstr>
      <vt:lpstr>Arial</vt:lpstr>
      <vt:lpstr>Wingdings</vt:lpstr>
      <vt:lpstr>Slate</vt:lpstr>
      <vt:lpstr>PowerPoint Presentation</vt:lpstr>
      <vt:lpstr>Problem Statement</vt:lpstr>
      <vt:lpstr>Proposed Solution</vt:lpstr>
      <vt:lpstr>PowerPoint Presentation</vt:lpstr>
      <vt:lpstr>Effect of Data Preprocessing</vt:lpstr>
      <vt:lpstr>Descriptive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Yash Titare</cp:lastModifiedBy>
  <cp:revision>8</cp:revision>
  <dcterms:modified xsi:type="dcterms:W3CDTF">2023-12-26T06:01:15Z</dcterms:modified>
</cp:coreProperties>
</file>