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1" r:id="rId7"/>
    <p:sldId id="282" r:id="rId8"/>
    <p:sldId id="313" r:id="rId9"/>
    <p:sldId id="314" r:id="rId10"/>
    <p:sldId id="315" r:id="rId11"/>
    <p:sldId id="316" r:id="rId12"/>
    <p:sldId id="317" r:id="rId13"/>
    <p:sldId id="318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7C2F-F35C-3880-7A38-BE9936BE4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7793A-1599-5D7A-CAED-2FC4F0343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603B10-7D1B-FCCC-D164-9834D6836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4642-6E5D-E048-069D-8FBDDC765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4A111-B50E-EC2D-D02A-F0173F781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87B3B5-BF85-F035-819C-B4481F82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8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10AB0-8433-7039-ACEF-BE4DCCBD3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40EFCC-8D08-E8B7-63DC-13DE83438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D4F53-D162-883E-B449-AFFB6D2C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672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36EFC-5DB1-47A3-5A6A-5734E5DF7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70C05-729C-1030-412E-D0D52A4F38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081E7-9F24-BD0B-5CF0-2E50688C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0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AC52-68C0-6EA4-6CD5-75A95CCC6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67BF3A-729F-9117-25A9-6B60D275C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D5CAA-CB89-EFA7-8844-3C7060769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6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C56B9-12F2-EE1D-9C46-52D480DE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DC7B73-9F42-6101-DB18-CB12E06DD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0E201C-5299-75A8-64D5-BAF5B8E5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80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/>
              <a:t>Payroll Configuration </a:t>
            </a:r>
            <a:br>
              <a:rPr lang="en-IN" dirty="0"/>
            </a:br>
            <a:r>
              <a:rPr lang="en-IN" dirty="0"/>
              <a:t>&amp; </a:t>
            </a:r>
            <a:br>
              <a:rPr lang="en-IN" dirty="0"/>
            </a:br>
            <a:r>
              <a:rPr lang="en-IN" dirty="0"/>
              <a:t>Compliance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87CD1-65E7-4054-D61B-9826E2DF4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D85-1E81-3596-E808-6CCE720E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32621"/>
            <a:ext cx="10854814" cy="1081547"/>
          </a:xfrm>
        </p:spPr>
        <p:txBody>
          <a:bodyPr/>
          <a:lstStyle/>
          <a:p>
            <a:pPr algn="ctr"/>
            <a:r>
              <a:rPr lang="en-US" dirty="0"/>
              <a:t>Conclusion - The Imperative of Precision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35F5D-C22F-2787-1051-184AFF5D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1700982"/>
            <a:ext cx="11493910" cy="505378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Payroll is a cornerstone of any organization.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Treating it as a "Sensitive module with 0% tolerance for errors" is not just a best practice, but a necessity.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Integration of configuration, compliance, reporting, compensation, and feedback ensures: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Financial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Legal adherence.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Operational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Employee satisfaction.</a:t>
            </a:r>
          </a:p>
        </p:txBody>
      </p:sp>
    </p:spTree>
    <p:extLst>
      <p:ext uri="{BB962C8B-B14F-4D97-AF65-F5344CB8AC3E}">
        <p14:creationId xmlns:p14="http://schemas.microsoft.com/office/powerpoint/2010/main" val="119596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3368257"/>
          </a:xfrm>
        </p:spPr>
        <p:txBody>
          <a:bodyPr/>
          <a:lstStyle/>
          <a:p>
            <a:pPr algn="ctr"/>
            <a:r>
              <a:rPr lang="en-US" sz="5400" dirty="0"/>
              <a:t>Thank </a:t>
            </a:r>
            <a:br>
              <a:rPr lang="en-US" sz="5400" dirty="0"/>
            </a:br>
            <a:r>
              <a:rPr lang="en-US" sz="54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0943"/>
            <a:ext cx="2408903" cy="59976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130711"/>
            <a:ext cx="11100620" cy="5614217"/>
          </a:xfrm>
        </p:spPr>
        <p:txBody>
          <a:bodyPr/>
          <a:lstStyle/>
          <a:p>
            <a:r>
              <a:rPr lang="en-US" dirty="0"/>
              <a:t>Introduction - The Core of Business Operations</a:t>
            </a:r>
          </a:p>
          <a:p>
            <a:r>
              <a:rPr lang="en-US" dirty="0"/>
              <a:t>Payroll Configuration - Building the Foundation</a:t>
            </a:r>
          </a:p>
          <a:p>
            <a:r>
              <a:rPr lang="en-US" dirty="0"/>
              <a:t>Payroll Compliance Management - Staying Legal</a:t>
            </a:r>
          </a:p>
          <a:p>
            <a:r>
              <a:rPr lang="en-US" dirty="0"/>
              <a:t>Purpose: Normal Payroll / Standard Operations</a:t>
            </a:r>
          </a:p>
          <a:p>
            <a:r>
              <a:rPr lang="en-US" dirty="0"/>
              <a:t>Purpose: Customized Reports / Dashboards</a:t>
            </a:r>
          </a:p>
          <a:p>
            <a:r>
              <a:rPr lang="en-US" dirty="0"/>
              <a:t>Purpose: Compensation &amp; Benefits Management</a:t>
            </a:r>
          </a:p>
          <a:p>
            <a:r>
              <a:rPr lang="en-US" dirty="0"/>
              <a:t>Purpose: FAQ &amp; Feedback Mechanism</a:t>
            </a:r>
          </a:p>
          <a:p>
            <a:r>
              <a:rPr lang="en-US" dirty="0"/>
              <a:t>Conclusion - The Imperative of Precision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32621"/>
            <a:ext cx="10854814" cy="1317522"/>
          </a:xfrm>
        </p:spPr>
        <p:txBody>
          <a:bodyPr/>
          <a:lstStyle/>
          <a:p>
            <a:pPr algn="ctr"/>
            <a:r>
              <a:rPr lang="en-US" dirty="0"/>
              <a:t>Introduction  </a:t>
            </a:r>
            <a:br>
              <a:rPr lang="en-US" dirty="0"/>
            </a:br>
            <a:r>
              <a:rPr lang="en-US" dirty="0"/>
              <a:t>The Core of Business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84439"/>
            <a:ext cx="11110452" cy="4463845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Payroll: More than just paying employees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Critical for employee morale and financial stability.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Directly impacts legal standing and financial reporting.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Our Focus: Sensitive Module with 0% Tolerance for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Why accuracy is paramount.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Consequences of errors (fines, legal issues, reputational damage).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6" y="0"/>
            <a:ext cx="9684773" cy="1465006"/>
          </a:xfrm>
        </p:spPr>
        <p:txBody>
          <a:bodyPr/>
          <a:lstStyle/>
          <a:p>
            <a:pPr algn="ctr"/>
            <a:r>
              <a:rPr lang="en-US" dirty="0"/>
              <a:t>Payroll Configuration - Building the Foundation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E76E25-8AD4-1444-DCEE-E45FC1DA5A5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802194" y="1759420"/>
            <a:ext cx="7973962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Setting up the rules and elements for accurate pay 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Gross Pay: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 salary, overtime, bonuses, allowances, reimbursements.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Deductions: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Taxes (federal, state, local), social security, health insurance,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retirement contributions, garnishments.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 Contributions: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Company's share of taxes, benefits.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 Schedule: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Defining pay frequency and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robust and precise system from day 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A8484-1335-8647-8B82-33435F18F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DB047-CE28-F1AD-FE88-FA7392F8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32621"/>
            <a:ext cx="10854814" cy="1317522"/>
          </a:xfrm>
        </p:spPr>
        <p:txBody>
          <a:bodyPr/>
          <a:lstStyle/>
          <a:p>
            <a:pPr algn="ctr"/>
            <a:r>
              <a:rPr lang="en-US" dirty="0"/>
              <a:t>Payroll Compliance Management  Staying Legal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CDB10-DE4E-386D-C236-9FEE25263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84439"/>
            <a:ext cx="11110452" cy="446384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Definition: Adhering to all laws and regulations governing employee compensation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Essential Elements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Wage &amp; Hour Laws</a:t>
            </a:r>
            <a:r>
              <a:rPr lang="en-US" dirty="0">
                <a:solidFill>
                  <a:schemeClr val="tx1"/>
                </a:solidFill>
              </a:rPr>
              <a:t>: Minimum wage, overtime, breaks.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Tax Withholding &amp; Reporting</a:t>
            </a:r>
            <a:r>
              <a:rPr lang="en-US" dirty="0">
                <a:solidFill>
                  <a:schemeClr val="tx1"/>
                </a:solidFill>
              </a:rPr>
              <a:t>: Accurate deductions, timely remittances, correct filings (e.g., W-2s).Employee Classification: Correctly identifying employees vs. contractors.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Benefits Administration</a:t>
            </a:r>
            <a:r>
              <a:rPr lang="en-US" dirty="0">
                <a:solidFill>
                  <a:schemeClr val="tx1"/>
                </a:solidFill>
              </a:rPr>
              <a:t>: Compliance with benefit-related laws.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Record-Keeping</a:t>
            </a:r>
            <a:r>
              <a:rPr lang="en-US" dirty="0">
                <a:solidFill>
                  <a:schemeClr val="tx1"/>
                </a:solidFill>
              </a:rPr>
              <a:t>: Meticulous documentation for audits.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Goal: Mitigate risks, avoid penalties, ensure legal standing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56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49ED-3E11-5849-6B7B-68FC08449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C592-CBDA-BD2F-6215-456EAE7C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32621"/>
            <a:ext cx="10854814" cy="1317522"/>
          </a:xfrm>
        </p:spPr>
        <p:txBody>
          <a:bodyPr/>
          <a:lstStyle/>
          <a:p>
            <a:pPr algn="ctr"/>
            <a:r>
              <a:rPr lang="en-US" dirty="0"/>
              <a:t>Purpose: Normal Payroll / Standard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A2CB-9EE8-CB2B-20B3-7A8DAB25C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84439"/>
            <a:ext cx="11110452" cy="446384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Core Function: Executing the regular payroll process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0% Tolerance for Errors Means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Accuracy</a:t>
            </a:r>
            <a:r>
              <a:rPr lang="en-US" dirty="0">
                <a:solidFill>
                  <a:schemeClr val="tx1"/>
                </a:solidFill>
              </a:rPr>
              <a:t>: Every calculation, every deduction, every net pay amount must be precise.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Timeliness</a:t>
            </a:r>
            <a:r>
              <a:rPr lang="en-US" dirty="0">
                <a:solidFill>
                  <a:schemeClr val="tx1"/>
                </a:solidFill>
              </a:rPr>
              <a:t>: Payments must be disbursed exactly when due.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Completeness</a:t>
            </a:r>
            <a:r>
              <a:rPr lang="en-US" dirty="0">
                <a:solidFill>
                  <a:schemeClr val="tx1"/>
                </a:solidFill>
              </a:rPr>
              <a:t>: All employees must be included, and all required data processed.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Impact of Error</a:t>
            </a:r>
            <a:r>
              <a:rPr lang="en-US" dirty="0">
                <a:solidFill>
                  <a:schemeClr val="tx1"/>
                </a:solidFill>
              </a:rPr>
              <a:t>: Direct financial loss, legal disputes, employee dissatisfaction, regulatory fines.</a:t>
            </a:r>
          </a:p>
        </p:txBody>
      </p:sp>
    </p:spTree>
    <p:extLst>
      <p:ext uri="{BB962C8B-B14F-4D97-AF65-F5344CB8AC3E}">
        <p14:creationId xmlns:p14="http://schemas.microsoft.com/office/powerpoint/2010/main" val="94304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B9846-3B86-6F7A-0039-EC74470C1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6F45-9BB3-E853-0D8C-C92606B5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32621"/>
            <a:ext cx="10854814" cy="1317522"/>
          </a:xfrm>
        </p:spPr>
        <p:txBody>
          <a:bodyPr/>
          <a:lstStyle/>
          <a:p>
            <a:pPr algn="ctr"/>
            <a:r>
              <a:rPr lang="en-IN" dirty="0"/>
              <a:t>Purpose: Customized Reports / Dashboards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01BB9-D23F-E6C6-BA33-244487FD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84439"/>
            <a:ext cx="11110452" cy="446384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Function: Transforming raw payroll data into actionable insights.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0% Tolerance for Errors Means: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Reliable Data</a:t>
            </a:r>
            <a:r>
              <a:rPr lang="en-US" dirty="0">
                <a:solidFill>
                  <a:schemeClr val="tx1"/>
                </a:solidFill>
              </a:rPr>
              <a:t>: Reports must reflect the absolute truth of payroll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Audit Readiness</a:t>
            </a:r>
            <a:r>
              <a:rPr lang="en-US" dirty="0">
                <a:solidFill>
                  <a:schemeClr val="tx1"/>
                </a:solidFill>
              </a:rPr>
              <a:t>: Provides verifiable proof of compliance for internal and external audits.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Strategic Insights</a:t>
            </a:r>
            <a:r>
              <a:rPr lang="en-US" dirty="0">
                <a:solidFill>
                  <a:schemeClr val="tx1"/>
                </a:solidFill>
              </a:rPr>
              <a:t>: Enables accurate forecasting of labor costs, budget analysis, and identification of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Goal: Transparency, accountability, and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31249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E6009-FED0-E53A-BD5C-70BA8A724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287D-73C1-8FA4-B9CB-CE3FF0E3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32621"/>
            <a:ext cx="10854814" cy="1317522"/>
          </a:xfrm>
        </p:spPr>
        <p:txBody>
          <a:bodyPr/>
          <a:lstStyle/>
          <a:p>
            <a:pPr algn="ctr"/>
            <a:r>
              <a:rPr lang="en-IN" dirty="0"/>
              <a:t>Purpose: Compensation &amp; Benefits Management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3CBF-481B-F399-A3D5-FEE3EC665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0143"/>
            <a:ext cx="11110452" cy="510785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Function: Managing all aspects of employee remuneration and non-wage benefits.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0% Tolerance for Errors Means: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Precise Data Input: </a:t>
            </a:r>
            <a:r>
              <a:rPr lang="en-US" dirty="0">
                <a:solidFill>
                  <a:schemeClr val="tx1"/>
                </a:solidFill>
              </a:rPr>
              <a:t>Accurate recording of salaries, hourly rates, bonuses, and benefit enrollment details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Correct Deductions &amp; Contributions: </a:t>
            </a:r>
            <a:r>
              <a:rPr lang="en-US" dirty="0">
                <a:solidFill>
                  <a:schemeClr val="tx1"/>
                </a:solidFill>
              </a:rPr>
              <a:t>Ensuring the right amounts are applied for health plans, retirement,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Compliance with Benefit Laws: </a:t>
            </a:r>
            <a:r>
              <a:rPr lang="en-US" dirty="0">
                <a:solidFill>
                  <a:schemeClr val="tx1"/>
                </a:solidFill>
              </a:rPr>
              <a:t>Adhering to specific regulations for each type of </a:t>
            </a:r>
          </a:p>
          <a:p>
            <a:r>
              <a:rPr lang="en-US" dirty="0">
                <a:solidFill>
                  <a:schemeClr val="tx1"/>
                </a:solidFill>
              </a:rPr>
              <a:t>     benefit offered.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Goal: Fair and compliant compensation, attracting and retaining talent.</a:t>
            </a:r>
          </a:p>
        </p:txBody>
      </p:sp>
    </p:spTree>
    <p:extLst>
      <p:ext uri="{BB962C8B-B14F-4D97-AF65-F5344CB8AC3E}">
        <p14:creationId xmlns:p14="http://schemas.microsoft.com/office/powerpoint/2010/main" val="207572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128DE-EF43-3BE3-334C-BFB357D45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2E0-999F-CD86-9367-9534002F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32621"/>
            <a:ext cx="10854814" cy="796411"/>
          </a:xfrm>
        </p:spPr>
        <p:txBody>
          <a:bodyPr/>
          <a:lstStyle/>
          <a:p>
            <a:pPr algn="ctr"/>
            <a:r>
              <a:rPr lang="en-IN" dirty="0"/>
              <a:t>Purpose: FAQ &amp; Feedback Mechanism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3DDD-2F64-0004-80C9-9F6ACDCA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47019"/>
            <a:ext cx="11110452" cy="551098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Function: Empowering employees and capturing critical information.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0% Tolerance for Errors Means: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Proactive Error Prevention: </a:t>
            </a:r>
            <a:r>
              <a:rPr lang="en-US" dirty="0">
                <a:solidFill>
                  <a:schemeClr val="tx1"/>
                </a:solidFill>
              </a:rPr>
              <a:t>Clear FAQs reduce common misunderstandings and incorrect inquiries.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Early Error Detection: </a:t>
            </a:r>
            <a:r>
              <a:rPr lang="en-US" dirty="0">
                <a:solidFill>
                  <a:schemeClr val="tx1"/>
                </a:solidFill>
              </a:rPr>
              <a:t>A formal feedback channel allows employees to report potential discrepancies promptly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Trust &amp; Transparency: </a:t>
            </a:r>
            <a:r>
              <a:rPr lang="en-US" dirty="0">
                <a:solidFill>
                  <a:schemeClr val="tx1"/>
                </a:solidFill>
              </a:rPr>
              <a:t>Builds confidence by providing accessible information and a responsive support system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Goal: Enhance employee experience, reduce administrative burden, and ensure rapid issue resolution.</a:t>
            </a:r>
          </a:p>
        </p:txBody>
      </p:sp>
    </p:spTree>
    <p:extLst>
      <p:ext uri="{BB962C8B-B14F-4D97-AF65-F5344CB8AC3E}">
        <p14:creationId xmlns:p14="http://schemas.microsoft.com/office/powerpoint/2010/main" val="4186856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54</TotalTime>
  <Words>697</Words>
  <Application>Microsoft Office PowerPoint</Application>
  <PresentationFormat>Widescreen</PresentationFormat>
  <Paragraphs>99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Sabon Next LT</vt:lpstr>
      <vt:lpstr>Custom</vt:lpstr>
      <vt:lpstr>Payroll Configuration  &amp;  Compliance Management</vt:lpstr>
      <vt:lpstr>agenda</vt:lpstr>
      <vt:lpstr>Introduction   The Core of Business Operations</vt:lpstr>
      <vt:lpstr>Payroll Configuration - Building the Foundation</vt:lpstr>
      <vt:lpstr>Payroll Compliance Management  Staying Legal</vt:lpstr>
      <vt:lpstr>Purpose: Normal Payroll / Standard Operations</vt:lpstr>
      <vt:lpstr>Purpose: Customized Reports / Dashboards</vt:lpstr>
      <vt:lpstr>Purpose: Compensation &amp; Benefits Management</vt:lpstr>
      <vt:lpstr>Purpose: FAQ &amp; Feedback Mechanism</vt:lpstr>
      <vt:lpstr>Conclusion - The Imperative of Precision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Yashwanth Nayaka</dc:creator>
  <cp:lastModifiedBy>Yashwanth Nayaka</cp:lastModifiedBy>
  <cp:revision>1</cp:revision>
  <dcterms:created xsi:type="dcterms:W3CDTF">2025-07-21T08:59:21Z</dcterms:created>
  <dcterms:modified xsi:type="dcterms:W3CDTF">2025-07-21T09:53:48Z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