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146847062"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34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746620" y="1821635"/>
            <a:ext cx="10737908" cy="977778"/>
          </a:xfrm>
        </p:spPr>
        <p:txBody>
          <a:bodyPr>
            <a:normAutofit fontScale="90000"/>
          </a:bodyPr>
          <a:lstStyle/>
          <a:p>
            <a:pPr algn="ctr"/>
            <a:r>
              <a:rPr lang="en-US" b="1" dirty="0">
                <a:solidFill>
                  <a:schemeClr val="accent1">
                    <a:lumMod val="60000"/>
                    <a:lumOff val="40000"/>
                  </a:schemeClr>
                </a:solidFill>
              </a:rPr>
              <a:t>Intelligent Classification of Rural Infrastructure (MACHINE LEARNING MODEL) </a:t>
            </a:r>
            <a:endParaRPr lang="en-US"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40903" y="4586365"/>
            <a:ext cx="9956809"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YASVANTH KUMAR N-DHANALAKSHMI SRINIVASAN ENGINEERING COLLEGE-ARTIFICIAL INTELIGENCE AND DATA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400" dirty="0"/>
              <a:t>Ministry of Rural Development – PMGSY Guidelines</a:t>
            </a:r>
          </a:p>
          <a:p>
            <a:r>
              <a:rPr lang="en-IN" sz="2400" dirty="0"/>
              <a:t>IBM Watson Studio &amp; </a:t>
            </a:r>
            <a:r>
              <a:rPr lang="en-IN" sz="2400" dirty="0" err="1"/>
              <a:t>AutoAI</a:t>
            </a:r>
            <a:r>
              <a:rPr lang="en-IN" sz="2400" dirty="0"/>
              <a:t> Documentation</a:t>
            </a:r>
          </a:p>
          <a:p>
            <a:r>
              <a:rPr lang="en-IN" sz="2400" dirty="0"/>
              <a:t>Open Government Data (OGD) Platform India</a:t>
            </a:r>
          </a:p>
          <a:p>
            <a:r>
              <a:rPr lang="en-IN" sz="2400" dirty="0"/>
              <a:t>Research publications on scheme classification using ML</a:t>
            </a:r>
          </a:p>
          <a:p>
            <a:r>
              <a:rPr lang="en-IN" sz="2400" dirty="0"/>
              <a:t>UCI Machine Learning Repository – Format inspiration</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A8F875C-256D-7E99-933F-4A9F3C0F3A7A}"/>
              </a:ext>
            </a:extLst>
          </p:cNvPr>
          <p:cNvPicPr>
            <a:picLocks noGrp="1" noChangeAspect="1"/>
          </p:cNvPicPr>
          <p:nvPr>
            <p:ph idx="1"/>
          </p:nvPr>
        </p:nvPicPr>
        <p:blipFill>
          <a:blip r:embed="rId2"/>
          <a:stretch>
            <a:fillRect/>
          </a:stretch>
        </p:blipFill>
        <p:spPr>
          <a:xfrm>
            <a:off x="2983440" y="1301750"/>
            <a:ext cx="6225120" cy="4673600"/>
          </a:xfr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BF4A7244-945B-2192-D690-A866096215FC}"/>
              </a:ext>
            </a:extLst>
          </p:cNvPr>
          <p:cNvPicPr>
            <a:picLocks noGrp="1" noChangeAspect="1"/>
          </p:cNvPicPr>
          <p:nvPr>
            <p:ph idx="1"/>
          </p:nvPr>
        </p:nvPicPr>
        <p:blipFill>
          <a:blip r:embed="rId2"/>
          <a:stretch>
            <a:fillRect/>
          </a:stretch>
        </p:blipFill>
        <p:spPr>
          <a:xfrm>
            <a:off x="2971800" y="1304925"/>
            <a:ext cx="6248400" cy="4667250"/>
          </a:xfr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B009A2C-7910-83FE-01BF-52F07871FFA9}"/>
              </a:ext>
            </a:extLst>
          </p:cNvPr>
          <p:cNvPicPr>
            <a:picLocks noGrp="1" noChangeAspect="1"/>
          </p:cNvPicPr>
          <p:nvPr>
            <p:ph idx="1"/>
          </p:nvPr>
        </p:nvPicPr>
        <p:blipFill>
          <a:blip r:embed="rId2"/>
          <a:stretch>
            <a:fillRect/>
          </a:stretch>
        </p:blipFill>
        <p:spPr>
          <a:xfrm>
            <a:off x="2326661" y="1570198"/>
            <a:ext cx="7538678" cy="4673600"/>
          </a:xfr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51996"/>
            <a:ext cx="10848807" cy="4497788"/>
          </a:xfrm>
        </p:spPr>
        <p:txBody>
          <a:bodyPr>
            <a:noAutofit/>
          </a:bodyPr>
          <a:lstStyle/>
          <a:p>
            <a:pPr marL="0" indent="0" defTabSz="914400" eaLnBrk="0" fontAlgn="base" hangingPunct="0">
              <a:lnSpc>
                <a:spcPct val="100000"/>
              </a:lnSpc>
              <a:spcBef>
                <a:spcPct val="0"/>
              </a:spcBef>
              <a:spcAft>
                <a:spcPct val="0"/>
              </a:spcAft>
              <a:buClrTx/>
              <a:buSzTx/>
              <a:buNone/>
            </a:pPr>
            <a:endParaRPr lang="en-IN" sz="2400" dirty="0">
              <a:solidFill>
                <a:schemeClr val="tx1"/>
              </a:solidFill>
              <a:ea typeface="+mn-lt"/>
              <a:cs typeface="+mn-lt"/>
            </a:endParaRPr>
          </a:p>
          <a:p>
            <a:pPr>
              <a:buFont typeface="Wingdings" panose="05000000000000000000" pitchFamily="2" charset="2"/>
              <a:buChar char="§"/>
            </a:pPr>
            <a:r>
              <a:rPr lang="en-US" sz="2400" dirty="0">
                <a:solidFill>
                  <a:schemeClr val="tx1"/>
                </a:solidFill>
                <a:ea typeface="+mn-lt"/>
                <a:cs typeface="+mn-lt"/>
              </a:rPr>
              <a:t>The Pradhan Mantri Gram Sadak Yojana (PMGSY) aims to connect unconnected rural areas via all-weather roads and bridges.</a:t>
            </a:r>
          </a:p>
          <a:p>
            <a:pPr>
              <a:buFont typeface="Wingdings" panose="05000000000000000000" pitchFamily="2" charset="2"/>
              <a:buChar char="§"/>
            </a:pPr>
            <a:r>
              <a:rPr lang="en-US" sz="2400" dirty="0">
                <a:solidFill>
                  <a:schemeClr val="tx1"/>
                </a:solidFill>
                <a:ea typeface="+mn-lt"/>
                <a:cs typeface="+mn-lt"/>
              </a:rPr>
              <a:t>PMGSY operates through multiple schemes: PMGSY-I, PMGSY-II, and PMGSY-III, each with varying objectives, funding, and regions</a:t>
            </a:r>
          </a:p>
          <a:p>
            <a:pPr>
              <a:buFont typeface="Wingdings" panose="05000000000000000000" pitchFamily="2" charset="2"/>
              <a:buChar char="§"/>
            </a:pPr>
            <a:r>
              <a:rPr lang="en-IN" sz="2400" dirty="0">
                <a:solidFill>
                  <a:schemeClr val="tx1"/>
                </a:solidFill>
                <a:ea typeface="+mn-lt"/>
                <a:cs typeface="+mn-lt"/>
              </a:rPr>
              <a:t>The crucial part is the </a:t>
            </a:r>
            <a:r>
              <a:rPr lang="en-IN" sz="2400" b="1" dirty="0">
                <a:solidFill>
                  <a:schemeClr val="tx1"/>
                </a:solidFill>
                <a:ea typeface="+mn-lt"/>
                <a:cs typeface="+mn-lt"/>
              </a:rPr>
              <a:t>prediction</a:t>
            </a:r>
            <a:r>
              <a:rPr lang="en-IN" sz="2400" dirty="0">
                <a:solidFill>
                  <a:schemeClr val="tx1"/>
                </a:solidFill>
                <a:ea typeface="+mn-lt"/>
                <a:cs typeface="+mn-lt"/>
              </a:rPr>
              <a:t> of correct scheme through the </a:t>
            </a:r>
            <a:r>
              <a:rPr lang="en-US" sz="2400" dirty="0">
                <a:solidFill>
                  <a:schemeClr val="tx1"/>
                </a:solidFill>
              </a:rPr>
              <a:t>classification is vital for </a:t>
            </a:r>
            <a:r>
              <a:rPr lang="en-US" sz="2400" b="1" dirty="0">
                <a:solidFill>
                  <a:schemeClr val="tx1"/>
                </a:solidFill>
              </a:rPr>
              <a:t>policy evaluation</a:t>
            </a:r>
            <a:r>
              <a:rPr lang="en-US" sz="2400" dirty="0">
                <a:solidFill>
                  <a:schemeClr val="tx1"/>
                </a:solidFill>
              </a:rPr>
              <a:t>, </a:t>
            </a:r>
            <a:r>
              <a:rPr lang="en-US" sz="2400" b="1" dirty="0">
                <a:solidFill>
                  <a:schemeClr val="tx1"/>
                </a:solidFill>
              </a:rPr>
              <a:t>budget allocation</a:t>
            </a:r>
            <a:r>
              <a:rPr lang="en-US" sz="2400" dirty="0">
                <a:solidFill>
                  <a:schemeClr val="tx1"/>
                </a:solidFill>
              </a:rPr>
              <a:t>, and </a:t>
            </a:r>
            <a:r>
              <a:rPr lang="en-US" sz="2400" b="1" dirty="0">
                <a:solidFill>
                  <a:schemeClr val="tx1"/>
                </a:solidFill>
              </a:rPr>
              <a:t>project monitoring</a:t>
            </a:r>
            <a:r>
              <a:rPr lang="en-US" sz="2400" dirty="0">
                <a:solidFill>
                  <a:schemeClr val="tx1"/>
                </a:solidFill>
              </a:rPr>
              <a:t>.</a:t>
            </a:r>
            <a:r>
              <a:rPr lang="en-IN" sz="2400" dirty="0">
                <a:solidFill>
                  <a:schemeClr val="tx1"/>
                </a:solidFill>
                <a:ea typeface="+mn-lt"/>
                <a:cs typeface="+mn-lt"/>
              </a:rPr>
              <a:t>.</a:t>
            </a:r>
            <a:endParaRPr lang="en-US" sz="2400" dirty="0">
              <a:solidFill>
                <a:schemeClr val="tx1"/>
              </a:solidFill>
              <a:ea typeface="+mn-lt"/>
              <a:cs typeface="+mn-lt"/>
            </a:endParaRPr>
          </a:p>
          <a:p>
            <a:pPr>
              <a:buFont typeface="Wingdings" panose="05000000000000000000" pitchFamily="2" charset="2"/>
              <a:buChar char="§"/>
            </a:pPr>
            <a:endParaRPr lang="en-IN" sz="2400" dirty="0">
              <a:solidFill>
                <a:schemeClr val="tx1"/>
              </a:solidFill>
              <a:ea typeface="+mn-lt"/>
              <a:cs typeface="+mn-lt"/>
            </a:endParaRPr>
          </a:p>
          <a:p>
            <a:pPr marL="0" indent="0">
              <a:buNone/>
            </a:pPr>
            <a:endParaRPr lang="en-IN" sz="2400" dirty="0">
              <a:solidFill>
                <a:schemeClr val="tx1"/>
              </a:solidFill>
            </a:endParaRPr>
          </a:p>
        </p:txBody>
      </p:sp>
      <p:sp>
        <p:nvSpPr>
          <p:cNvPr id="11" name="Rectangle 7">
            <a:extLst>
              <a:ext uri="{FF2B5EF4-FFF2-40B4-BE49-F238E27FC236}">
                <a16:creationId xmlns:a16="http://schemas.microsoft.com/office/drawing/2014/main" id="{6142BB93-7AB3-3B17-C28C-D158ECCEDAFB}"/>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78515" y="1433501"/>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a:t>
            </a:r>
            <a:r>
              <a:rPr lang="en-US" sz="1200" b="1" dirty="0">
                <a:latin typeface="Calibri"/>
                <a:ea typeface="+mn-lt"/>
                <a:cs typeface="+mn-lt"/>
              </a:rPr>
              <a:t> PMGYS SCHEME based on its physical and financial characteristic</a:t>
            </a:r>
            <a:r>
              <a:rPr lang="en-IN" sz="1200" b="1" dirty="0">
                <a:latin typeface="Calibri"/>
                <a:ea typeface="+mn-lt"/>
                <a:cs typeface="+mn-lt"/>
              </a:rPr>
              <a:t>.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Gathered historical data on </a:t>
            </a:r>
            <a:r>
              <a:rPr lang="en-US" sz="1200" b="1" dirty="0">
                <a:latin typeface="Calibri"/>
                <a:ea typeface="+mn-lt"/>
                <a:cs typeface="+mn-lt"/>
              </a:rPr>
              <a:t>PMGSY SCHEME</a:t>
            </a:r>
            <a:r>
              <a:rPr lang="en-IN" sz="1200" b="1" dirty="0">
                <a:latin typeface="Calibri"/>
                <a:ea typeface="+mn-lt"/>
                <a:cs typeface="+mn-lt"/>
              </a:rPr>
              <a:t>, including </a:t>
            </a:r>
            <a:r>
              <a:rPr lang="en-US" sz="1200" b="1" dirty="0">
                <a:latin typeface="Calibri"/>
                <a:ea typeface="+mn-lt"/>
                <a:cs typeface="+mn-lt"/>
              </a:rPr>
              <a:t>Cost of work sanctioned</a:t>
            </a:r>
            <a:r>
              <a:rPr lang="en-IN" sz="1200" b="1" dirty="0">
                <a:latin typeface="Calibri"/>
                <a:ea typeface="+mn-lt"/>
                <a:cs typeface="+mn-lt"/>
              </a:rPr>
              <a:t>, </a:t>
            </a:r>
            <a:r>
              <a:rPr lang="en-US" sz="1200" b="1" dirty="0">
                <a:latin typeface="Calibri"/>
                <a:ea typeface="+mn-lt"/>
                <a:cs typeface="+mn-lt"/>
              </a:rPr>
              <a:t>Expenditure Occurred</a:t>
            </a:r>
            <a:r>
              <a:rPr lang="en-IN" sz="1200" b="1" dirty="0">
                <a:latin typeface="Calibri"/>
                <a:ea typeface="+mn-lt"/>
                <a:cs typeface="+mn-lt"/>
              </a:rPr>
              <a:t>, completion ratio and other relevant factors.</a:t>
            </a:r>
            <a:endParaRPr lang="en-IN" sz="1200" b="1" dirty="0">
              <a:latin typeface="Calibri"/>
              <a:cs typeface="Calibri"/>
            </a:endParaRPr>
          </a:p>
          <a:p>
            <a:pPr marL="629920" lvl="1" indent="-305435"/>
            <a:r>
              <a:rPr lang="en-IN" sz="1200" b="1" dirty="0">
                <a:latin typeface="Calibri"/>
                <a:ea typeface="+mn-lt"/>
                <a:cs typeface="+mn-lt"/>
              </a:rPr>
              <a:t>Utilized real-time data sources, such as </a:t>
            </a:r>
            <a:r>
              <a:rPr lang="en-US" sz="1200" b="1" dirty="0">
                <a:latin typeface="Calibri"/>
                <a:ea typeface="+mn-lt"/>
                <a:cs typeface="+mn-lt"/>
              </a:rPr>
              <a:t>Cost of work sanctioned</a:t>
            </a:r>
            <a:r>
              <a:rPr lang="en-IN" sz="1200" b="1" dirty="0">
                <a:latin typeface="Calibri"/>
                <a:ea typeface="+mn-lt"/>
                <a:cs typeface="+mn-lt"/>
              </a:rPr>
              <a:t>, and </a:t>
            </a:r>
            <a:r>
              <a:rPr lang="en-US" sz="1200" b="1" dirty="0">
                <a:latin typeface="Calibri"/>
                <a:ea typeface="+mn-lt"/>
                <a:cs typeface="+mn-lt"/>
              </a:rPr>
              <a:t>Expenditure</a:t>
            </a:r>
            <a:r>
              <a:rPr lang="en-IN" sz="1200" b="1" dirty="0">
                <a:latin typeface="Calibri"/>
                <a:ea typeface="+mn-lt"/>
                <a:cs typeface="+mn-lt"/>
              </a:rPr>
              <a:t>, completion ratio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a:t>
            </a:r>
            <a:r>
              <a:rPr lang="en-US" sz="1200" b="1" dirty="0">
                <a:latin typeface="Calibri"/>
                <a:ea typeface="+mn-lt"/>
                <a:cs typeface="+mn-lt"/>
              </a:rPr>
              <a:t>find correct scheme</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Implementing a machine learning algorithm, such as a time-series forecasting model (e.g., ARIMA, SARIMA, or LSTM), to predict </a:t>
            </a:r>
            <a:r>
              <a:rPr lang="en-US" sz="1200" b="1" dirty="0">
                <a:latin typeface="Calibri"/>
                <a:ea typeface="+mn-lt"/>
                <a:cs typeface="+mn-lt"/>
              </a:rPr>
              <a:t>PMGSY SCHEME </a:t>
            </a:r>
            <a:r>
              <a:rPr lang="en-IN" sz="1200" b="1" dirty="0">
                <a:latin typeface="Calibri"/>
                <a:ea typeface="+mn-lt"/>
                <a:cs typeface="+mn-lt"/>
              </a:rPr>
              <a:t>based on </a:t>
            </a:r>
            <a:r>
              <a:rPr lang="en-US" sz="1200" b="1" dirty="0">
                <a:latin typeface="Calibri"/>
                <a:ea typeface="+mn-lt"/>
                <a:cs typeface="+mn-lt"/>
              </a:rPr>
              <a:t>physical and financial</a:t>
            </a:r>
            <a:r>
              <a:rPr lang="en-IN" sz="1200" b="1" dirty="0">
                <a:latin typeface="Calibri"/>
                <a:ea typeface="+mn-lt"/>
                <a:cs typeface="+mn-lt"/>
              </a:rPr>
              <a:t> patterns.</a:t>
            </a:r>
            <a:endParaRPr lang="en-IN" sz="1200" b="1" dirty="0">
              <a:latin typeface="Calibri"/>
              <a:cs typeface="Calibri"/>
            </a:endParaRPr>
          </a:p>
          <a:p>
            <a:pPr marL="629920" lvl="1" indent="-305435"/>
            <a:r>
              <a:rPr lang="en-IN" sz="1200" b="1" dirty="0">
                <a:latin typeface="Calibri"/>
                <a:ea typeface="+mn-lt"/>
                <a:cs typeface="+mn-lt"/>
              </a:rPr>
              <a:t>Considering incorporating other factors like</a:t>
            </a:r>
            <a:r>
              <a:rPr lang="en-US" sz="1200" b="1" dirty="0">
                <a:latin typeface="Calibri"/>
                <a:ea typeface="+mn-lt"/>
                <a:cs typeface="+mn-lt"/>
              </a:rPr>
              <a:t> cost of work sanctioned</a:t>
            </a:r>
            <a:r>
              <a:rPr lang="en-IN" sz="1200" b="1" dirty="0">
                <a:latin typeface="Calibri"/>
                <a:ea typeface="+mn-lt"/>
                <a:cs typeface="+mn-lt"/>
              </a:rPr>
              <a:t>,</a:t>
            </a:r>
            <a:r>
              <a:rPr lang="en-US" sz="1200" b="1" dirty="0">
                <a:latin typeface="Calibri"/>
                <a:ea typeface="+mn-lt"/>
                <a:cs typeface="+mn-lt"/>
              </a:rPr>
              <a:t> Expenditure of work</a:t>
            </a:r>
            <a:r>
              <a:rPr lang="en-IN" sz="1200" b="1" dirty="0">
                <a:latin typeface="Calibri"/>
                <a:ea typeface="+mn-lt"/>
                <a:cs typeface="+mn-lt"/>
              </a:rPr>
              <a:t>,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a:t>
            </a:r>
            <a:r>
              <a:rPr lang="en-US" sz="1200" b="1" dirty="0">
                <a:latin typeface="Calibri"/>
                <a:ea typeface="+mn-lt"/>
                <a:cs typeface="+mn-lt"/>
              </a:rPr>
              <a:t>PMGSY SCHEME based on its characteristics</a:t>
            </a:r>
            <a:r>
              <a:rPr lang="en-IN" sz="1200" b="1" dirty="0">
                <a:latin typeface="Calibri"/>
                <a:ea typeface="+mn-lt"/>
                <a:cs typeface="+mn-lt"/>
              </a:rPr>
              <a:t>.</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Median (RM</a:t>
            </a:r>
            <a:r>
              <a:rPr lang="en-US" sz="1200" b="1" dirty="0">
                <a:latin typeface="Calibri"/>
                <a:ea typeface="+mn-lt"/>
                <a:cs typeface="+mn-lt"/>
              </a:rPr>
              <a:t>Error, Median o</a:t>
            </a:r>
            <a:r>
              <a:rPr lang="en-IN" sz="1200" b="1" dirty="0">
                <a:latin typeface="Calibri"/>
                <a:ea typeface="+mn-lt"/>
                <a:cs typeface="+mn-lt"/>
              </a:rPr>
              <a:t>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dirty="0"/>
          </a:p>
          <a:p>
            <a:pPr marL="0" indent="0">
              <a:buNone/>
            </a:pPr>
            <a:endParaRPr lang="en-IN" dirty="0"/>
          </a:p>
        </p:txBody>
      </p:sp>
    </p:spTree>
    <p:extLst>
      <p:ext uri="{BB962C8B-B14F-4D97-AF65-F5344CB8AC3E}">
        <p14:creationId xmlns:p14="http://schemas.microsoft.com/office/powerpoint/2010/main" val="2356701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78870" y="1125757"/>
            <a:ext cx="11029615" cy="5312104"/>
          </a:xfrm>
        </p:spPr>
        <p:txBody>
          <a:bodyPr>
            <a:normAutofit fontScale="92500" lnSpcReduction="10000"/>
          </a:bodyPr>
          <a:lstStyle/>
          <a:p>
            <a:pPr marL="0" indent="0">
              <a:buNone/>
            </a:pPr>
            <a:r>
              <a:rPr lang="en-IN" sz="1800" b="1" dirty="0">
                <a:solidFill>
                  <a:srgbClr val="0F0F0F"/>
                </a:solidFill>
                <a:ea typeface="+mn-lt"/>
                <a:cs typeface="+mn-lt"/>
              </a:rPr>
              <a:t>Technologies Used:</a:t>
            </a:r>
          </a:p>
          <a:p>
            <a:pPr marL="0" indent="0">
              <a:buNone/>
            </a:pPr>
            <a:r>
              <a:rPr lang="en-IN" sz="1800" b="1" dirty="0">
                <a:solidFill>
                  <a:srgbClr val="0F0F0F"/>
                </a:solidFill>
                <a:ea typeface="+mn-lt"/>
                <a:cs typeface="+mn-lt"/>
              </a:rPr>
              <a:t>	   Tool/Technology								Purpose				</a:t>
            </a:r>
          </a:p>
          <a:p>
            <a:pPr marL="0" indent="0">
              <a:buNone/>
            </a:pPr>
            <a:r>
              <a:rPr lang="en-IN" sz="1800" b="1" dirty="0">
                <a:solidFill>
                  <a:srgbClr val="0F0F0F"/>
                </a:solidFill>
                <a:ea typeface="+mn-lt"/>
                <a:cs typeface="+mn-lt"/>
              </a:rPr>
              <a:t>							</a:t>
            </a:r>
          </a:p>
          <a:p>
            <a:pPr marL="0" indent="0">
              <a:buNone/>
            </a:pPr>
            <a:r>
              <a:rPr lang="en-IN" sz="1800" b="1" dirty="0">
                <a:solidFill>
                  <a:srgbClr val="0F0F0F"/>
                </a:solidFill>
                <a:ea typeface="+mn-lt"/>
                <a:cs typeface="+mn-lt"/>
              </a:rPr>
              <a:t>			</a:t>
            </a:r>
          </a:p>
          <a:p>
            <a:pPr marL="0" indent="0">
              <a:buNone/>
            </a:pPr>
            <a:r>
              <a:rPr lang="en-IN" sz="1800" b="1" dirty="0">
                <a:solidFill>
                  <a:srgbClr val="0F0F0F"/>
                </a:solidFill>
                <a:ea typeface="+mn-lt"/>
                <a:cs typeface="+mn-lt"/>
              </a:rPr>
              <a:t>							</a:t>
            </a:r>
          </a:p>
          <a:p>
            <a:pPr marL="0" indent="0">
              <a:buNone/>
            </a:pPr>
            <a:r>
              <a:rPr lang="en-IN" sz="1800" b="1" dirty="0">
                <a:solidFill>
                  <a:srgbClr val="0F0F0F"/>
                </a:solidFill>
                <a:ea typeface="+mn-lt"/>
                <a:cs typeface="+mn-lt"/>
              </a:rPr>
              <a:t>					</a:t>
            </a:r>
          </a:p>
          <a:p>
            <a:pPr marL="0" indent="0">
              <a:buNone/>
            </a:pPr>
            <a:endParaRPr lang="en-IN" sz="1800" b="1" dirty="0">
              <a:solidFill>
                <a:srgbClr val="0F0F0F"/>
              </a:solidFill>
              <a:ea typeface="+mn-lt"/>
              <a:cs typeface="+mn-lt"/>
            </a:endParaRPr>
          </a:p>
          <a:p>
            <a:pPr marL="0" indent="0">
              <a:buNone/>
            </a:pPr>
            <a:r>
              <a:rPr lang="en-IN" sz="1800" b="1" dirty="0">
                <a:solidFill>
                  <a:srgbClr val="0F0F0F"/>
                </a:solidFill>
                <a:ea typeface="+mn-lt"/>
                <a:cs typeface="+mn-lt"/>
              </a:rPr>
              <a:t>Data Preprocessing:</a:t>
            </a:r>
          </a:p>
          <a:p>
            <a:r>
              <a:rPr lang="en-IN" sz="1800" b="1" dirty="0">
                <a:solidFill>
                  <a:srgbClr val="0F0F0F"/>
                </a:solidFill>
                <a:ea typeface="+mn-lt"/>
                <a:cs typeface="+mn-lt"/>
              </a:rPr>
              <a:t>Handled missing values using median imputation</a:t>
            </a:r>
          </a:p>
          <a:p>
            <a:r>
              <a:rPr lang="en-IN" sz="1800" b="1" dirty="0">
                <a:solidFill>
                  <a:srgbClr val="0F0F0F"/>
                </a:solidFill>
                <a:ea typeface="+mn-lt"/>
                <a:cs typeface="+mn-lt"/>
              </a:rPr>
              <a:t>Derived columns:</a:t>
            </a:r>
          </a:p>
          <a:p>
            <a:pPr lvl="1"/>
            <a:r>
              <a:rPr lang="en-IN" sz="1500" b="1" dirty="0">
                <a:solidFill>
                  <a:srgbClr val="0F0F0F"/>
                </a:solidFill>
                <a:ea typeface="+mn-lt"/>
                <a:cs typeface="+mn-lt"/>
              </a:rPr>
              <a:t>COMPLETION_RATIO = LENGTH_COMPLETED / LENGTH_SANCTIONED</a:t>
            </a:r>
          </a:p>
          <a:p>
            <a:pPr lvl="1"/>
            <a:r>
              <a:rPr lang="en-IN" sz="1500" b="1" dirty="0">
                <a:solidFill>
                  <a:srgbClr val="0F0F0F"/>
                </a:solidFill>
                <a:ea typeface="+mn-lt"/>
                <a:cs typeface="+mn-lt"/>
              </a:rPr>
              <a:t>EXPENDITURE_PER_KM = EXPENDITURE / LENGTH_COMPLETED</a:t>
            </a:r>
          </a:p>
          <a:p>
            <a:pPr marL="0" indent="0">
              <a:buNone/>
            </a:pPr>
            <a:r>
              <a:rPr lang="en-IN" sz="1800" b="1" dirty="0">
                <a:solidFill>
                  <a:srgbClr val="0F0F0F"/>
                </a:solidFill>
              </a:rPr>
              <a:t>Library required to build the model</a:t>
            </a:r>
          </a:p>
          <a:p>
            <a:pPr marL="0" indent="0">
              <a:buNone/>
            </a:pPr>
            <a:r>
              <a:rPr lang="en-IN" sz="1800" b="1" dirty="0">
                <a:solidFill>
                  <a:srgbClr val="0F0F0F"/>
                </a:solidFill>
              </a:rPr>
              <a:t>	scikit-learn, </a:t>
            </a:r>
            <a:r>
              <a:rPr lang="en-IN" sz="1800" b="1" dirty="0" err="1">
                <a:solidFill>
                  <a:srgbClr val="0F0F0F"/>
                </a:solidFill>
              </a:rPr>
              <a:t>numpy</a:t>
            </a:r>
            <a:r>
              <a:rPr lang="en-IN" sz="1800" b="1" dirty="0">
                <a:solidFill>
                  <a:srgbClr val="0F0F0F"/>
                </a:solidFill>
              </a:rPr>
              <a:t>, pandas, </a:t>
            </a:r>
            <a:r>
              <a:rPr lang="en-IN" sz="1800" b="1" dirty="0" err="1">
                <a:solidFill>
                  <a:srgbClr val="0F0F0F"/>
                </a:solidFill>
              </a:rPr>
              <a:t>xgboost</a:t>
            </a:r>
            <a:r>
              <a:rPr lang="en-IN" sz="1800" b="1" dirty="0">
                <a:solidFill>
                  <a:srgbClr val="0F0F0F"/>
                </a:solidFill>
              </a:rPr>
              <a:t>, matplotlib, seaborn.</a:t>
            </a:r>
          </a:p>
        </p:txBody>
      </p:sp>
      <p:graphicFrame>
        <p:nvGraphicFramePr>
          <p:cNvPr id="4" name="Table 3">
            <a:extLst>
              <a:ext uri="{FF2B5EF4-FFF2-40B4-BE49-F238E27FC236}">
                <a16:creationId xmlns:a16="http://schemas.microsoft.com/office/drawing/2014/main" id="{347748D2-572F-3EDA-3B0E-3708482D1E48}"/>
              </a:ext>
            </a:extLst>
          </p:cNvPr>
          <p:cNvGraphicFramePr>
            <a:graphicFrameLocks noGrp="1"/>
          </p:cNvGraphicFramePr>
          <p:nvPr>
            <p:extLst>
              <p:ext uri="{D42A27DB-BD31-4B8C-83A1-F6EECF244321}">
                <p14:modId xmlns:p14="http://schemas.microsoft.com/office/powerpoint/2010/main" val="2316689372"/>
              </p:ext>
            </p:extLst>
          </p:nvPr>
        </p:nvGraphicFramePr>
        <p:xfrm>
          <a:off x="278870" y="1937857"/>
          <a:ext cx="7288086" cy="1931285"/>
        </p:xfrm>
        <a:graphic>
          <a:graphicData uri="http://schemas.openxmlformats.org/drawingml/2006/table">
            <a:tbl>
              <a:tblPr firstRow="1" bandRow="1">
                <a:effectLst>
                  <a:outerShdw blurRad="50800" dist="50800" dir="5400000" algn="ctr" rotWithShape="0">
                    <a:srgbClr val="000000">
                      <a:alpha val="0"/>
                    </a:srgbClr>
                  </a:outerShdw>
                </a:effectLst>
                <a:tableStyleId>{5C22544A-7EE6-4342-B048-85BDC9FD1C3A}</a:tableStyleId>
              </a:tblPr>
              <a:tblGrid>
                <a:gridCol w="2983230">
                  <a:extLst>
                    <a:ext uri="{9D8B030D-6E8A-4147-A177-3AD203B41FA5}">
                      <a16:colId xmlns:a16="http://schemas.microsoft.com/office/drawing/2014/main" val="3663775841"/>
                    </a:ext>
                  </a:extLst>
                </a:gridCol>
                <a:gridCol w="4304856">
                  <a:extLst>
                    <a:ext uri="{9D8B030D-6E8A-4147-A177-3AD203B41FA5}">
                      <a16:colId xmlns:a16="http://schemas.microsoft.com/office/drawing/2014/main" val="3988960614"/>
                    </a:ext>
                  </a:extLst>
                </a:gridCol>
              </a:tblGrid>
              <a:tr h="453005">
                <a:tc>
                  <a:txBody>
                    <a:bodyPr/>
                    <a:lstStyle/>
                    <a:p>
                      <a:r>
                        <a:rPr lang="en-IN" sz="1800" b="0" dirty="0">
                          <a:solidFill>
                            <a:srgbClr val="0F0F0F"/>
                          </a:solidFill>
                          <a:ea typeface="+mn-lt"/>
                          <a:cs typeface="+mn-lt"/>
                        </a:rPr>
                        <a:t>IBM Watson Studio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a:solidFill>
                            <a:srgbClr val="0F0F0F"/>
                          </a:solidFill>
                          <a:ea typeface="+mn-lt"/>
                          <a:cs typeface="+mn-lt"/>
                        </a:rPr>
                        <a:t>Project creation, Auto AI experimentation</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69422441"/>
                  </a:ext>
                </a:extLst>
              </a:tr>
              <a:tr h="370840">
                <a:tc>
                  <a:txBody>
                    <a:bodyPr/>
                    <a:lstStyle/>
                    <a:p>
                      <a:r>
                        <a:rPr lang="en-IN" sz="1800" b="0" dirty="0">
                          <a:solidFill>
                            <a:srgbClr val="0F0F0F"/>
                          </a:solidFill>
                          <a:ea typeface="+mn-lt"/>
                          <a:cs typeface="+mn-lt"/>
                        </a:rPr>
                        <a:t>IBM Auto AI</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a:solidFill>
                            <a:srgbClr val="0F0F0F"/>
                          </a:solidFill>
                          <a:ea typeface="+mn-lt"/>
                          <a:cs typeface="+mn-lt"/>
                        </a:rPr>
                        <a:t>Automatic model generation and selection</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72236448"/>
                  </a:ext>
                </a:extLst>
              </a:tr>
              <a:tr h="370840">
                <a:tc>
                  <a:txBody>
                    <a:bodyPr/>
                    <a:lstStyle/>
                    <a:p>
                      <a:r>
                        <a:rPr lang="en-IN" sz="1800" b="0" dirty="0">
                          <a:solidFill>
                            <a:srgbClr val="0F0F0F"/>
                          </a:solidFill>
                          <a:ea typeface="+mn-lt"/>
                          <a:cs typeface="+mn-lt"/>
                        </a:rPr>
                        <a:t>Python (Pandas, Seaborn)	</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a:solidFill>
                            <a:srgbClr val="0F0F0F"/>
                          </a:solidFill>
                          <a:ea typeface="+mn-lt"/>
                          <a:cs typeface="+mn-lt"/>
                        </a:rPr>
                        <a:t>Data cleaning, derived feature creation</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40259035"/>
                  </a:ext>
                </a:extLst>
              </a:tr>
              <a:tr h="370840">
                <a:tc>
                  <a:txBody>
                    <a:bodyPr/>
                    <a:lstStyle/>
                    <a:p>
                      <a:r>
                        <a:rPr lang="en-IN" sz="1800" b="0" dirty="0">
                          <a:solidFill>
                            <a:srgbClr val="0F0F0F"/>
                          </a:solidFill>
                          <a:ea typeface="+mn-lt"/>
                          <a:cs typeface="+mn-lt"/>
                        </a:rPr>
                        <a:t>Excel/CSV</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dirty="0">
                          <a:solidFill>
                            <a:srgbClr val="0F0F0F"/>
                          </a:solidFill>
                          <a:ea typeface="+mn-lt"/>
                          <a:cs typeface="+mn-lt"/>
                        </a:rPr>
                        <a:t>Input data format</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193878"/>
                  </a:ext>
                </a:extLst>
              </a:tr>
              <a:tr h="0">
                <a:tc>
                  <a:txBody>
                    <a:bodyPr/>
                    <a:lstStyle/>
                    <a:p>
                      <a:r>
                        <a:rPr lang="en-IN" sz="1800" b="0" dirty="0">
                          <a:solidFill>
                            <a:srgbClr val="0F0F0F"/>
                          </a:solidFill>
                          <a:ea typeface="+mn-lt"/>
                          <a:cs typeface="+mn-lt"/>
                        </a:rPr>
                        <a:t>IBM Watson ML API	</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b="0" dirty="0">
                          <a:solidFill>
                            <a:srgbClr val="0F0F0F"/>
                          </a:solidFill>
                          <a:ea typeface="+mn-lt"/>
                          <a:cs typeface="+mn-lt"/>
                        </a:rPr>
                        <a:t>Model deployment for real-time use</a:t>
                      </a:r>
                      <a:endParaRPr lang="en-IN"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9899546"/>
                  </a:ext>
                </a:extLst>
              </a:tr>
            </a:tbl>
          </a:graphicData>
        </a:graphic>
      </p:graphicFrame>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5"/>
            <a:ext cx="11029615" cy="5353417"/>
          </a:xfrm>
        </p:spPr>
        <p:txBody>
          <a:bodyPr>
            <a:normAutofit fontScale="32500" lnSpcReduction="20000"/>
          </a:bodyPr>
          <a:lstStyle/>
          <a:p>
            <a:pPr marL="305435" indent="-305435"/>
            <a:r>
              <a:rPr lang="en-IN" sz="4000" dirty="0">
                <a:ea typeface="+mn-lt"/>
                <a:cs typeface="+mn-lt"/>
              </a:rPr>
              <a:t>In the Algorithm section, describing the machine learning algorithm chosen for predicting PMGSY SCHEME. Here's an example structure for this section:</a:t>
            </a:r>
            <a:endParaRPr lang="en-IN" sz="4000" dirty="0"/>
          </a:p>
          <a:p>
            <a:pPr marL="305435" indent="-305435"/>
            <a:r>
              <a:rPr lang="en-IN" sz="4000" b="1" dirty="0">
                <a:ea typeface="+mn-lt"/>
                <a:cs typeface="+mn-lt"/>
              </a:rPr>
              <a:t>Algorithm Selection:</a:t>
            </a:r>
            <a:endParaRPr lang="en-IN" sz="4000" dirty="0"/>
          </a:p>
          <a:p>
            <a:pPr marL="629920" lvl="1" indent="-305435"/>
            <a:r>
              <a:rPr lang="en-US" sz="4000" dirty="0">
                <a:ea typeface="+mn-lt"/>
                <a:cs typeface="+mn-lt"/>
              </a:rPr>
              <a:t>Random Forest was selected because it is a robust and interpretable ensemble learning algorithm that performs well with tabular, non-linear, and high-dimensional data. Since our dataset includes both physical and financial indicators for infrastructure projects, Random Forest helps capture complex patterns without overfitting. It also handles missing values and feature importance ranking, making it ideal for public policy classification challenges.</a:t>
            </a:r>
          </a:p>
          <a:p>
            <a:pPr marL="286235" indent="-285750"/>
            <a:r>
              <a:rPr lang="en-IN" sz="4000" b="1" dirty="0">
                <a:ea typeface="+mn-lt"/>
                <a:cs typeface="+mn-lt"/>
              </a:rPr>
              <a:t>Data Input:</a:t>
            </a:r>
            <a:endParaRPr lang="en-IN" sz="4000" dirty="0"/>
          </a:p>
          <a:p>
            <a:pPr marL="629920" lvl="1" indent="-305435"/>
            <a:r>
              <a:rPr lang="en-US" sz="4000" dirty="0">
                <a:ea typeface="+mn-lt"/>
                <a:cs typeface="+mn-lt"/>
              </a:rPr>
              <a:t>The dataset was first preprocessed (cleaning, derived feature creation like EXPENDITURE_PER_KM and COMPLETION_RATIO, and label encoding). The data was split into training and testing sets (typically 80:20). Then, the Random Forest model was trained using the scikit-learn library, with hyperparameters such as:</a:t>
            </a:r>
          </a:p>
          <a:p>
            <a:pPr marL="629920" lvl="1" indent="-305435"/>
            <a:r>
              <a:rPr lang="en-US" sz="4000" dirty="0">
                <a:ea typeface="+mn-lt"/>
                <a:cs typeface="+mn-lt"/>
              </a:rPr>
              <a:t>N estimators = 100 (number of trees), max depth = auto, min samples split = 2,criterion = ‘</a:t>
            </a:r>
            <a:r>
              <a:rPr lang="en-US" sz="4000" dirty="0" err="1">
                <a:ea typeface="+mn-lt"/>
                <a:cs typeface="+mn-lt"/>
              </a:rPr>
              <a:t>gini</a:t>
            </a:r>
            <a:r>
              <a:rPr lang="en-US" sz="4000" dirty="0">
                <a:ea typeface="+mn-lt"/>
                <a:cs typeface="+mn-lt"/>
              </a:rPr>
              <a:t>’.</a:t>
            </a:r>
          </a:p>
          <a:p>
            <a:pPr marL="629920" lvl="1" indent="-305435"/>
            <a:r>
              <a:rPr lang="en-US" sz="4000" dirty="0">
                <a:ea typeface="+mn-lt"/>
                <a:cs typeface="+mn-lt"/>
              </a:rPr>
              <a:t>Cross-validation was used to validate generalizability, and grid search was applied for tuning performance.</a:t>
            </a:r>
            <a:endParaRPr lang="en-IN" sz="4000" dirty="0"/>
          </a:p>
          <a:p>
            <a:pPr marL="305435" indent="-305435"/>
            <a:r>
              <a:rPr lang="en-IN" sz="4000" b="1" dirty="0">
                <a:ea typeface="+mn-lt"/>
                <a:cs typeface="+mn-lt"/>
              </a:rPr>
              <a:t>Training Process:</a:t>
            </a:r>
            <a:endParaRPr lang="en-IN" sz="4000" dirty="0"/>
          </a:p>
          <a:p>
            <a:pPr marL="629920" lvl="1" indent="-305435"/>
            <a:r>
              <a:rPr lang="en-US" sz="4000" dirty="0">
                <a:ea typeface="+mn-lt"/>
                <a:cs typeface="+mn-lt"/>
              </a:rPr>
              <a:t>Once trained, the model takes new project input features — such as number of road works, sanctioned cost, and completion statistics — and passes them through all decision trees in the forest. Each tree casts a “vote” for the likely scheme (PMGSY-I, PMGSY-II, RCPLWEA, etc.), and the final output is decided by majority voting. This approach makes the prediction stable and accurate, even when inputs are slightly noisy.</a:t>
            </a:r>
            <a:endParaRPr lang="en-IN" sz="4000" dirty="0"/>
          </a:p>
          <a:p>
            <a:pPr marL="305435" indent="-305435"/>
            <a:r>
              <a:rPr lang="en-IN" sz="4000" b="1" dirty="0">
                <a:ea typeface="+mn-lt"/>
                <a:cs typeface="+mn-lt"/>
              </a:rPr>
              <a:t>Prediction Process:</a:t>
            </a:r>
            <a:endParaRPr lang="en-IN" sz="4000" dirty="0"/>
          </a:p>
          <a:p>
            <a:pPr marL="629920" lvl="1" indent="-305435"/>
            <a:r>
              <a:rPr lang="en-US" sz="4000" dirty="0">
                <a:ea typeface="+mn-lt"/>
                <a:cs typeface="+mn-lt"/>
              </a:rPr>
              <a:t>The Random Forest model achieved an accuracy of around 89%, which is considered strong for multi-class classification with administrative project data. Evaluation metrics included:</a:t>
            </a:r>
          </a:p>
          <a:p>
            <a:pPr marL="629920" lvl="1" indent="-305435"/>
            <a:r>
              <a:rPr lang="en-US" sz="4000" dirty="0">
                <a:ea typeface="+mn-lt"/>
                <a:cs typeface="+mn-lt"/>
              </a:rPr>
              <a:t>Confusion Matrix to assess misclassifications, Precision &amp; Recall for each scheme, Feature Importance to identify which attributes influenced decisions most (e.g., EXPENDITURE_PER_KM, COST_OF_WORKS_SANCTIONED).These results suggest the model is capable of supporting automated classification in large-scale infrastructure datasets.</a:t>
            </a:r>
            <a:endParaRPr lang="en-IN" sz="4000"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E0020EB-5AC4-D96D-17E4-6CE90D0FB609}"/>
              </a:ext>
            </a:extLst>
          </p:cNvPr>
          <p:cNvPicPr>
            <a:picLocks noGrp="1" noChangeAspect="1"/>
          </p:cNvPicPr>
          <p:nvPr>
            <p:ph idx="1"/>
          </p:nvPr>
        </p:nvPicPr>
        <p:blipFill>
          <a:blip r:embed="rId2"/>
          <a:stretch>
            <a:fillRect/>
          </a:stretch>
        </p:blipFill>
        <p:spPr>
          <a:xfrm>
            <a:off x="352425" y="1232451"/>
            <a:ext cx="11029950" cy="2577549"/>
          </a:xfrm>
        </p:spPr>
      </p:pic>
      <p:pic>
        <p:nvPicPr>
          <p:cNvPr id="7" name="Picture 6">
            <a:extLst>
              <a:ext uri="{FF2B5EF4-FFF2-40B4-BE49-F238E27FC236}">
                <a16:creationId xmlns:a16="http://schemas.microsoft.com/office/drawing/2014/main" id="{C7C91427-6C0B-23A2-8C6C-8D1994FAEBA3}"/>
              </a:ext>
            </a:extLst>
          </p:cNvPr>
          <p:cNvPicPr>
            <a:picLocks noChangeAspect="1"/>
          </p:cNvPicPr>
          <p:nvPr/>
        </p:nvPicPr>
        <p:blipFill>
          <a:blip r:embed="rId3"/>
          <a:stretch>
            <a:fillRect/>
          </a:stretch>
        </p:blipFill>
        <p:spPr>
          <a:xfrm>
            <a:off x="352425" y="3835018"/>
            <a:ext cx="3305175" cy="2527515"/>
          </a:xfrm>
          <a:prstGeom prst="rect">
            <a:avLst/>
          </a:prstGeom>
        </p:spPr>
      </p:pic>
      <p:pic>
        <p:nvPicPr>
          <p:cNvPr id="9" name="Picture 8">
            <a:extLst>
              <a:ext uri="{FF2B5EF4-FFF2-40B4-BE49-F238E27FC236}">
                <a16:creationId xmlns:a16="http://schemas.microsoft.com/office/drawing/2014/main" id="{35DA648E-9289-73A9-DC98-A3882596B356}"/>
              </a:ext>
            </a:extLst>
          </p:cNvPr>
          <p:cNvPicPr>
            <a:picLocks noChangeAspect="1"/>
          </p:cNvPicPr>
          <p:nvPr/>
        </p:nvPicPr>
        <p:blipFill>
          <a:blip r:embed="rId4"/>
          <a:stretch>
            <a:fillRect/>
          </a:stretch>
        </p:blipFill>
        <p:spPr>
          <a:xfrm>
            <a:off x="3657600" y="4462943"/>
            <a:ext cx="8181975" cy="1899590"/>
          </a:xfrm>
          <a:prstGeom prst="rect">
            <a:avLst/>
          </a:prstGeom>
        </p:spPr>
      </p:pic>
      <p:sp>
        <p:nvSpPr>
          <p:cNvPr id="10" name="TextBox 9">
            <a:extLst>
              <a:ext uri="{FF2B5EF4-FFF2-40B4-BE49-F238E27FC236}">
                <a16:creationId xmlns:a16="http://schemas.microsoft.com/office/drawing/2014/main" id="{8ECC5E16-C89A-774C-55C8-853DA0F33D75}"/>
              </a:ext>
            </a:extLst>
          </p:cNvPr>
          <p:cNvSpPr txBox="1"/>
          <p:nvPr/>
        </p:nvSpPr>
        <p:spPr>
          <a:xfrm>
            <a:off x="3749879" y="3948926"/>
            <a:ext cx="2264274" cy="400110"/>
          </a:xfrm>
          <a:prstGeom prst="rect">
            <a:avLst/>
          </a:prstGeom>
          <a:noFill/>
        </p:spPr>
        <p:txBody>
          <a:bodyPr wrap="none" rtlCol="0">
            <a:spAutoFit/>
          </a:bodyPr>
          <a:lstStyle/>
          <a:p>
            <a:r>
              <a:rPr lang="en-US" sz="2000" b="1" dirty="0">
                <a:solidFill>
                  <a:schemeClr val="accent1">
                    <a:lumMod val="60000"/>
                    <a:lumOff val="40000"/>
                  </a:schemeClr>
                </a:solidFill>
                <a:latin typeface="Arial" panose="020B0604020202020204" pitchFamily="34" charset="0"/>
                <a:cs typeface="Arial" panose="020B0604020202020204" pitchFamily="34" charset="0"/>
              </a:rPr>
              <a:t>INPUT DATA SET</a:t>
            </a:r>
            <a:endParaRPr lang="en-IN" sz="2000" b="1" dirty="0">
              <a:solidFill>
                <a:schemeClr val="accent1">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The machine learning model effectively classifies PMGSY projects based on performance and cost metrics.</a:t>
            </a:r>
          </a:p>
          <a:p>
            <a:pPr marL="305435" indent="-305435"/>
            <a:r>
              <a:rPr lang="en-IN" sz="2400" dirty="0">
                <a:solidFill>
                  <a:srgbClr val="0F0F0F"/>
                </a:solidFill>
                <a:ea typeface="+mn-lt"/>
                <a:cs typeface="+mn-lt"/>
              </a:rPr>
              <a:t>IBM Auto AI simplified model creation, requiring minimal manual tuning.</a:t>
            </a:r>
          </a:p>
          <a:p>
            <a:pPr marL="305435" indent="-305435"/>
            <a:r>
              <a:rPr lang="en-IN" sz="2400" dirty="0">
                <a:solidFill>
                  <a:srgbClr val="0F0F0F"/>
                </a:solidFill>
                <a:ea typeface="+mn-lt"/>
                <a:cs typeface="+mn-lt"/>
              </a:rPr>
              <a:t>This approach enables:</a:t>
            </a:r>
          </a:p>
          <a:p>
            <a:pPr marL="629435" lvl="1" indent="-305435"/>
            <a:r>
              <a:rPr lang="en-IN" sz="1800" dirty="0">
                <a:solidFill>
                  <a:srgbClr val="0F0F0F"/>
                </a:solidFill>
                <a:ea typeface="+mn-lt"/>
                <a:cs typeface="+mn-lt"/>
              </a:rPr>
              <a:t>Faster classification</a:t>
            </a:r>
          </a:p>
          <a:p>
            <a:pPr marL="629435" lvl="1" indent="-305435"/>
            <a:r>
              <a:rPr lang="en-IN" sz="1800" dirty="0">
                <a:solidFill>
                  <a:srgbClr val="0F0F0F"/>
                </a:solidFill>
                <a:ea typeface="+mn-lt"/>
                <a:cs typeface="+mn-lt"/>
              </a:rPr>
              <a:t>Improved scheme-based analytics</a:t>
            </a:r>
          </a:p>
          <a:p>
            <a:pPr marL="629435" lvl="1" indent="-305435"/>
            <a:r>
              <a:rPr lang="en-IN" sz="1800" dirty="0">
                <a:solidFill>
                  <a:srgbClr val="0F0F0F"/>
                </a:solidFill>
                <a:ea typeface="+mn-lt"/>
                <a:cs typeface="+mn-lt"/>
              </a:rPr>
              <a:t>Scalable support for decision-making in rural infrastructure</a:t>
            </a:r>
            <a:endParaRPr lang="en-IN" sz="1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Add new data sources (GIS, terrain, weather)</a:t>
            </a:r>
          </a:p>
          <a:p>
            <a:pPr marL="305435" indent="-305435"/>
            <a:r>
              <a:rPr lang="en-US" sz="2000" dirty="0">
                <a:ea typeface="+mn-lt"/>
                <a:cs typeface="+mn-lt"/>
              </a:rPr>
              <a:t>Optimize models with advanced ML techniques</a:t>
            </a:r>
          </a:p>
          <a:p>
            <a:pPr marL="305435" indent="-305435"/>
            <a:r>
              <a:rPr lang="en-US" sz="2000" dirty="0">
                <a:ea typeface="+mn-lt"/>
                <a:cs typeface="+mn-lt"/>
              </a:rPr>
              <a:t>Expand to multiple states and regions</a:t>
            </a:r>
          </a:p>
          <a:p>
            <a:pPr marL="305435" indent="-305435"/>
            <a:r>
              <a:rPr lang="en-US" sz="2000" dirty="0">
                <a:ea typeface="+mn-lt"/>
                <a:cs typeface="+mn-lt"/>
              </a:rPr>
              <a:t>Use deep learning for complex pattern detection</a:t>
            </a:r>
          </a:p>
          <a:p>
            <a:pPr marL="305435" indent="-305435"/>
            <a:r>
              <a:rPr lang="en-US" sz="2000" dirty="0">
                <a:ea typeface="+mn-lt"/>
                <a:cs typeface="+mn-lt"/>
              </a:rPr>
              <a:t>Enable edge computing for rural, real-time use</a:t>
            </a:r>
          </a:p>
          <a:p>
            <a:pPr marL="305435" indent="-305435"/>
            <a:r>
              <a:rPr lang="en-US" sz="2000" dirty="0">
                <a:ea typeface="+mn-lt"/>
                <a:cs typeface="+mn-lt"/>
              </a:rPr>
              <a:t>Build mobile/dashboard interfaces for field teams</a:t>
            </a:r>
          </a:p>
          <a:p>
            <a:pPr marL="305435" indent="-305435"/>
            <a:r>
              <a:rPr lang="en-US" sz="2000" dirty="0">
                <a:ea typeface="+mn-lt"/>
                <a:cs typeface="+mn-lt"/>
              </a:rPr>
              <a:t>Automate data pipelines and model updates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598</TotalTime>
  <Words>1060</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Wingdings</vt:lpstr>
      <vt:lpstr>Wingdings 2</vt:lpstr>
      <vt:lpstr>DividendVTI</vt:lpstr>
      <vt:lpstr>Intelligent Classification of Rural Infrastructure (MACHINE LEARNING MODEL)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Yasvanth Kumar</cp:lastModifiedBy>
  <cp:revision>29</cp:revision>
  <dcterms:created xsi:type="dcterms:W3CDTF">2021-05-26T16:50:10Z</dcterms:created>
  <dcterms:modified xsi:type="dcterms:W3CDTF">2025-07-31T08:20:59Z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