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4"/>
  </p:notesMasterIdLst>
  <p:sldIdLst>
    <p:sldId id="1300" r:id="rId5"/>
    <p:sldId id="1291" r:id="rId6"/>
    <p:sldId id="1303" r:id="rId7"/>
    <p:sldId id="1301" r:id="rId8"/>
    <p:sldId id="1302" r:id="rId9"/>
    <p:sldId id="1304" r:id="rId10"/>
    <p:sldId id="1295" r:id="rId11"/>
    <p:sldId id="1296" r:id="rId12"/>
    <p:sldId id="1250"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82" autoAdjust="0"/>
  </p:normalViewPr>
  <p:slideViewPr>
    <p:cSldViewPr snapToGrid="0">
      <p:cViewPr varScale="1">
        <p:scale>
          <a:sx n="103" d="100"/>
          <a:sy n="103" d="100"/>
        </p:scale>
        <p:origin x="876" y="102"/>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6C6D17F0-9996-A89B-248E-566B405A1CE2}"/>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79BE32C4-AD4B-4EA5-D44D-B31DB234AF8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a:extLst>
              <a:ext uri="{FF2B5EF4-FFF2-40B4-BE49-F238E27FC236}">
                <a16:creationId xmlns:a16="http://schemas.microsoft.com/office/drawing/2014/main" id="{38D423D4-ACC9-B364-96CD-10DEC9236F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41697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1658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93F009F3-0A59-9E71-F542-7D39711D30E6}"/>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1E9D9D5D-B9BD-1107-5038-A21C0E8181A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a:extLst>
              <a:ext uri="{FF2B5EF4-FFF2-40B4-BE49-F238E27FC236}">
                <a16:creationId xmlns:a16="http://schemas.microsoft.com/office/drawing/2014/main" id="{0EA5347F-7B1E-3946-C584-4EEB1E8887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4972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488385" y="214605"/>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4159359" y="2200389"/>
            <a:ext cx="6822772" cy="707886"/>
          </a:xfrm>
          <a:prstGeom prst="rect">
            <a:avLst/>
          </a:prstGeom>
          <a:noFill/>
        </p:spPr>
        <p:txBody>
          <a:bodyPr wrap="square" rtlCol="0">
            <a:spAutoFit/>
          </a:bodyPr>
          <a:lstStyle/>
          <a:p>
            <a:pPr algn="r"/>
            <a:r>
              <a:rPr lang="en-US" sz="4000" b="1" dirty="0">
                <a:solidFill>
                  <a:schemeClr val="bg1"/>
                </a:solidFill>
                <a:latin typeface="Arial" panose="020B0604020202020204" pitchFamily="34" charset="0"/>
                <a:cs typeface="Arial" panose="020B0604020202020204" pitchFamily="34" charset="0"/>
              </a:rPr>
              <a:t>Crop yield production</a:t>
            </a:r>
          </a:p>
        </p:txBody>
      </p:sp>
      <p:grpSp>
        <p:nvGrpSpPr>
          <p:cNvPr id="4" name="Group 3">
            <a:extLst>
              <a:ext uri="{FF2B5EF4-FFF2-40B4-BE49-F238E27FC236}">
                <a16:creationId xmlns:a16="http://schemas.microsoft.com/office/drawing/2014/main" id="{A8D97332-B949-6172-80A0-C0B4B4FB67E8}"/>
              </a:ext>
            </a:extLst>
          </p:cNvPr>
          <p:cNvGrpSpPr/>
          <p:nvPr/>
        </p:nvGrpSpPr>
        <p:grpSpPr>
          <a:xfrm>
            <a:off x="6096000" y="707886"/>
            <a:ext cx="4218482" cy="664378"/>
            <a:chOff x="2375536" y="1112060"/>
            <a:chExt cx="5261230" cy="828603"/>
          </a:xfrm>
        </p:grpSpPr>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1375" y="1270168"/>
              <a:ext cx="1575391" cy="512386"/>
            </a:xfrm>
            <a:prstGeom prst="rect">
              <a:avLst/>
            </a:prstGeom>
          </p:spPr>
        </p:pic>
        <p:pic>
          <p:nvPicPr>
            <p:cNvPr id="21" name="Picture 20" descr="A yellow and red shell logo&#10;&#10;Description automatically generated">
              <a:extLst>
                <a:ext uri="{FF2B5EF4-FFF2-40B4-BE49-F238E27FC236}">
                  <a16:creationId xmlns:a16="http://schemas.microsoft.com/office/drawing/2014/main" id="{EEE6DDB2-51A4-6779-CC14-E1171B3CDF64}"/>
                </a:ext>
              </a:extLst>
            </p:cNvPr>
            <p:cNvPicPr>
              <a:picLocks noChangeAspect="1"/>
            </p:cNvPicPr>
            <p:nvPr/>
          </p:nvPicPr>
          <p:blipFill>
            <a:blip r:embed="rId5"/>
            <a:stretch>
              <a:fillRect/>
            </a:stretch>
          </p:blipFill>
          <p:spPr>
            <a:xfrm>
              <a:off x="2375536" y="1112060"/>
              <a:ext cx="985475" cy="828603"/>
            </a:xfrm>
            <a:prstGeom prst="rect">
              <a:avLst/>
            </a:prstGeom>
          </p:spPr>
        </p:pic>
      </p:grpSp>
      <p:sp>
        <p:nvSpPr>
          <p:cNvPr id="2" name="TextBox 1">
            <a:extLst>
              <a:ext uri="{FF2B5EF4-FFF2-40B4-BE49-F238E27FC236}">
                <a16:creationId xmlns:a16="http://schemas.microsoft.com/office/drawing/2014/main" id="{938525A2-49D0-AAD6-F4EE-F488AD21601D}"/>
              </a:ext>
            </a:extLst>
          </p:cNvPr>
          <p:cNvSpPr txBox="1"/>
          <p:nvPr/>
        </p:nvSpPr>
        <p:spPr>
          <a:xfrm>
            <a:off x="5767153" y="3643605"/>
            <a:ext cx="3073277" cy="2678234"/>
          </a:xfrm>
          <a:prstGeom prst="rect">
            <a:avLst/>
          </a:prstGeom>
          <a:noFill/>
        </p:spPr>
        <p:txBody>
          <a:bodyPr wrap="none" rtlCol="0">
            <a:spAutoFit/>
          </a:bodyPr>
          <a:lstStyle/>
          <a:p>
            <a:r>
              <a:rPr lang="en-US" dirty="0">
                <a:solidFill>
                  <a:schemeClr val="bg1"/>
                </a:solidFill>
              </a:rPr>
              <a:t>Arjun college of technology</a:t>
            </a:r>
          </a:p>
          <a:p>
            <a:endParaRPr lang="en-US" dirty="0">
              <a:solidFill>
                <a:schemeClr val="bg1"/>
              </a:solidFill>
            </a:endParaRPr>
          </a:p>
          <a:p>
            <a:r>
              <a:rPr lang="en-US" dirty="0">
                <a:solidFill>
                  <a:schemeClr val="bg1"/>
                </a:solidFill>
              </a:rPr>
              <a:t>Vasala Vasu Yadav</a:t>
            </a:r>
          </a:p>
          <a:p>
            <a:r>
              <a:rPr lang="en-US" dirty="0">
                <a:solidFill>
                  <a:schemeClr val="bg1"/>
                </a:solidFill>
              </a:rPr>
              <a:t>Batheni Vinay Yadav</a:t>
            </a:r>
          </a:p>
          <a:p>
            <a:r>
              <a:rPr lang="en-US" dirty="0">
                <a:solidFill>
                  <a:schemeClr val="bg1"/>
                </a:solidFill>
              </a:rPr>
              <a:t>ThathiReddy Jyothi Reddy</a:t>
            </a:r>
          </a:p>
          <a:p>
            <a:r>
              <a:rPr lang="en-US" dirty="0">
                <a:solidFill>
                  <a:schemeClr val="bg1"/>
                </a:solidFill>
              </a:rPr>
              <a:t>Paddolkar Harsha Vardhan</a:t>
            </a:r>
          </a:p>
          <a:p>
            <a:r>
              <a:rPr lang="en-US" dirty="0">
                <a:solidFill>
                  <a:schemeClr val="bg1"/>
                </a:solidFill>
              </a:rPr>
              <a:t>Palimkota Yaswanth</a:t>
            </a:r>
          </a:p>
          <a:p>
            <a:endParaRPr lang="en-US"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200095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76218" y="1452615"/>
            <a:ext cx="11434290" cy="3867725"/>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2400" dirty="0">
                <a:latin typeface="+mn-lt"/>
              </a:rPr>
              <a:t>Brief Overview:</a:t>
            </a:r>
          </a:p>
          <a:p>
            <a:pPr>
              <a:spcAft>
                <a:spcPts val="800"/>
              </a:spcAft>
            </a:pPr>
            <a:r>
              <a:rPr lang="en-US" sz="1800" dirty="0"/>
              <a:t>As the global population continues to grow, there is an urgent need to increase agricultural productivity to ensure food security for future generations. Crop yield production faces several challenges, including</a:t>
            </a:r>
            <a:endParaRPr lang="en-US" sz="1800" dirty="0">
              <a:latin typeface="+mn-lt"/>
            </a:endParaRPr>
          </a:p>
          <a:p>
            <a:pPr>
              <a:spcAft>
                <a:spcPts val="800"/>
              </a:spcAft>
            </a:pPr>
            <a:endParaRPr lang="en-US" sz="1800" dirty="0">
              <a:latin typeface="+mn-lt"/>
            </a:endParaRPr>
          </a:p>
          <a:p>
            <a:pPr marL="231642" indent="-231642">
              <a:spcAft>
                <a:spcPts val="800"/>
              </a:spcAft>
              <a:buFont typeface="Arial" panose="020B0604020202020204" pitchFamily="34" charset="0"/>
              <a:buChar char="•"/>
            </a:pPr>
            <a:r>
              <a:rPr lang="en-US" sz="2400" dirty="0">
                <a:latin typeface="+mn-lt"/>
              </a:rPr>
              <a:t>Key Objectives</a:t>
            </a:r>
            <a:r>
              <a:rPr lang="en-US" sz="1800" dirty="0">
                <a:latin typeface="+mn-lt"/>
              </a:rPr>
              <a:t>:</a:t>
            </a:r>
          </a:p>
          <a:p>
            <a:pPr marL="231642" indent="-231642">
              <a:spcAft>
                <a:spcPts val="800"/>
              </a:spcAft>
              <a:buFont typeface="Arial" panose="020B0604020202020204" pitchFamily="34" charset="0"/>
              <a:buChar char="•"/>
            </a:pPr>
            <a:r>
              <a:rPr lang="en-US" sz="1800" dirty="0">
                <a:latin typeface="+mn-lt"/>
              </a:rPr>
              <a:t>climate changes: </a:t>
            </a:r>
            <a:r>
              <a:rPr lang="en-US" sz="1400" dirty="0"/>
              <a:t>Unpredictable weather patterns, droughts, and floods impact crop growth.</a:t>
            </a:r>
            <a:endParaRPr lang="en-US" sz="1400" dirty="0">
              <a:latin typeface="+mn-lt"/>
            </a:endParaRPr>
          </a:p>
          <a:p>
            <a:pPr marL="231642" indent="-231642">
              <a:spcAft>
                <a:spcPts val="800"/>
              </a:spcAft>
              <a:buFont typeface="Arial" panose="020B0604020202020204" pitchFamily="34" charset="0"/>
              <a:buChar char="•"/>
            </a:pPr>
            <a:r>
              <a:rPr lang="en-US" sz="1800" dirty="0">
                <a:latin typeface="+mn-lt"/>
              </a:rPr>
              <a:t>Soil degradation: </a:t>
            </a:r>
            <a:r>
              <a:rPr lang="en-US" sz="1400" dirty="0"/>
              <a:t>Loss of soil fertility and overuse of land reduces crop productivity.</a:t>
            </a:r>
            <a:endParaRPr lang="en-US" sz="1400" dirty="0">
              <a:latin typeface="+mn-lt"/>
            </a:endParaRPr>
          </a:p>
          <a:p>
            <a:pPr marL="231642" indent="-231642">
              <a:spcAft>
                <a:spcPts val="800"/>
              </a:spcAft>
              <a:buFont typeface="Arial" panose="020B0604020202020204" pitchFamily="34" charset="0"/>
              <a:buChar char="•"/>
            </a:pPr>
            <a:r>
              <a:rPr lang="en-US" sz="1800" dirty="0">
                <a:latin typeface="+mn-lt"/>
              </a:rPr>
              <a:t>Limited resources: </a:t>
            </a:r>
            <a:r>
              <a:rPr lang="en-US" sz="1400" dirty="0"/>
              <a:t>Water scarcity and limited arable land hinder optimal crop growth</a:t>
            </a:r>
            <a:r>
              <a:rPr lang="en-US" sz="1800" dirty="0"/>
              <a:t>.</a:t>
            </a:r>
            <a:endParaRPr lang="en-US" sz="1800" dirty="0">
              <a:latin typeface="+mn-lt"/>
            </a:endParaRPr>
          </a:p>
          <a:p>
            <a:pPr marL="231642" indent="-231642">
              <a:spcAft>
                <a:spcPts val="800"/>
              </a:spcAft>
              <a:buFont typeface="Arial" panose="020B0604020202020204" pitchFamily="34" charset="0"/>
              <a:buChar char="•"/>
            </a:pPr>
            <a:r>
              <a:rPr lang="en-IN" sz="1800" dirty="0"/>
              <a:t>Pests and Diseases: </a:t>
            </a:r>
            <a:r>
              <a:rPr lang="en-US" sz="1400" dirty="0"/>
              <a:t>Crop pests and diseases threaten yield stability and quality.</a:t>
            </a:r>
            <a:endParaRPr lang="en-IN" sz="1400" dirty="0"/>
          </a:p>
          <a:p>
            <a:pPr marL="231642" indent="-231642">
              <a:spcAft>
                <a:spcPts val="800"/>
              </a:spcAft>
              <a:buFont typeface="Arial" panose="020B0604020202020204" pitchFamily="34" charset="0"/>
              <a:buChar char="•"/>
            </a:pPr>
            <a:r>
              <a:rPr lang="en-IN" sz="1800" dirty="0"/>
              <a:t>Technological Gaps: </a:t>
            </a:r>
            <a:r>
              <a:rPr lang="en-US" sz="1400" dirty="0"/>
              <a:t>Inadequate access to advanced agricultural technologies in some regions limits efficient production.</a:t>
            </a:r>
            <a:endParaRPr lang="en-US" sz="14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Problem Statement</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04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8524D2BE-8658-427D-0635-BB0DC5690320}"/>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E23E81D8-49B8-FE8A-2EF7-81557E1E3114}"/>
              </a:ext>
            </a:extLst>
          </p:cNvPr>
          <p:cNvSpPr txBox="1"/>
          <p:nvPr/>
        </p:nvSpPr>
        <p:spPr>
          <a:xfrm>
            <a:off x="210314" y="1451569"/>
            <a:ext cx="10435915" cy="2646878"/>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dirty="0"/>
              <a:t>1. Adoption of Climate-Smart Agriculture (CSA)</a:t>
            </a:r>
            <a:endParaRPr lang="en-US" sz="1800" dirty="0">
              <a:latin typeface="+mn-lt"/>
            </a:endParaRPr>
          </a:p>
          <a:p>
            <a:pPr marL="231642" indent="-231642">
              <a:spcAft>
                <a:spcPts val="800"/>
              </a:spcAft>
              <a:buFont typeface="Arial" panose="020B0604020202020204" pitchFamily="34" charset="0"/>
              <a:buChar char="•"/>
            </a:pPr>
            <a:r>
              <a:rPr lang="en-IN" sz="1800" dirty="0"/>
              <a:t>2. Soil Health Management</a:t>
            </a:r>
          </a:p>
          <a:p>
            <a:pPr marL="231642" indent="-231642">
              <a:spcAft>
                <a:spcPts val="800"/>
              </a:spcAft>
              <a:buFont typeface="Arial" panose="020B0604020202020204" pitchFamily="34" charset="0"/>
              <a:buChar char="•"/>
            </a:pPr>
            <a:r>
              <a:rPr lang="en-IN" sz="1800" dirty="0"/>
              <a:t>3. Efficient Water Management</a:t>
            </a:r>
          </a:p>
          <a:p>
            <a:pPr marL="231642" indent="-231642">
              <a:spcAft>
                <a:spcPts val="800"/>
              </a:spcAft>
              <a:buFont typeface="Arial" panose="020B0604020202020204" pitchFamily="34" charset="0"/>
              <a:buChar char="•"/>
            </a:pPr>
            <a:r>
              <a:rPr lang="en-US" sz="1800" dirty="0"/>
              <a:t>4. Integrated Pest Management (IPM)</a:t>
            </a:r>
          </a:p>
          <a:p>
            <a:pPr marL="231642" indent="-231642">
              <a:spcAft>
                <a:spcPts val="800"/>
              </a:spcAft>
              <a:buFont typeface="Arial" panose="020B0604020202020204" pitchFamily="34" charset="0"/>
              <a:buChar char="•"/>
            </a:pPr>
            <a:r>
              <a:rPr lang="en-US" sz="1800" dirty="0"/>
              <a:t>5. Technology Integration in Agriculture</a:t>
            </a:r>
          </a:p>
          <a:p>
            <a:pPr marL="231642" indent="-231642">
              <a:spcAft>
                <a:spcPts val="800"/>
              </a:spcAft>
              <a:buFont typeface="Arial" panose="020B0604020202020204" pitchFamily="34" charset="0"/>
              <a:buChar char="•"/>
            </a:pPr>
            <a:r>
              <a:rPr lang="en-US" sz="1800" dirty="0"/>
              <a:t>6. Capacity Building and Education</a:t>
            </a:r>
            <a:endParaRPr lang="en-US" sz="1800" dirty="0">
              <a:latin typeface="+mn-lt"/>
            </a:endParaRPr>
          </a:p>
          <a:p>
            <a:pPr>
              <a:spcAft>
                <a:spcPts val="800"/>
              </a:spcAft>
            </a:pPr>
            <a:endParaRPr lang="en-US" sz="1800" dirty="0">
              <a:latin typeface="+mn-lt"/>
            </a:endParaRPr>
          </a:p>
        </p:txBody>
      </p:sp>
      <p:sp>
        <p:nvSpPr>
          <p:cNvPr id="2" name="TextBox 1">
            <a:extLst>
              <a:ext uri="{FF2B5EF4-FFF2-40B4-BE49-F238E27FC236}">
                <a16:creationId xmlns:a16="http://schemas.microsoft.com/office/drawing/2014/main" id="{824193AA-D956-5BB2-516E-B0A639C4FB14}"/>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Solution</a:t>
            </a:r>
            <a:endParaRPr lang="en-IN" sz="2000" dirty="0">
              <a:solidFill>
                <a:srgbClr val="213163"/>
              </a:solidFill>
            </a:endParaRPr>
          </a:p>
        </p:txBody>
      </p:sp>
      <p:sp>
        <p:nvSpPr>
          <p:cNvPr id="6" name="TextBox 5">
            <a:extLst>
              <a:ext uri="{FF2B5EF4-FFF2-40B4-BE49-F238E27FC236}">
                <a16:creationId xmlns:a16="http://schemas.microsoft.com/office/drawing/2014/main" id="{B9B1B3D2-7BF0-D591-4EF7-85815C4C6CB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B279A4F8-8C6F-B73C-B298-1A919B6D7D6A}"/>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C3456AA8-3EBE-CB81-3B26-EF6CC4217161}"/>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6DEC318F-0EC5-4846-9FBC-F1A7DF7B98F0}"/>
              </a:ext>
            </a:extLst>
          </p:cNvPr>
          <p:cNvPicPr>
            <a:picLocks noChangeAspect="1"/>
          </p:cNvPicPr>
          <p:nvPr/>
        </p:nvPicPr>
        <p:blipFill>
          <a:blip r:embed="rId4"/>
          <a:stretch>
            <a:fillRect/>
          </a:stretch>
        </p:blipFill>
        <p:spPr>
          <a:xfrm>
            <a:off x="5439747" y="1560314"/>
            <a:ext cx="6541939" cy="3376629"/>
          </a:xfrm>
          <a:prstGeom prst="rect">
            <a:avLst/>
          </a:prstGeom>
        </p:spPr>
      </p:pic>
    </p:spTree>
    <p:extLst>
      <p:ext uri="{BB962C8B-B14F-4D97-AF65-F5344CB8AC3E}">
        <p14:creationId xmlns:p14="http://schemas.microsoft.com/office/powerpoint/2010/main" val="826849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99809" y="1452615"/>
            <a:ext cx="10435915" cy="2041585"/>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dirty="0"/>
              <a:t>The dataset used for analyzing crop yield production contains comprehensive information about agricultural practices, environmental factors, and crop yields. It serves as a valuable resource for understanding the key drivers of crop performance and identifying potential areas for improvement</a:t>
            </a:r>
          </a:p>
          <a:p>
            <a:pPr marL="285750" indent="-285750" algn="just">
              <a:buFont typeface="Arial" panose="020B0604020202020204" pitchFamily="34" charset="0"/>
              <a:buChar char="•"/>
            </a:pPr>
            <a:r>
              <a:rPr lang="en-US" sz="1600" dirty="0"/>
              <a:t> To </a:t>
            </a:r>
            <a:r>
              <a:rPr lang="en-US" sz="1600" b="1" dirty="0"/>
              <a:t>analyze the relationship </a:t>
            </a:r>
            <a:endParaRPr lang="en-US" sz="1600" dirty="0"/>
          </a:p>
          <a:p>
            <a:pPr marL="285750" indent="-285750" algn="just">
              <a:buFont typeface="Arial" panose="020B0604020202020204" pitchFamily="34" charset="0"/>
              <a:buChar char="•"/>
            </a:pPr>
            <a:r>
              <a:rPr lang="en-US" sz="1600" dirty="0"/>
              <a:t>To identify </a:t>
            </a:r>
            <a:r>
              <a:rPr lang="en-US" sz="1600" b="1" dirty="0"/>
              <a:t>patterns and trends</a:t>
            </a:r>
            <a:r>
              <a:rPr lang="en-US" sz="1600" dirty="0"/>
              <a:t> </a:t>
            </a:r>
          </a:p>
          <a:p>
            <a:pPr marL="285750" indent="-285750" algn="just">
              <a:buFont typeface="Arial" panose="020B0604020202020204" pitchFamily="34" charset="0"/>
              <a:buChar char="•"/>
            </a:pPr>
            <a:r>
              <a:rPr lang="en-US" sz="1600" dirty="0"/>
              <a:t> To </a:t>
            </a:r>
            <a:r>
              <a:rPr lang="en-US" sz="1600" b="1" dirty="0"/>
              <a:t>provide insights</a:t>
            </a:r>
            <a:r>
              <a:rPr lang="en-US" sz="1600" dirty="0"/>
              <a:t> </a:t>
            </a:r>
          </a:p>
          <a:p>
            <a:pPr marL="231642" indent="-231642">
              <a:spcAft>
                <a:spcPts val="800"/>
              </a:spcAft>
              <a:buFont typeface="Arial" panose="020B0604020202020204" pitchFamily="34" charset="0"/>
              <a:buChar char="•"/>
            </a:pP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Dataset Overview</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E29392B-4677-420A-9D7C-93181EABD105}"/>
              </a:ext>
            </a:extLst>
          </p:cNvPr>
          <p:cNvPicPr>
            <a:picLocks noChangeAspect="1"/>
          </p:cNvPicPr>
          <p:nvPr/>
        </p:nvPicPr>
        <p:blipFill>
          <a:blip r:embed="rId4"/>
          <a:stretch>
            <a:fillRect/>
          </a:stretch>
        </p:blipFill>
        <p:spPr>
          <a:xfrm>
            <a:off x="4432041" y="2453954"/>
            <a:ext cx="5234473" cy="3521430"/>
          </a:xfrm>
          <a:prstGeom prst="rect">
            <a:avLst/>
          </a:prstGeom>
        </p:spPr>
      </p:pic>
    </p:spTree>
    <p:extLst>
      <p:ext uri="{BB962C8B-B14F-4D97-AF65-F5344CB8AC3E}">
        <p14:creationId xmlns:p14="http://schemas.microsoft.com/office/powerpoint/2010/main" val="1066288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443580" y="1172592"/>
            <a:ext cx="9540176" cy="5088573"/>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400" dirty="0">
                <a:latin typeface="+mn-lt"/>
              </a:rPr>
              <a:t>Approach:</a:t>
            </a:r>
          </a:p>
          <a:p>
            <a:pPr marL="231642" indent="-231642">
              <a:spcAft>
                <a:spcPts val="800"/>
              </a:spcAft>
              <a:buFont typeface="Arial" panose="020B0604020202020204" pitchFamily="34" charset="0"/>
              <a:buChar char="•"/>
            </a:pPr>
            <a:r>
              <a:rPr lang="en-US" sz="1400" dirty="0"/>
              <a:t>Step 1: Problem Understanding and Objective Definition</a:t>
            </a:r>
          </a:p>
          <a:p>
            <a:pPr marL="231642" indent="-231642">
              <a:spcAft>
                <a:spcPts val="800"/>
              </a:spcAft>
              <a:buFont typeface="Arial" panose="020B0604020202020204" pitchFamily="34" charset="0"/>
              <a:buChar char="•"/>
            </a:pPr>
            <a:r>
              <a:rPr lang="en-IN" sz="1400" dirty="0"/>
              <a:t>Step 2: Data Collection</a:t>
            </a:r>
          </a:p>
          <a:p>
            <a:pPr marL="231642" indent="-231642">
              <a:spcAft>
                <a:spcPts val="800"/>
              </a:spcAft>
              <a:buFont typeface="Arial" panose="020B0604020202020204" pitchFamily="34" charset="0"/>
              <a:buChar char="•"/>
            </a:pPr>
            <a:r>
              <a:rPr lang="en-US" sz="1400" dirty="0"/>
              <a:t>Step 3: Data Preprocessing and Cleaning</a:t>
            </a:r>
          </a:p>
          <a:p>
            <a:pPr marL="231642" indent="-231642">
              <a:spcAft>
                <a:spcPts val="800"/>
              </a:spcAft>
              <a:buFont typeface="Arial" panose="020B0604020202020204" pitchFamily="34" charset="0"/>
              <a:buChar char="•"/>
            </a:pPr>
            <a:r>
              <a:rPr lang="en-US" sz="1400" dirty="0"/>
              <a:t>Step 4: Exploratory Data Analysis (EDA)</a:t>
            </a:r>
          </a:p>
          <a:p>
            <a:pPr marL="231642" indent="-231642">
              <a:spcAft>
                <a:spcPts val="800"/>
              </a:spcAft>
              <a:buFont typeface="Arial" panose="020B0604020202020204" pitchFamily="34" charset="0"/>
              <a:buChar char="•"/>
            </a:pPr>
            <a:r>
              <a:rPr lang="en-IN" sz="1400" dirty="0"/>
              <a:t>Step 5: Model Selection</a:t>
            </a:r>
          </a:p>
          <a:p>
            <a:pPr marL="231642" indent="-231642">
              <a:spcAft>
                <a:spcPts val="800"/>
              </a:spcAft>
              <a:buFont typeface="Arial" panose="020B0604020202020204" pitchFamily="34" charset="0"/>
              <a:buChar char="•"/>
            </a:pPr>
            <a:r>
              <a:rPr lang="en-IN" sz="1400" dirty="0"/>
              <a:t>Step 6: Model Training</a:t>
            </a:r>
          </a:p>
          <a:p>
            <a:pPr marL="231642" indent="-231642">
              <a:spcAft>
                <a:spcPts val="800"/>
              </a:spcAft>
              <a:buFont typeface="Arial" panose="020B0604020202020204" pitchFamily="34" charset="0"/>
              <a:buChar char="•"/>
            </a:pPr>
            <a:r>
              <a:rPr lang="en-IN" sz="1400" dirty="0"/>
              <a:t>Step 7: Model Evaluation</a:t>
            </a:r>
          </a:p>
          <a:p>
            <a:pPr marL="231642" indent="-231642">
              <a:spcAft>
                <a:spcPts val="800"/>
              </a:spcAft>
              <a:buFont typeface="Arial" panose="020B0604020202020204" pitchFamily="34" charset="0"/>
              <a:buChar char="•"/>
            </a:pPr>
            <a:r>
              <a:rPr lang="en-IN" sz="1400" dirty="0"/>
              <a:t>Step 8: Deployment</a:t>
            </a:r>
          </a:p>
          <a:p>
            <a:pPr marL="231642" indent="-231642">
              <a:spcAft>
                <a:spcPts val="800"/>
              </a:spcAft>
              <a:buFont typeface="Arial" panose="020B0604020202020204" pitchFamily="34" charset="0"/>
              <a:buChar char="•"/>
            </a:pPr>
            <a:r>
              <a:rPr lang="en-US" sz="1400" dirty="0"/>
              <a:t>Step 9: Monitoring and Updating the Model</a:t>
            </a:r>
            <a:endParaRPr lang="en-US" sz="1400" dirty="0">
              <a:latin typeface="+mn-lt"/>
            </a:endParaRPr>
          </a:p>
          <a:p>
            <a:pPr>
              <a:spcAft>
                <a:spcPts val="800"/>
              </a:spcAft>
            </a:pPr>
            <a:endParaRPr lang="en-US" sz="1400" dirty="0">
              <a:latin typeface="+mn-lt"/>
            </a:endParaRPr>
          </a:p>
          <a:p>
            <a:pPr marL="231642" indent="-231642">
              <a:spcAft>
                <a:spcPts val="800"/>
              </a:spcAft>
              <a:buFont typeface="Arial" panose="020B0604020202020204" pitchFamily="34" charset="0"/>
              <a:buChar char="•"/>
            </a:pPr>
            <a:r>
              <a:rPr lang="en-US" sz="1600" dirty="0">
                <a:latin typeface="+mn-lt"/>
              </a:rPr>
              <a:t>Algorithms Used:</a:t>
            </a:r>
            <a:br>
              <a:rPr lang="en-US" sz="1400" dirty="0">
                <a:latin typeface="+mn-lt"/>
              </a:rPr>
            </a:br>
            <a:endParaRPr lang="en-US" sz="1400" dirty="0">
              <a:latin typeface="+mn-lt"/>
            </a:endParaRPr>
          </a:p>
          <a:p>
            <a:pPr>
              <a:spcAft>
                <a:spcPts val="800"/>
              </a:spcAft>
            </a:pPr>
            <a:r>
              <a:rPr lang="en-IN" sz="1400" dirty="0"/>
              <a:t>Linear Regression:</a:t>
            </a:r>
            <a:r>
              <a:rPr lang="en-US" sz="1200" dirty="0"/>
              <a:t>Linear regression is one of the simplest supervised learning algorithms, where the relationship between the independent variables (e.g., temperature, rainfall, soil quality) and the dependent variable (crop yield) is modeled as a linear equation.</a:t>
            </a:r>
            <a:endParaRPr lang="en-IN" sz="1200" dirty="0"/>
          </a:p>
          <a:p>
            <a:pPr>
              <a:spcAft>
                <a:spcPts val="800"/>
              </a:spcAft>
            </a:pPr>
            <a:br>
              <a:rPr lang="en-US" sz="1400" dirty="0">
                <a:latin typeface="+mn-lt"/>
              </a:rPr>
            </a:br>
            <a:endParaRPr lang="en-US" sz="14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360691" y="821374"/>
            <a:ext cx="5904091" cy="400110"/>
          </a:xfrm>
          <a:prstGeom prst="rect">
            <a:avLst/>
          </a:prstGeom>
          <a:noFill/>
        </p:spPr>
        <p:txBody>
          <a:bodyPr wrap="square">
            <a:spAutoFit/>
          </a:bodyPr>
          <a:lstStyle/>
          <a:p>
            <a:r>
              <a:rPr lang="en-IN" sz="2000" b="1" dirty="0">
                <a:solidFill>
                  <a:srgbClr val="213163"/>
                </a:solidFill>
              </a:rPr>
              <a:t>Methodology</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430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6CD88EBF-9193-EA99-AD5C-8B04319AB49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37ED632-39B7-B616-67EE-DBD4B521A4D7}"/>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Results</a:t>
            </a:r>
            <a:endParaRPr lang="en-IN" sz="2000" dirty="0">
              <a:solidFill>
                <a:srgbClr val="213163"/>
              </a:solidFill>
            </a:endParaRPr>
          </a:p>
        </p:txBody>
      </p:sp>
      <p:sp>
        <p:nvSpPr>
          <p:cNvPr id="6" name="TextBox 5">
            <a:extLst>
              <a:ext uri="{FF2B5EF4-FFF2-40B4-BE49-F238E27FC236}">
                <a16:creationId xmlns:a16="http://schemas.microsoft.com/office/drawing/2014/main" id="{F038272A-D323-0FC3-D822-8FECCE250C1D}"/>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D7BE4F2C-DB47-62FB-8D21-1F8301CB6739}"/>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937A7878-0899-0429-506C-C612B4A6761E}"/>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C26088C-5220-4822-A6E2-72953175796B}"/>
              </a:ext>
            </a:extLst>
          </p:cNvPr>
          <p:cNvPicPr>
            <a:picLocks noChangeAspect="1"/>
          </p:cNvPicPr>
          <p:nvPr/>
        </p:nvPicPr>
        <p:blipFill>
          <a:blip r:embed="rId4"/>
          <a:stretch>
            <a:fillRect/>
          </a:stretch>
        </p:blipFill>
        <p:spPr>
          <a:xfrm>
            <a:off x="1940766" y="1284757"/>
            <a:ext cx="7731967" cy="4730619"/>
          </a:xfrm>
          <a:prstGeom prst="rect">
            <a:avLst/>
          </a:prstGeom>
        </p:spPr>
      </p:pic>
    </p:spTree>
    <p:extLst>
      <p:ext uri="{BB962C8B-B14F-4D97-AF65-F5344CB8AC3E}">
        <p14:creationId xmlns:p14="http://schemas.microsoft.com/office/powerpoint/2010/main" val="1807595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Conclusion</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5926671" cy="5201424"/>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1800" dirty="0">
                <a:latin typeface="+mn-lt"/>
              </a:rPr>
              <a:t>Summary:</a:t>
            </a:r>
          </a:p>
          <a:p>
            <a:pPr marL="228600" indent="-228600">
              <a:spcAft>
                <a:spcPts val="800"/>
              </a:spcAft>
              <a:buFont typeface="Arial" panose="020B0604020202020204" pitchFamily="34" charset="0"/>
              <a:buChar char="•"/>
            </a:pPr>
            <a:r>
              <a:rPr lang="en-US" sz="1800" dirty="0"/>
              <a:t>The solution aims to provide farmers with accurate predictions to optimize resources, improve crop management, and enhance overall productivity.</a:t>
            </a:r>
            <a:endParaRPr lang="en-US" sz="1800" dirty="0">
              <a:latin typeface="+mn-lt"/>
            </a:endParaRPr>
          </a:p>
          <a:p>
            <a:pPr marL="228600" indent="-228600">
              <a:spcAft>
                <a:spcPts val="800"/>
              </a:spcAft>
              <a:buFont typeface="Arial" panose="020B0604020202020204" pitchFamily="34" charset="0"/>
              <a:buChar char="•"/>
            </a:pPr>
            <a:endParaRPr lang="en-US" sz="1800" dirty="0">
              <a:latin typeface="+mn-lt"/>
            </a:endParaRPr>
          </a:p>
          <a:p>
            <a:pPr marL="228600" indent="-228600">
              <a:spcAft>
                <a:spcPts val="800"/>
              </a:spcAft>
              <a:buFont typeface="Arial" panose="020B0604020202020204" pitchFamily="34" charset="0"/>
              <a:buChar char="•"/>
            </a:pPr>
            <a:endParaRPr lang="en-US" sz="1800" dirty="0">
              <a:latin typeface="+mn-lt"/>
            </a:endParaRPr>
          </a:p>
          <a:p>
            <a:pPr marL="228600" indent="-228600">
              <a:spcAft>
                <a:spcPts val="800"/>
              </a:spcAft>
              <a:buFont typeface="Arial" panose="020B0604020202020204" pitchFamily="34" charset="0"/>
              <a:buChar char="•"/>
            </a:pPr>
            <a:r>
              <a:rPr lang="en-US" sz="2000" dirty="0">
                <a:latin typeface="+mn-lt"/>
              </a:rPr>
              <a:t>Future Work</a:t>
            </a:r>
            <a:r>
              <a:rPr lang="en-US" sz="1800" dirty="0">
                <a:latin typeface="+mn-lt"/>
              </a:rPr>
              <a:t>:</a:t>
            </a:r>
            <a:br>
              <a:rPr lang="en-US" sz="1800" dirty="0">
                <a:latin typeface="+mn-lt"/>
              </a:rPr>
            </a:br>
            <a:r>
              <a:rPr lang="en-US" sz="1800" dirty="0">
                <a:latin typeface="+mn-lt"/>
              </a:rPr>
              <a:t>T</a:t>
            </a:r>
            <a:r>
              <a:rPr lang="en-US" sz="1800" dirty="0"/>
              <a:t>here are several areas for improvement and future work to enhance the system’s effectiveness and adapt to evolving agricultural practices. Below areas:</a:t>
            </a:r>
          </a:p>
          <a:p>
            <a:pPr marL="228600" indent="-228600">
              <a:spcAft>
                <a:spcPts val="800"/>
              </a:spcAft>
              <a:buFont typeface="Arial" panose="020B0604020202020204" pitchFamily="34" charset="0"/>
              <a:buChar char="•"/>
            </a:pPr>
            <a:r>
              <a:rPr lang="en-IN" sz="1600" dirty="0"/>
              <a:t>Advanced Machine Learning Techniques</a:t>
            </a:r>
          </a:p>
          <a:p>
            <a:pPr marL="228600" indent="-228600">
              <a:spcAft>
                <a:spcPts val="800"/>
              </a:spcAft>
              <a:buFont typeface="Arial" panose="020B0604020202020204" pitchFamily="34" charset="0"/>
              <a:buChar char="•"/>
            </a:pPr>
            <a:r>
              <a:rPr lang="en-US" sz="1600" dirty="0"/>
              <a:t>Integration of More Data Sources</a:t>
            </a:r>
          </a:p>
          <a:p>
            <a:pPr marL="228600" indent="-228600">
              <a:spcAft>
                <a:spcPts val="800"/>
              </a:spcAft>
              <a:buFont typeface="Arial" panose="020B0604020202020204" pitchFamily="34" charset="0"/>
              <a:buChar char="•"/>
            </a:pPr>
            <a:r>
              <a:rPr lang="en-US" sz="1600" dirty="0"/>
              <a:t>Real-Time Adaptation and Continuous Learning</a:t>
            </a:r>
          </a:p>
          <a:p>
            <a:pPr marL="228600" indent="-228600">
              <a:spcAft>
                <a:spcPts val="800"/>
              </a:spcAft>
              <a:buFont typeface="Arial" panose="020B0604020202020204" pitchFamily="34" charset="0"/>
              <a:buChar char="•"/>
            </a:pPr>
            <a:endParaRPr lang="en-US" sz="1800" dirty="0">
              <a:latin typeface="+mn-lt"/>
            </a:endParaRPr>
          </a:p>
          <a:p>
            <a:pPr marL="228600" indent="-228600">
              <a:spcAft>
                <a:spcPts val="800"/>
              </a:spcAft>
              <a:buFont typeface="Arial" panose="020B0604020202020204" pitchFamily="34" charset="0"/>
              <a:buChar char="•"/>
            </a:pPr>
            <a:endParaRPr lang="en-US" sz="1800" dirty="0">
              <a:latin typeface="+mn-lt"/>
            </a:endParaRPr>
          </a:p>
        </p:txBody>
      </p:sp>
      <p:sp>
        <p:nvSpPr>
          <p:cNvPr id="8" name="TextBox 7">
            <a:extLst>
              <a:ext uri="{FF2B5EF4-FFF2-40B4-BE49-F238E27FC236}">
                <a16:creationId xmlns:a16="http://schemas.microsoft.com/office/drawing/2014/main"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9" name="TextBox 8">
            <a:extLst>
              <a:ext uri="{FF2B5EF4-FFF2-40B4-BE49-F238E27FC236}">
                <a16:creationId xmlns:a16="http://schemas.microsoft.com/office/drawing/2014/main" id="{18F06934-F528-B704-BB31-70471CEEB0BF}"/>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0" name="Straight Connector 9">
            <a:extLst>
              <a:ext uri="{FF2B5EF4-FFF2-40B4-BE49-F238E27FC236}">
                <a16:creationId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light bulb with a black background&#10;&#10;Description automatically generated">
            <a:extLst>
              <a:ext uri="{FF2B5EF4-FFF2-40B4-BE49-F238E27FC236}">
                <a16:creationId xmlns:a16="http://schemas.microsoft.com/office/drawing/2014/main" id="{75F7452F-58BC-17CE-3016-C04F4A0BB586}"/>
              </a:ext>
            </a:extLst>
          </p:cNvPr>
          <p:cNvPicPr>
            <a:picLocks noChangeAspect="1"/>
          </p:cNvPicPr>
          <p:nvPr/>
        </p:nvPicPr>
        <p:blipFill rotWithShape="1">
          <a:blip r:embed="rId4"/>
          <a:srcRect l="7117" t="5427" r="7295" b="7474"/>
          <a:stretch/>
        </p:blipFill>
        <p:spPr>
          <a:xfrm>
            <a:off x="7112000" y="1092200"/>
            <a:ext cx="4551680" cy="4632115"/>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References</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5926671" cy="646331"/>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1800" dirty="0">
                <a:latin typeface="+mn-lt"/>
              </a:rPr>
              <a:t>https://www.kaggle.com/datasets/akshatgupta7/crop-yield-in-indian-states-dataset</a:t>
            </a:r>
          </a:p>
        </p:txBody>
      </p:sp>
    </p:spTree>
    <p:extLst>
      <p:ext uri="{BB962C8B-B14F-4D97-AF65-F5344CB8AC3E}">
        <p14:creationId xmlns:p14="http://schemas.microsoft.com/office/powerpoint/2010/main" val="1307925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purl.org/dc/dcmitype/"/>
    <ds:schemaRef ds:uri="c0fa2617-96bd-425d-8578-e93563fe37c5"/>
    <ds:schemaRef ds:uri="http://schemas.microsoft.com/office/2006/metadata/properties"/>
    <ds:schemaRef ds:uri="http://schemas.microsoft.com/office/2006/documentManagement/types"/>
    <ds:schemaRef ds:uri="9162bd5b-4ed9-4da3-b376-05204580ba3f"/>
    <ds:schemaRef ds:uri="http://purl.org/dc/elements/1.1/"/>
    <ds:schemaRef ds:uri="http://purl.org/dc/term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3797</TotalTime>
  <Words>393</Words>
  <Application>Microsoft Office PowerPoint</Application>
  <PresentationFormat>Widescreen</PresentationFormat>
  <Paragraphs>72</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Gobinath10110@gmail.com</cp:lastModifiedBy>
  <cp:revision>77</cp:revision>
  <dcterms:modified xsi:type="dcterms:W3CDTF">2025-02-20T10:06:28Z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