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59" r:id="rId1"/>
  </p:sldMasterIdLst>
  <p:notesMasterIdLst>
    <p:notesMasterId r:id="rId25"/>
  </p:notesMasterIdLst>
  <p:sldIdLst>
    <p:sldId id="965" r:id="rId2"/>
    <p:sldId id="257" r:id="rId3"/>
    <p:sldId id="946" r:id="rId4"/>
    <p:sldId id="941" r:id="rId5"/>
    <p:sldId id="289" r:id="rId6"/>
    <p:sldId id="1011" r:id="rId7"/>
    <p:sldId id="988" r:id="rId8"/>
    <p:sldId id="989" r:id="rId9"/>
    <p:sldId id="990" r:id="rId10"/>
    <p:sldId id="998" r:id="rId11"/>
    <p:sldId id="999" r:id="rId12"/>
    <p:sldId id="1000" r:id="rId13"/>
    <p:sldId id="1001" r:id="rId14"/>
    <p:sldId id="1002" r:id="rId15"/>
    <p:sldId id="1003" r:id="rId16"/>
    <p:sldId id="1004" r:id="rId17"/>
    <p:sldId id="1009" r:id="rId18"/>
    <p:sldId id="1006" r:id="rId19"/>
    <p:sldId id="1005" r:id="rId20"/>
    <p:sldId id="1010" r:id="rId21"/>
    <p:sldId id="1007" r:id="rId22"/>
    <p:sldId id="1008" r:id="rId23"/>
    <p:sldId id="293"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harwa Wagh" initials="AW" lastIdx="1" clrIdx="0">
    <p:extLst>
      <p:ext uri="{19B8F6BF-5375-455C-9EA6-DF929625EA0E}">
        <p15:presenceInfo xmlns:p15="http://schemas.microsoft.com/office/powerpoint/2012/main" userId="S::BL.EN.P2DSC21005@bl.students.amrita.edu::3fad8b1c-4be6-4c66-baa5-64782b876e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56497-31C2-4B1D-8566-06DA55E9A0BB}" v="45" dt="2024-11-20T09:31:51.698"/>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30" autoAdjust="0"/>
    <p:restoredTop sz="94660"/>
  </p:normalViewPr>
  <p:slideViewPr>
    <p:cSldViewPr snapToGrid="0">
      <p:cViewPr>
        <p:scale>
          <a:sx n="70" d="100"/>
          <a:sy n="70" d="100"/>
        </p:scale>
        <p:origin x="1406" y="3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Himesh" userId="529182d48e2e668f" providerId="LiveId" clId="{10356497-31C2-4B1D-8566-06DA55E9A0BB}"/>
    <pc:docChg chg="undo redo custSel modSld">
      <pc:chgData name="MR Himesh" userId="529182d48e2e668f" providerId="LiveId" clId="{10356497-31C2-4B1D-8566-06DA55E9A0BB}" dt="2024-11-20T09:32:13" v="267" actId="255"/>
      <pc:docMkLst>
        <pc:docMk/>
      </pc:docMkLst>
      <pc:sldChg chg="addSp delSp modSp mod">
        <pc:chgData name="MR Himesh" userId="529182d48e2e668f" providerId="LiveId" clId="{10356497-31C2-4B1D-8566-06DA55E9A0BB}" dt="2024-11-20T09:30:58.700" v="264" actId="122"/>
        <pc:sldMkLst>
          <pc:docMk/>
          <pc:sldMk cId="4123341510" sldId="965"/>
        </pc:sldMkLst>
        <pc:spChg chg="mod">
          <ac:chgData name="MR Himesh" userId="529182d48e2e668f" providerId="LiveId" clId="{10356497-31C2-4B1D-8566-06DA55E9A0BB}" dt="2024-11-20T09:17:02.159" v="89" actId="1076"/>
          <ac:spMkLst>
            <pc:docMk/>
            <pc:sldMk cId="4123341510" sldId="965"/>
            <ac:spMk id="4" creationId="{BC0CFD00-3FA3-41EB-9053-EE933B60616C}"/>
          </ac:spMkLst>
        </pc:spChg>
        <pc:spChg chg="mod">
          <ac:chgData name="MR Himesh" userId="529182d48e2e668f" providerId="LiveId" clId="{10356497-31C2-4B1D-8566-06DA55E9A0BB}" dt="2024-11-20T09:19:25.148" v="102" actId="1076"/>
          <ac:spMkLst>
            <pc:docMk/>
            <pc:sldMk cId="4123341510" sldId="965"/>
            <ac:spMk id="14" creationId="{D2EE4D94-3119-A8EC-3E4E-C059441E1B2A}"/>
          </ac:spMkLst>
        </pc:spChg>
        <pc:graphicFrameChg chg="add del mod">
          <ac:chgData name="MR Himesh" userId="529182d48e2e668f" providerId="LiveId" clId="{10356497-31C2-4B1D-8566-06DA55E9A0BB}" dt="2024-11-20T09:15:25.525" v="75" actId="478"/>
          <ac:graphicFrameMkLst>
            <pc:docMk/>
            <pc:sldMk cId="4123341510" sldId="965"/>
            <ac:graphicFrameMk id="5" creationId="{A9C6CBCB-0D85-25B2-F8CE-7E47551C3D6D}"/>
          </ac:graphicFrameMkLst>
        </pc:graphicFrameChg>
        <pc:graphicFrameChg chg="add del mod">
          <ac:chgData name="MR Himesh" userId="529182d48e2e668f" providerId="LiveId" clId="{10356497-31C2-4B1D-8566-06DA55E9A0BB}" dt="2024-11-20T09:16:11.521" v="78" actId="478"/>
          <ac:graphicFrameMkLst>
            <pc:docMk/>
            <pc:sldMk cId="4123341510" sldId="965"/>
            <ac:graphicFrameMk id="7" creationId="{655D3F16-2AC0-7C4B-9507-575BC4D13E07}"/>
          </ac:graphicFrameMkLst>
        </pc:graphicFrameChg>
        <pc:graphicFrameChg chg="add del mod modGraphic">
          <ac:chgData name="MR Himesh" userId="529182d48e2e668f" providerId="LiveId" clId="{10356497-31C2-4B1D-8566-06DA55E9A0BB}" dt="2024-11-20T09:17:34.583" v="92" actId="478"/>
          <ac:graphicFrameMkLst>
            <pc:docMk/>
            <pc:sldMk cId="4123341510" sldId="965"/>
            <ac:graphicFrameMk id="8" creationId="{77C8DD60-0C94-3719-322B-5C9A0B098F66}"/>
          </ac:graphicFrameMkLst>
        </pc:graphicFrameChg>
        <pc:graphicFrameChg chg="add del mod">
          <ac:chgData name="MR Himesh" userId="529182d48e2e668f" providerId="LiveId" clId="{10356497-31C2-4B1D-8566-06DA55E9A0BB}" dt="2024-11-20T09:19:05.940" v="100" actId="478"/>
          <ac:graphicFrameMkLst>
            <pc:docMk/>
            <pc:sldMk cId="4123341510" sldId="965"/>
            <ac:graphicFrameMk id="11" creationId="{2B110D97-9E8C-19FB-4176-DF6B4E1088BF}"/>
          </ac:graphicFrameMkLst>
        </pc:graphicFrameChg>
        <pc:graphicFrameChg chg="add del mod">
          <ac:chgData name="MR Himesh" userId="529182d48e2e668f" providerId="LiveId" clId="{10356497-31C2-4B1D-8566-06DA55E9A0BB}" dt="2024-11-20T09:18:33.806" v="97" actId="478"/>
          <ac:graphicFrameMkLst>
            <pc:docMk/>
            <pc:sldMk cId="4123341510" sldId="965"/>
            <ac:graphicFrameMk id="12" creationId="{64B24FA2-68DB-4968-11FA-24C3B99CDAC2}"/>
          </ac:graphicFrameMkLst>
        </pc:graphicFrameChg>
        <pc:graphicFrameChg chg="add mod modGraphic">
          <ac:chgData name="MR Himesh" userId="529182d48e2e668f" providerId="LiveId" clId="{10356497-31C2-4B1D-8566-06DA55E9A0BB}" dt="2024-11-20T09:30:58.700" v="264" actId="122"/>
          <ac:graphicFrameMkLst>
            <pc:docMk/>
            <pc:sldMk cId="4123341510" sldId="965"/>
            <ac:graphicFrameMk id="13" creationId="{8F0C0091-EA68-B2F2-3C32-6A1D0298BE0B}"/>
          </ac:graphicFrameMkLst>
        </pc:graphicFrameChg>
        <pc:graphicFrameChg chg="add del mod modGraphic">
          <ac:chgData name="MR Himesh" userId="529182d48e2e668f" providerId="LiveId" clId="{10356497-31C2-4B1D-8566-06DA55E9A0BB}" dt="2024-11-20T09:16:19.455" v="81" actId="478"/>
          <ac:graphicFrameMkLst>
            <pc:docMk/>
            <pc:sldMk cId="4123341510" sldId="965"/>
            <ac:graphicFrameMk id="16" creationId="{A63BE85B-6374-76D7-5E38-FC60C7AC7E8A}"/>
          </ac:graphicFrameMkLst>
        </pc:graphicFrameChg>
      </pc:sldChg>
      <pc:sldChg chg="modSp mod">
        <pc:chgData name="MR Himesh" userId="529182d48e2e668f" providerId="LiveId" clId="{10356497-31C2-4B1D-8566-06DA55E9A0BB}" dt="2024-11-20T09:32:13" v="267" actId="255"/>
        <pc:sldMkLst>
          <pc:docMk/>
          <pc:sldMk cId="1938107555" sldId="988"/>
        </pc:sldMkLst>
        <pc:graphicFrameChg chg="mod modGraphic">
          <ac:chgData name="MR Himesh" userId="529182d48e2e668f" providerId="LiveId" clId="{10356497-31C2-4B1D-8566-06DA55E9A0BB}" dt="2024-11-20T09:32:13" v="267" actId="255"/>
          <ac:graphicFrameMkLst>
            <pc:docMk/>
            <pc:sldMk cId="1938107555" sldId="988"/>
            <ac:graphicFrameMk id="8" creationId="{8A48D845-A724-5505-60C5-936C5F69606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381000" y="685800"/>
            <a:ext cx="6096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23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2686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1583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5D0E-01BE-9C85-5754-B50CF515F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009651-B6A3-4F53-567C-742F0A2757F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7CCD356-00DB-71C3-1700-A13A2BEDEE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4370E5-2F22-0B5D-1AD6-B4CDF7A6C63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B350FE-8016-4072-9530-04FB546F75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4795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3474907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7"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7" y="348665"/>
            <a:ext cx="11436823" cy="421441"/>
          </a:xfrm>
        </p:spPr>
        <p:txBody>
          <a:bodyPr>
            <a:noAutofit/>
          </a:bodyPr>
          <a:lstStyle>
            <a:lvl1pPr>
              <a:defRPr sz="24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5"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9" y="6478755"/>
            <a:ext cx="758687" cy="365125"/>
          </a:xfrm>
        </p:spPr>
        <p:txBody>
          <a:bodyPr/>
          <a:lstStyle>
            <a:lvl1pPr>
              <a:defRPr sz="12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3786509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29678384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03444834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Lst>
  <p:hf hdr="0" ftr="0" dt="0"/>
  <p:txStyles>
    <p:titleStyle>
      <a:lvl1pPr algn="l" defTabSz="685800" rtl="0" eaLnBrk="1" latinLnBrk="0" hangingPunct="1">
        <a:lnSpc>
          <a:spcPct val="90000"/>
        </a:lnSpc>
        <a:spcBef>
          <a:spcPct val="0"/>
        </a:spcBef>
        <a:buNone/>
        <a:defRPr sz="3000" kern="1200">
          <a:solidFill>
            <a:schemeClr val="tx1"/>
          </a:solidFill>
          <a:latin typeface="Georgia" panose="02040502050405020303" pitchFamily="18"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7BCD-DE16-49A3-B1A7-AEBDA2E59923}"/>
              </a:ext>
            </a:extLst>
          </p:cNvPr>
          <p:cNvSpPr>
            <a:spLocks noGrp="1"/>
          </p:cNvSpPr>
          <p:nvPr>
            <p:ph type="ctrTitle"/>
          </p:nvPr>
        </p:nvSpPr>
        <p:spPr/>
        <p:txBody>
          <a:bodyPr/>
          <a:lstStyle/>
          <a:p>
            <a:r>
              <a:rPr lang="en-US" dirty="0"/>
              <a:t>   </a:t>
            </a:r>
          </a:p>
        </p:txBody>
      </p:sp>
      <p:sp>
        <p:nvSpPr>
          <p:cNvPr id="3" name="Subtitle 2">
            <a:extLst>
              <a:ext uri="{FF2B5EF4-FFF2-40B4-BE49-F238E27FC236}">
                <a16:creationId xmlns:a16="http://schemas.microsoft.com/office/drawing/2014/main" id="{98DECB28-C985-4B5A-9CDD-08CA290545D3}"/>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BC0CFD00-3FA3-41EB-9053-EE933B60616C}"/>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6" name="Picture 5" descr="A picture containing drawing&#10;&#10;Description automatically generated">
            <a:extLst>
              <a:ext uri="{FF2B5EF4-FFF2-40B4-BE49-F238E27FC236}">
                <a16:creationId xmlns:a16="http://schemas.microsoft.com/office/drawing/2014/main" id="{601DD6C4-398E-4151-A3CB-D0D93CDFAAEE}"/>
              </a:ext>
            </a:extLst>
          </p:cNvPr>
          <p:cNvPicPr>
            <a:picLocks noChangeAspect="1"/>
          </p:cNvPicPr>
          <p:nvPr/>
        </p:nvPicPr>
        <p:blipFill>
          <a:blip r:embed="rId2"/>
          <a:stretch>
            <a:fillRect/>
          </a:stretch>
        </p:blipFill>
        <p:spPr>
          <a:xfrm>
            <a:off x="7601101" y="5349875"/>
            <a:ext cx="4590899" cy="1473199"/>
          </a:xfrm>
          <a:prstGeom prst="rect">
            <a:avLst/>
          </a:prstGeom>
        </p:spPr>
      </p:pic>
      <p:sp>
        <p:nvSpPr>
          <p:cNvPr id="9" name="Slide Number Placeholder 1">
            <a:extLst>
              <a:ext uri="{FF2B5EF4-FFF2-40B4-BE49-F238E27FC236}">
                <a16:creationId xmlns:a16="http://schemas.microsoft.com/office/drawing/2014/main" id="{D6331B53-2438-4F04-85AA-8E0753CB5A59}"/>
              </a:ext>
            </a:extLst>
          </p:cNvPr>
          <p:cNvSpPr>
            <a:spLocks noGrp="1"/>
          </p:cNvSpPr>
          <p:nvPr>
            <p:ph type="sldNum" sz="quarter" idx="12"/>
          </p:nvPr>
        </p:nvSpPr>
        <p:spPr>
          <a:xfrm>
            <a:off x="8610600" y="6356350"/>
            <a:ext cx="2743200" cy="365125"/>
          </a:xfrm>
        </p:spPr>
        <p:txBody>
          <a:bodyPr/>
          <a:lstStyle/>
          <a:p>
            <a:fld id="{71766878-3199-4EAB-94E7-2D6D11070E14}" type="slidenum">
              <a:rPr lang="en-US" smtClean="0"/>
              <a:pPr/>
              <a:t>1</a:t>
            </a:fld>
            <a:endParaRPr lang="en-US" dirty="0"/>
          </a:p>
        </p:txBody>
      </p:sp>
      <p:sp>
        <p:nvSpPr>
          <p:cNvPr id="10" name="Rectangle 9">
            <a:extLst>
              <a:ext uri="{FF2B5EF4-FFF2-40B4-BE49-F238E27FC236}">
                <a16:creationId xmlns:a16="http://schemas.microsoft.com/office/drawing/2014/main" id="{4765D4A2-2674-4D26-B5DA-1CFF8AFC3301}"/>
              </a:ext>
            </a:extLst>
          </p:cNvPr>
          <p:cNvSpPr/>
          <p:nvPr/>
        </p:nvSpPr>
        <p:spPr>
          <a:xfrm>
            <a:off x="139069" y="-135484"/>
            <a:ext cx="11487140" cy="830997"/>
          </a:xfrm>
          <a:prstGeom prst="rect">
            <a:avLst/>
          </a:prstGeom>
          <a:noFill/>
        </p:spPr>
        <p:txBody>
          <a:bodyPr wrap="square" lIns="91440" tIns="45720" rIns="91440" bIns="45720" anchor="t">
            <a:spAutoFit/>
          </a:bodyPr>
          <a:lstStyle/>
          <a:p>
            <a:pPr algn="ctr">
              <a:spcAft>
                <a:spcPts val="600"/>
              </a:spcAft>
            </a:pPr>
            <a:endParaRPr lang="en-US" sz="4800" dirty="0">
              <a:solidFill>
                <a:schemeClr val="bg1"/>
              </a:solidFill>
              <a:effectLst/>
              <a:latin typeface="Times New Roman" panose="02020603050405020304" pitchFamily="18" charset="0"/>
              <a:ea typeface="MS Mincho" panose="02020609040205080304" pitchFamily="49" charset="-128"/>
            </a:endParaRPr>
          </a:p>
        </p:txBody>
      </p:sp>
      <p:sp>
        <p:nvSpPr>
          <p:cNvPr id="14" name="Team Members     Group No: 13…">
            <a:extLst>
              <a:ext uri="{FF2B5EF4-FFF2-40B4-BE49-F238E27FC236}">
                <a16:creationId xmlns:a16="http://schemas.microsoft.com/office/drawing/2014/main" id="{D2EE4D94-3119-A8EC-3E4E-C059441E1B2A}"/>
              </a:ext>
            </a:extLst>
          </p:cNvPr>
          <p:cNvSpPr txBox="1"/>
          <p:nvPr/>
        </p:nvSpPr>
        <p:spPr>
          <a:xfrm>
            <a:off x="3547437" y="4268062"/>
            <a:ext cx="8883583" cy="25454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nSpc>
                <a:spcPct val="80000"/>
              </a:lnSpc>
              <a:spcBef>
                <a:spcPts val="400"/>
              </a:spcBef>
              <a:defRPr sz="2000"/>
            </a:pPr>
            <a:endParaRPr lang="en-US" sz="2000" dirty="0"/>
          </a:p>
          <a:p>
            <a:pPr>
              <a:lnSpc>
                <a:spcPct val="80000"/>
              </a:lnSpc>
              <a:spcBef>
                <a:spcPts val="400"/>
              </a:spcBef>
              <a:defRPr sz="2000"/>
            </a:pPr>
            <a:endParaRPr sz="2000" dirty="0"/>
          </a:p>
          <a:p>
            <a:pPr>
              <a:lnSpc>
                <a:spcPct val="80000"/>
              </a:lnSpc>
              <a:spcBef>
                <a:spcPts val="400"/>
              </a:spcBef>
              <a:defRPr sz="2000"/>
            </a:pPr>
            <a:endParaRPr sz="2000" dirty="0"/>
          </a:p>
          <a:p>
            <a:pPr>
              <a:lnSpc>
                <a:spcPct val="80000"/>
              </a:lnSpc>
              <a:spcBef>
                <a:spcPts val="400"/>
              </a:spcBef>
              <a:defRPr sz="2000" b="1">
                <a:latin typeface="+mn-lt"/>
                <a:ea typeface="+mn-ea"/>
                <a:cs typeface="+mn-cs"/>
                <a:sym typeface="Arial"/>
              </a:defRPr>
            </a:pPr>
            <a:endParaRPr lang="en-IN" sz="2000" dirty="0"/>
          </a:p>
          <a:p>
            <a:pPr>
              <a:lnSpc>
                <a:spcPct val="80000"/>
              </a:lnSpc>
              <a:spcBef>
                <a:spcPts val="400"/>
              </a:spcBef>
              <a:defRPr sz="2000" b="1">
                <a:latin typeface="+mn-lt"/>
                <a:ea typeface="+mn-ea"/>
                <a:cs typeface="+mn-cs"/>
                <a:sym typeface="Arial"/>
              </a:defRPr>
            </a:pPr>
            <a:endParaRPr lang="en-IN" sz="2000" dirty="0"/>
          </a:p>
          <a:p>
            <a:pPr>
              <a:lnSpc>
                <a:spcPct val="80000"/>
              </a:lnSpc>
              <a:spcBef>
                <a:spcPts val="400"/>
              </a:spcBef>
              <a:defRPr sz="2000" b="1">
                <a:latin typeface="+mn-lt"/>
                <a:ea typeface="+mn-ea"/>
                <a:cs typeface="+mn-cs"/>
                <a:sym typeface="Arial"/>
              </a:defRPr>
            </a:pPr>
            <a:endParaRPr lang="en-IN" sz="2000" dirty="0"/>
          </a:p>
          <a:p>
            <a:pPr>
              <a:lnSpc>
                <a:spcPct val="80000"/>
              </a:lnSpc>
              <a:spcBef>
                <a:spcPts val="400"/>
              </a:spcBef>
              <a:defRPr sz="2000" b="1">
                <a:latin typeface="+mn-lt"/>
                <a:ea typeface="+mn-ea"/>
                <a:cs typeface="+mn-cs"/>
                <a:sym typeface="Arial"/>
              </a:defRPr>
            </a:pPr>
            <a:endParaRPr lang="en-IN" sz="2000" dirty="0"/>
          </a:p>
          <a:p>
            <a:pPr>
              <a:lnSpc>
                <a:spcPct val="80000"/>
              </a:lnSpc>
              <a:spcBef>
                <a:spcPts val="400"/>
              </a:spcBef>
              <a:defRPr sz="2000" b="1">
                <a:latin typeface="+mn-lt"/>
                <a:ea typeface="+mn-ea"/>
                <a:cs typeface="+mn-cs"/>
                <a:sym typeface="Arial"/>
              </a:defRPr>
            </a:pPr>
            <a:endParaRPr lang="en-IN" sz="2000" dirty="0"/>
          </a:p>
          <a:p>
            <a:pPr>
              <a:lnSpc>
                <a:spcPct val="80000"/>
              </a:lnSpc>
              <a:spcBef>
                <a:spcPts val="400"/>
              </a:spcBef>
              <a:defRPr sz="2000" b="1">
                <a:latin typeface="+mn-lt"/>
                <a:ea typeface="+mn-ea"/>
                <a:cs typeface="+mn-cs"/>
                <a:sym typeface="Arial"/>
              </a:defRPr>
            </a:pPr>
            <a:endParaRPr lang="en-IN" sz="2000" dirty="0"/>
          </a:p>
          <a:p>
            <a:pPr>
              <a:lnSpc>
                <a:spcPct val="80000"/>
              </a:lnSpc>
              <a:spcBef>
                <a:spcPts val="400"/>
              </a:spcBef>
              <a:defRPr sz="2000" b="1">
                <a:latin typeface="+mn-lt"/>
                <a:ea typeface="+mn-ea"/>
                <a:cs typeface="+mn-cs"/>
                <a:sym typeface="Arial"/>
              </a:defRPr>
            </a:pPr>
            <a:endParaRPr lang="en-IN" sz="2000" dirty="0"/>
          </a:p>
        </p:txBody>
      </p:sp>
      <p:graphicFrame>
        <p:nvGraphicFramePr>
          <p:cNvPr id="5" name="Table 4"/>
          <p:cNvGraphicFramePr>
            <a:graphicFrameLocks noGrp="1"/>
          </p:cNvGraphicFramePr>
          <p:nvPr>
            <p:extLst>
              <p:ext uri="{D42A27DB-BD31-4B8C-83A1-F6EECF244321}">
                <p14:modId xmlns:p14="http://schemas.microsoft.com/office/powerpoint/2010/main" val="1308222987"/>
              </p:ext>
            </p:extLst>
          </p:nvPr>
        </p:nvGraphicFramePr>
        <p:xfrm>
          <a:off x="2483096" y="2316163"/>
          <a:ext cx="7706863" cy="2860040"/>
        </p:xfrm>
        <a:graphic>
          <a:graphicData uri="http://schemas.openxmlformats.org/drawingml/2006/table">
            <a:tbl>
              <a:tblPr firstRow="1" bandRow="1">
                <a:tableStyleId>{5940675A-B579-460E-94D1-54222C63F5DA}</a:tableStyleId>
              </a:tblPr>
              <a:tblGrid>
                <a:gridCol w="1828577">
                  <a:extLst>
                    <a:ext uri="{9D8B030D-6E8A-4147-A177-3AD203B41FA5}">
                      <a16:colId xmlns:a16="http://schemas.microsoft.com/office/drawing/2014/main" val="126687917"/>
                    </a:ext>
                  </a:extLst>
                </a:gridCol>
                <a:gridCol w="2397968">
                  <a:extLst>
                    <a:ext uri="{9D8B030D-6E8A-4147-A177-3AD203B41FA5}">
                      <a16:colId xmlns:a16="http://schemas.microsoft.com/office/drawing/2014/main" val="3854407093"/>
                    </a:ext>
                  </a:extLst>
                </a:gridCol>
                <a:gridCol w="3480318">
                  <a:extLst>
                    <a:ext uri="{9D8B030D-6E8A-4147-A177-3AD203B41FA5}">
                      <a16:colId xmlns:a16="http://schemas.microsoft.com/office/drawing/2014/main" val="1476511794"/>
                    </a:ext>
                  </a:extLst>
                </a:gridCol>
              </a:tblGrid>
              <a:tr h="332282">
                <a:tc>
                  <a:txBody>
                    <a:bodyPr/>
                    <a:lstStyle/>
                    <a:p>
                      <a:pPr algn="just"/>
                      <a:endParaRPr lang="en-IN" sz="2000" b="1" dirty="0"/>
                    </a:p>
                    <a:p>
                      <a:pPr algn="just"/>
                      <a:r>
                        <a:rPr lang="en-IN" sz="2000" b="1" dirty="0"/>
                        <a:t>S.NO</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endParaRPr lang="en-IN" sz="2000" b="1" dirty="0"/>
                    </a:p>
                    <a:p>
                      <a:pPr marL="0" marR="0" lvl="0" indent="0" algn="just" defTabSz="685800" rtl="0" eaLnBrk="1" fontAlgn="auto" latinLnBrk="0" hangingPunct="1">
                        <a:lnSpc>
                          <a:spcPct val="100000"/>
                        </a:lnSpc>
                        <a:spcBef>
                          <a:spcPts val="0"/>
                        </a:spcBef>
                        <a:spcAft>
                          <a:spcPts val="0"/>
                        </a:spcAft>
                        <a:buClrTx/>
                        <a:buSzTx/>
                        <a:buFontTx/>
                        <a:buNone/>
                        <a:tabLst/>
                        <a:defRPr/>
                      </a:pPr>
                      <a:r>
                        <a:rPr lang="en-IN" sz="2000" b="1" dirty="0"/>
                        <a:t>Reg. No.</a:t>
                      </a:r>
                    </a:p>
                    <a:p>
                      <a:pPr algn="just"/>
                      <a:endParaRPr lang="en-IN" sz="2000" dirty="0"/>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endParaRPr lang="en-IN" sz="2000" b="1" dirty="0"/>
                    </a:p>
                    <a:p>
                      <a:pPr marL="0" marR="0" lvl="0" indent="0" algn="just" defTabSz="685800" rtl="0" eaLnBrk="1" fontAlgn="auto" latinLnBrk="0" hangingPunct="1">
                        <a:lnSpc>
                          <a:spcPct val="100000"/>
                        </a:lnSpc>
                        <a:spcBef>
                          <a:spcPts val="0"/>
                        </a:spcBef>
                        <a:spcAft>
                          <a:spcPts val="0"/>
                        </a:spcAft>
                        <a:buClrTx/>
                        <a:buSzTx/>
                        <a:buFontTx/>
                        <a:buNone/>
                        <a:tabLst/>
                        <a:defRPr/>
                      </a:pPr>
                      <a:r>
                        <a:rPr lang="en-IN" sz="2000" b="1" dirty="0"/>
                        <a:t> Name of the student</a:t>
                      </a:r>
                    </a:p>
                    <a:p>
                      <a:pPr algn="just"/>
                      <a:endParaRPr lang="en-IN" sz="2000" dirty="0"/>
                    </a:p>
                  </a:txBody>
                  <a:tcPr/>
                </a:tc>
                <a:extLst>
                  <a:ext uri="{0D108BD9-81ED-4DB2-BD59-A6C34878D82A}">
                    <a16:rowId xmlns:a16="http://schemas.microsoft.com/office/drawing/2014/main" val="1540668570"/>
                  </a:ext>
                </a:extLst>
              </a:tr>
              <a:tr h="370840">
                <a:tc>
                  <a:txBody>
                    <a:bodyPr/>
                    <a:lstStyle/>
                    <a:p>
                      <a:pPr algn="just"/>
                      <a:r>
                        <a:rPr lang="en-IN" sz="1600" b="1" dirty="0"/>
                        <a:t>1</a:t>
                      </a:r>
                    </a:p>
                  </a:txBody>
                  <a:tcPr/>
                </a:tc>
                <a:tc>
                  <a:txBody>
                    <a:bodyPr/>
                    <a:lstStyle/>
                    <a:p>
                      <a:pPr algn="just"/>
                      <a:r>
                        <a:rPr lang="en-IN" sz="1600" dirty="0"/>
                        <a:t>BL.EN.U4CSE22032</a:t>
                      </a:r>
                    </a:p>
                  </a:txBody>
                  <a:tcPr/>
                </a:tc>
                <a:tc>
                  <a:txBody>
                    <a:bodyPr/>
                    <a:lstStyle/>
                    <a:p>
                      <a:pPr algn="just"/>
                      <a:r>
                        <a:rPr lang="en-IN" sz="1600" dirty="0"/>
                        <a:t>LOHITH KANDIBANDA</a:t>
                      </a:r>
                    </a:p>
                  </a:txBody>
                  <a:tcPr/>
                </a:tc>
                <a:extLst>
                  <a:ext uri="{0D108BD9-81ED-4DB2-BD59-A6C34878D82A}">
                    <a16:rowId xmlns:a16="http://schemas.microsoft.com/office/drawing/2014/main" val="831731408"/>
                  </a:ext>
                </a:extLst>
              </a:tr>
              <a:tr h="370840">
                <a:tc>
                  <a:txBody>
                    <a:bodyPr/>
                    <a:lstStyle/>
                    <a:p>
                      <a:pPr algn="just"/>
                      <a:r>
                        <a:rPr lang="en-IN" sz="1600" b="1" dirty="0"/>
                        <a:t>2</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1600" dirty="0"/>
                        <a:t>BL.EN.U4CSE22031</a:t>
                      </a:r>
                    </a:p>
                  </a:txBody>
                  <a:tcPr/>
                </a:tc>
                <a:tc>
                  <a:txBody>
                    <a:bodyPr/>
                    <a:lstStyle/>
                    <a:p>
                      <a:pPr algn="just"/>
                      <a:r>
                        <a:rPr lang="en-IN" sz="1600" dirty="0"/>
                        <a:t>YASWANTH KANCHARLA</a:t>
                      </a:r>
                    </a:p>
                  </a:txBody>
                  <a:tcPr/>
                </a:tc>
                <a:extLst>
                  <a:ext uri="{0D108BD9-81ED-4DB2-BD59-A6C34878D82A}">
                    <a16:rowId xmlns:a16="http://schemas.microsoft.com/office/drawing/2014/main" val="1427771029"/>
                  </a:ext>
                </a:extLst>
              </a:tr>
              <a:tr h="370840">
                <a:tc>
                  <a:txBody>
                    <a:bodyPr/>
                    <a:lstStyle/>
                    <a:p>
                      <a:pPr algn="just"/>
                      <a:r>
                        <a:rPr lang="en-IN" sz="1600" b="1" dirty="0"/>
                        <a:t>3</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1600" dirty="0"/>
                        <a:t>BL.EN.U4AIE22109</a:t>
                      </a:r>
                    </a:p>
                  </a:txBody>
                  <a:tcPr/>
                </a:tc>
                <a:tc>
                  <a:txBody>
                    <a:bodyPr/>
                    <a:lstStyle/>
                    <a:p>
                      <a:pPr algn="just"/>
                      <a:r>
                        <a:rPr lang="en-IN" sz="1600" dirty="0"/>
                        <a:t>HARI SANKAR CH</a:t>
                      </a:r>
                    </a:p>
                  </a:txBody>
                  <a:tcPr/>
                </a:tc>
                <a:extLst>
                  <a:ext uri="{0D108BD9-81ED-4DB2-BD59-A6C34878D82A}">
                    <a16:rowId xmlns:a16="http://schemas.microsoft.com/office/drawing/2014/main" val="2790110394"/>
                  </a:ext>
                </a:extLst>
              </a:tr>
              <a:tr h="370840">
                <a:tc>
                  <a:txBody>
                    <a:bodyPr/>
                    <a:lstStyle/>
                    <a:p>
                      <a:pPr algn="just"/>
                      <a:r>
                        <a:rPr lang="en-IN" sz="1600" b="1" dirty="0"/>
                        <a:t>4</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1600" dirty="0"/>
                        <a:t>BL.EN.U4AIE23041</a:t>
                      </a:r>
                    </a:p>
                  </a:txBody>
                  <a:tcPr/>
                </a:tc>
                <a:tc>
                  <a:txBody>
                    <a:bodyPr/>
                    <a:lstStyle/>
                    <a:p>
                      <a:pPr algn="just"/>
                      <a:r>
                        <a:rPr lang="en-IN" sz="1600" dirty="0"/>
                        <a:t>G MOKSHITH TEJA</a:t>
                      </a:r>
                    </a:p>
                  </a:txBody>
                  <a:tcPr/>
                </a:tc>
                <a:extLst>
                  <a:ext uri="{0D108BD9-81ED-4DB2-BD59-A6C34878D82A}">
                    <a16:rowId xmlns:a16="http://schemas.microsoft.com/office/drawing/2014/main" val="1997842137"/>
                  </a:ext>
                </a:extLst>
              </a:tr>
              <a:tr h="370840">
                <a:tc>
                  <a:txBody>
                    <a:bodyPr/>
                    <a:lstStyle/>
                    <a:p>
                      <a:pPr algn="just"/>
                      <a:r>
                        <a:rPr lang="en-IN" sz="1600" b="1" dirty="0"/>
                        <a:t>5</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1600" dirty="0"/>
                        <a:t>BL.EN.U4AIE23014</a:t>
                      </a:r>
                    </a:p>
                  </a:txBody>
                  <a:tcPr/>
                </a:tc>
                <a:tc>
                  <a:txBody>
                    <a:bodyPr/>
                    <a:lstStyle/>
                    <a:p>
                      <a:pPr algn="just"/>
                      <a:r>
                        <a:rPr lang="en-IN" sz="1600" dirty="0"/>
                        <a:t>K MANI VIGNESH</a:t>
                      </a:r>
                    </a:p>
                  </a:txBody>
                  <a:tcPr/>
                </a:tc>
                <a:extLst>
                  <a:ext uri="{0D108BD9-81ED-4DB2-BD59-A6C34878D82A}">
                    <a16:rowId xmlns:a16="http://schemas.microsoft.com/office/drawing/2014/main" val="1215968250"/>
                  </a:ext>
                </a:extLst>
              </a:tr>
            </a:tbl>
          </a:graphicData>
        </a:graphic>
      </p:graphicFrame>
      <p:sp>
        <p:nvSpPr>
          <p:cNvPr id="8" name="TextBox 7">
            <a:extLst>
              <a:ext uri="{FF2B5EF4-FFF2-40B4-BE49-F238E27FC236}">
                <a16:creationId xmlns:a16="http://schemas.microsoft.com/office/drawing/2014/main" id="{FBDF979E-3F0B-ECB0-3749-CB6CE56C8CC8}"/>
              </a:ext>
            </a:extLst>
          </p:cNvPr>
          <p:cNvSpPr txBox="1"/>
          <p:nvPr/>
        </p:nvSpPr>
        <p:spPr>
          <a:xfrm>
            <a:off x="-1" y="508228"/>
            <a:ext cx="12191999" cy="698012"/>
          </a:xfrm>
          <a:prstGeom prst="rect">
            <a:avLst/>
          </a:prstGeom>
          <a:noFill/>
        </p:spPr>
        <p:txBody>
          <a:bodyPr wrap="square">
            <a:spAutoFit/>
          </a:bodyPr>
          <a:lstStyle/>
          <a:p>
            <a:pPr algn="ctr">
              <a:lnSpc>
                <a:spcPct val="80000"/>
              </a:lnSpc>
              <a:spcBef>
                <a:spcPts val="400"/>
              </a:spcBef>
              <a:defRPr sz="2000" b="1">
                <a:latin typeface="+mn-lt"/>
                <a:ea typeface="+mn-ea"/>
                <a:cs typeface="+mn-cs"/>
                <a:sym typeface="Arial"/>
              </a:defRPr>
            </a:pPr>
            <a:r>
              <a:rPr lang="en-IN" sz="4800" dirty="0">
                <a:solidFill>
                  <a:schemeClr val="bg2"/>
                </a:solidFill>
              </a:rPr>
              <a:t>Team No: 9             </a:t>
            </a:r>
          </a:p>
        </p:txBody>
      </p:sp>
      <p:sp>
        <p:nvSpPr>
          <p:cNvPr id="12" name="TextBox 11">
            <a:extLst>
              <a:ext uri="{FF2B5EF4-FFF2-40B4-BE49-F238E27FC236}">
                <a16:creationId xmlns:a16="http://schemas.microsoft.com/office/drawing/2014/main" id="{32BAE898-5A63-693A-B004-F5871C6B047C}"/>
              </a:ext>
            </a:extLst>
          </p:cNvPr>
          <p:cNvSpPr txBox="1"/>
          <p:nvPr/>
        </p:nvSpPr>
        <p:spPr>
          <a:xfrm>
            <a:off x="0" y="1210681"/>
            <a:ext cx="12192000" cy="707886"/>
          </a:xfrm>
          <a:prstGeom prst="rect">
            <a:avLst/>
          </a:prstGeom>
          <a:noFill/>
        </p:spPr>
        <p:txBody>
          <a:bodyPr wrap="square">
            <a:spAutoFit/>
          </a:bodyPr>
          <a:lstStyle/>
          <a:p>
            <a:pPr algn="ctr"/>
            <a:r>
              <a:rPr lang="en-IN" sz="4000" dirty="0">
                <a:solidFill>
                  <a:schemeClr val="bg2"/>
                </a:solidFill>
              </a:rPr>
              <a:t>Early detection of Cognitive decline</a:t>
            </a:r>
          </a:p>
        </p:txBody>
      </p:sp>
    </p:spTree>
    <p:extLst>
      <p:ext uri="{BB962C8B-B14F-4D97-AF65-F5344CB8AC3E}">
        <p14:creationId xmlns:p14="http://schemas.microsoft.com/office/powerpoint/2010/main" val="412334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4A033-80C3-75F7-1829-6319839400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F836F9A-6284-A873-E5A6-68CB67441D47}"/>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2">
            <a:extLst>
              <a:ext uri="{FF2B5EF4-FFF2-40B4-BE49-F238E27FC236}">
                <a16:creationId xmlns:a16="http://schemas.microsoft.com/office/drawing/2014/main" id="{BC54D468-30CC-9182-87E1-A603C828CACE}"/>
              </a:ext>
            </a:extLst>
          </p:cNvPr>
          <p:cNvSpPr>
            <a:spLocks noGrp="1"/>
          </p:cNvSpPr>
          <p:nvPr>
            <p:ph type="title"/>
          </p:nvPr>
        </p:nvSpPr>
        <p:spPr>
          <a:xfrm>
            <a:off x="1610971" y="145303"/>
            <a:ext cx="8577617" cy="316081"/>
          </a:xfrm>
        </p:spPr>
        <p:txBody>
          <a:bodyPr/>
          <a:lstStyle/>
          <a:p>
            <a:pPr algn="ctr"/>
            <a:r>
              <a:rPr lang="en-US" sz="4000" dirty="0">
                <a:solidFill>
                  <a:schemeClr val="bg1"/>
                </a:solidFill>
                <a:latin typeface="Times New Roman" panose="02020603050405020304" pitchFamily="18" charset="0"/>
                <a:cs typeface="Times New Roman" panose="02020603050405020304" pitchFamily="18" charset="0"/>
              </a:rPr>
              <a:t>Literature Survey</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9C0EAEC-750B-A129-DC75-724AF0F0AE4F}"/>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10</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19969D4D-E499-3A6C-3561-916B4A0703BA}"/>
              </a:ext>
            </a:extLst>
          </p:cNvPr>
          <p:cNvGraphicFramePr>
            <a:graphicFrameLocks noGrp="1"/>
          </p:cNvGraphicFramePr>
          <p:nvPr>
            <p:extLst>
              <p:ext uri="{D42A27DB-BD31-4B8C-83A1-F6EECF244321}">
                <p14:modId xmlns:p14="http://schemas.microsoft.com/office/powerpoint/2010/main" val="3048082434"/>
              </p:ext>
            </p:extLst>
          </p:nvPr>
        </p:nvGraphicFramePr>
        <p:xfrm>
          <a:off x="1" y="1915886"/>
          <a:ext cx="12191999" cy="2529840"/>
        </p:xfrm>
        <a:graphic>
          <a:graphicData uri="http://schemas.openxmlformats.org/drawingml/2006/table">
            <a:tbl>
              <a:tblPr firstRow="1" bandRow="1">
                <a:tableStyleId>{EEE7283C-3CF3-47DC-8721-378D4A62B228}</a:tableStyleId>
              </a:tblPr>
              <a:tblGrid>
                <a:gridCol w="740763">
                  <a:extLst>
                    <a:ext uri="{9D8B030D-6E8A-4147-A177-3AD203B41FA5}">
                      <a16:colId xmlns:a16="http://schemas.microsoft.com/office/drawing/2014/main" val="739043522"/>
                    </a:ext>
                  </a:extLst>
                </a:gridCol>
                <a:gridCol w="1547710">
                  <a:extLst>
                    <a:ext uri="{9D8B030D-6E8A-4147-A177-3AD203B41FA5}">
                      <a16:colId xmlns:a16="http://schemas.microsoft.com/office/drawing/2014/main" val="2216152480"/>
                    </a:ext>
                  </a:extLst>
                </a:gridCol>
                <a:gridCol w="4477501">
                  <a:extLst>
                    <a:ext uri="{9D8B030D-6E8A-4147-A177-3AD203B41FA5}">
                      <a16:colId xmlns:a16="http://schemas.microsoft.com/office/drawing/2014/main" val="2141654083"/>
                    </a:ext>
                  </a:extLst>
                </a:gridCol>
                <a:gridCol w="5426025">
                  <a:extLst>
                    <a:ext uri="{9D8B030D-6E8A-4147-A177-3AD203B41FA5}">
                      <a16:colId xmlns:a16="http://schemas.microsoft.com/office/drawing/2014/main" val="901742814"/>
                    </a:ext>
                  </a:extLst>
                </a:gridCol>
              </a:tblGrid>
              <a:tr h="194415">
                <a:tc>
                  <a:txBody>
                    <a:bodyPr/>
                    <a:lstStyle/>
                    <a:p>
                      <a:pPr algn="ctr"/>
                      <a:r>
                        <a:rPr lang="en-US" sz="1400" dirty="0">
                          <a:latin typeface="Times New Roman" panose="02020603050405020304" pitchFamily="18" charset="0"/>
                          <a:cs typeface="Times New Roman" panose="02020603050405020304" pitchFamily="18" charset="0"/>
                        </a:rPr>
                        <a:t>Sr. No</a:t>
                      </a:r>
                    </a:p>
                  </a:txBody>
                  <a:tcPr/>
                </a:tc>
                <a:tc>
                  <a:txBody>
                    <a:bodyPr/>
                    <a:lstStyle/>
                    <a:p>
                      <a:pPr algn="ctr"/>
                      <a:r>
                        <a:rPr lang="en-US" sz="1400" dirty="0">
                          <a:latin typeface="Times New Roman" panose="02020603050405020304" pitchFamily="18" charset="0"/>
                          <a:cs typeface="Times New Roman" panose="02020603050405020304" pitchFamily="18" charset="0"/>
                        </a:rPr>
                        <a:t>AUTHORS</a:t>
                      </a:r>
                    </a:p>
                  </a:txBody>
                  <a:tcPr/>
                </a:tc>
                <a:tc>
                  <a:txBody>
                    <a:bodyPr/>
                    <a:lstStyle/>
                    <a:p>
                      <a:pPr algn="ctr"/>
                      <a:r>
                        <a:rPr lang="en-US" sz="1400" dirty="0">
                          <a:latin typeface="Times New Roman" panose="02020603050405020304" pitchFamily="18" charset="0"/>
                          <a:cs typeface="Times New Roman" panose="02020603050405020304" pitchFamily="18" charset="0"/>
                        </a:rPr>
                        <a:t>PAPER</a:t>
                      </a:r>
                    </a:p>
                  </a:txBody>
                  <a:tcPr/>
                </a:tc>
                <a:tc>
                  <a:txBody>
                    <a:bodyPr/>
                    <a:lstStyle/>
                    <a:p>
                      <a:pPr algn="ctr"/>
                      <a:r>
                        <a:rPr lang="en-US" sz="1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4026048611"/>
                  </a:ext>
                </a:extLst>
              </a:tr>
              <a:tr h="1190371">
                <a:tc>
                  <a:txBody>
                    <a:bodyPr/>
                    <a:lstStyle/>
                    <a:p>
                      <a:pPr algn="l"/>
                      <a:r>
                        <a:rPr lang="en-US" sz="1400" b="0" dirty="0">
                          <a:latin typeface="Times New Roman" panose="02020603050405020304" pitchFamily="18" charset="0"/>
                          <a:cs typeface="Times New Roman" panose="02020603050405020304" pitchFamily="18" charset="0"/>
                        </a:rPr>
                        <a:t>10</a:t>
                      </a:r>
                    </a:p>
                    <a:p>
                      <a:pPr algn="l"/>
                      <a:endParaRPr lang="en-US" sz="1400" b="0" dirty="0">
                        <a:latin typeface="Times New Roman" panose="02020603050405020304" pitchFamily="18" charset="0"/>
                        <a:cs typeface="Times New Roman" panose="02020603050405020304" pitchFamily="18" charset="0"/>
                      </a:endParaRPr>
                    </a:p>
                  </a:txBody>
                  <a:tcPr/>
                </a:tc>
                <a:tc>
                  <a:txBody>
                    <a:bodyPr/>
                    <a:lstStyle/>
                    <a:p>
                      <a:r>
                        <a:rPr lang="en-IN" sz="1350" b="0" i="0" kern="1200" dirty="0" err="1">
                          <a:solidFill>
                            <a:srgbClr val="000000"/>
                          </a:solidFill>
                          <a:effectLst/>
                          <a:latin typeface="+mn-lt"/>
                          <a:ea typeface="+mn-ea"/>
                          <a:cs typeface="+mn-cs"/>
                        </a:rPr>
                        <a:t>Molitor</a:t>
                      </a:r>
                      <a:r>
                        <a:rPr lang="en-IN" sz="1350" b="0" i="0" kern="1200" dirty="0">
                          <a:solidFill>
                            <a:srgbClr val="000000"/>
                          </a:solidFill>
                          <a:effectLst/>
                          <a:latin typeface="+mn-lt"/>
                          <a:ea typeface="+mn-ea"/>
                          <a:cs typeface="+mn-cs"/>
                        </a:rPr>
                        <a:t>, R. J.,</a:t>
                      </a:r>
                    </a:p>
                    <a:p>
                      <a:r>
                        <a:rPr lang="en-IN" sz="1350" b="0" i="0" kern="1200" dirty="0" err="1">
                          <a:solidFill>
                            <a:srgbClr val="000000"/>
                          </a:solidFill>
                          <a:effectLst/>
                          <a:latin typeface="+mn-lt"/>
                          <a:ea typeface="+mn-ea"/>
                          <a:cs typeface="+mn-cs"/>
                        </a:rPr>
                        <a:t>Ko</a:t>
                      </a:r>
                      <a:r>
                        <a:rPr lang="en-IN" sz="1350" b="0" i="0" kern="1200" dirty="0">
                          <a:solidFill>
                            <a:srgbClr val="000000"/>
                          </a:solidFill>
                          <a:effectLst/>
                          <a:latin typeface="+mn-lt"/>
                          <a:ea typeface="+mn-ea"/>
                          <a:cs typeface="+mn-cs"/>
                        </a:rPr>
                        <a:t>, P. C., </a:t>
                      </a:r>
                    </a:p>
                    <a:p>
                      <a:r>
                        <a:rPr lang="en-IN" sz="1350" b="0" i="0" kern="1200" dirty="0">
                          <a:solidFill>
                            <a:srgbClr val="000000"/>
                          </a:solidFill>
                          <a:effectLst/>
                          <a:latin typeface="+mn-lt"/>
                          <a:ea typeface="+mn-ea"/>
                          <a:cs typeface="+mn-cs"/>
                        </a:rPr>
                        <a:t>Ally, B. A.</a:t>
                      </a:r>
                    </a:p>
                    <a:p>
                      <a:r>
                        <a:rPr lang="en-IN" sz="1350" b="0" i="0" kern="1200" dirty="0">
                          <a:solidFill>
                            <a:srgbClr val="000000"/>
                          </a:solidFill>
                          <a:effectLst/>
                          <a:latin typeface="+mn-lt"/>
                          <a:ea typeface="+mn-ea"/>
                          <a:cs typeface="+mn-cs"/>
                        </a:rPr>
                        <a:t> </a:t>
                      </a:r>
                      <a:endParaRPr lang="en-US" sz="1400" b="0"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endParaRPr>
                    </a:p>
                    <a:p>
                      <a:pPr algn="l"/>
                      <a:r>
                        <a:rPr lang="en-US" sz="1400" b="1"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rPr>
                        <a:t>2015</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IN" sz="1400" b="0" i="0" kern="1200" dirty="0">
                          <a:solidFill>
                            <a:srgbClr val="000000"/>
                          </a:solidFill>
                          <a:effectLst/>
                          <a:latin typeface="Times New Roman" panose="02020603050405020304" pitchFamily="18" charset="0"/>
                          <a:ea typeface="+mn-ea"/>
                          <a:cs typeface="Times New Roman" panose="02020603050405020304" pitchFamily="18" charset="0"/>
                        </a:rPr>
                        <a:t>Eye movements in Alzheimer's disease. Journal of Alzheimer’s disease</a:t>
                      </a:r>
                      <a:endParaRPr lang="en-IN" sz="1400" i="0"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Times New Roman" panose="02020603050405020304" pitchFamily="18" charset="0"/>
                          <a:cs typeface="Times New Roman" panose="02020603050405020304" pitchFamily="18" charset="0"/>
                        </a:rPr>
                        <a:t>This article reviews the changes in eye movements associated with Alzheimer's disease (AD). Compared to healthy individuals, AD patients exhibit alterations in fundamental eye movements like saccades and smooth pursuit, as well as changes in eye movement patterns during complex tasks. The review explores the cognitive mechanisms behind these changes and the clinical significance of eye movement behavior, focusing on mild cognitive impairment. Eye-tracking is highlighted as a non-invasive method to understand AD-related cognitive decline, offering insights into visual attention and potential biomarkers for the disease.</a:t>
                      </a:r>
                    </a:p>
                  </a:txBody>
                  <a:tcPr/>
                </a:tc>
                <a:extLst>
                  <a:ext uri="{0D108BD9-81ED-4DB2-BD59-A6C34878D82A}">
                    <a16:rowId xmlns:a16="http://schemas.microsoft.com/office/drawing/2014/main" val="4014041938"/>
                  </a:ext>
                </a:extLst>
              </a:tr>
            </a:tbl>
          </a:graphicData>
        </a:graphic>
      </p:graphicFrame>
    </p:spTree>
    <p:extLst>
      <p:ext uri="{BB962C8B-B14F-4D97-AF65-F5344CB8AC3E}">
        <p14:creationId xmlns:p14="http://schemas.microsoft.com/office/powerpoint/2010/main" val="1431914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C26B2-D0A9-C2F9-9BB2-B73553F99B1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0462BC3-CE74-6645-70FA-44159DFE9546}"/>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E190CFF6-A177-4BC0-2332-25D18BF8C315}"/>
              </a:ext>
            </a:extLst>
          </p:cNvPr>
          <p:cNvSpPr txBox="1">
            <a:spLocks/>
          </p:cNvSpPr>
          <p:nvPr/>
        </p:nvSpPr>
        <p:spPr>
          <a:xfrm>
            <a:off x="0" y="217715"/>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DA8EA7FF-456C-781E-015B-661A63D1FC50}"/>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53887AF-0197-4C73-3D7C-EF4646FC05DF}"/>
              </a:ext>
            </a:extLst>
          </p:cNvPr>
          <p:cNvSpPr txBox="1"/>
          <p:nvPr/>
        </p:nvSpPr>
        <p:spPr>
          <a:xfrm>
            <a:off x="772885" y="1002814"/>
            <a:ext cx="10646230" cy="1015663"/>
          </a:xfrm>
          <a:prstGeom prst="rect">
            <a:avLst/>
          </a:prstGeom>
          <a:noFill/>
        </p:spPr>
        <p:txBody>
          <a:bodyPr wrap="square">
            <a:spAutoFit/>
          </a:bodyPr>
          <a:lstStyle/>
          <a:p>
            <a:r>
              <a:rPr lang="en-US" sz="2000" dirty="0">
                <a:solidFill>
                  <a:schemeClr val="tx1"/>
                </a:solidFill>
              </a:rPr>
              <a:t>Our ALS detection system is built through a systematic pipeline comprising six major phases: Feature Extraction, Preprocessing, Train-Test Splits, Model Training, Hyperparameter Tuning, and Real-time Prediction via Webcam or CSV Upload.</a:t>
            </a:r>
            <a:endParaRPr lang="en-IN" sz="2000" dirty="0">
              <a:solidFill>
                <a:schemeClr val="tx1"/>
              </a:solidFill>
            </a:endParaRPr>
          </a:p>
        </p:txBody>
      </p:sp>
      <p:sp>
        <p:nvSpPr>
          <p:cNvPr id="7" name="Rectangle 1">
            <a:extLst>
              <a:ext uri="{FF2B5EF4-FFF2-40B4-BE49-F238E27FC236}">
                <a16:creationId xmlns:a16="http://schemas.microsoft.com/office/drawing/2014/main" id="{DE36532B-6D39-B7A0-D23D-65BCD0D70CA4}"/>
              </a:ext>
            </a:extLst>
          </p:cNvPr>
          <p:cNvSpPr>
            <a:spLocks noChangeArrowheads="1"/>
          </p:cNvSpPr>
          <p:nvPr/>
        </p:nvSpPr>
        <p:spPr bwMode="auto">
          <a:xfrm>
            <a:off x="772885" y="2239080"/>
            <a:ext cx="1064623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lang="en-US" altLang="en-US" sz="2000" b="1" dirty="0">
                <a:solidFill>
                  <a:schemeClr val="tx1"/>
                </a:solidFill>
              </a:rPr>
              <a:t>Feature Extraction from Eye-Tracking Data</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t>We begin by collecting raw eye-tracking data (ET.csv) from the EEGET-ALS dataset, which includes timestamped gaze coordinates (x, y). For each session: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000" dirty="0"/>
              <a:t> We clean the data by converting string values to floats and removing invalid entries (like -1.0).</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000" dirty="0"/>
              <a:t> We isolate valid gaze points, skipping sessions with insufficient data.</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000" dirty="0"/>
              <a:t> From each session, we extract the following behavioral gaze features:</a:t>
            </a:r>
          </a:p>
          <a:p>
            <a:pPr marL="457200" marR="0" lvl="1" indent="0" algn="just" defTabSz="914400" rtl="0" eaLnBrk="0" fontAlgn="base" latinLnBrk="0" hangingPunct="0">
              <a:lnSpc>
                <a:spcPct val="100000"/>
              </a:lnSpc>
              <a:spcBef>
                <a:spcPct val="0"/>
              </a:spcBef>
              <a:spcAft>
                <a:spcPct val="0"/>
              </a:spcAft>
              <a:buClrTx/>
              <a:buSzTx/>
              <a:buFontTx/>
              <a:buChar char="•"/>
              <a:tabLst/>
            </a:pPr>
            <a:r>
              <a:rPr lang="en-US" altLang="en-US" sz="2000" dirty="0"/>
              <a:t> Session Duration – Total time span based on timestamps.</a:t>
            </a:r>
          </a:p>
          <a:p>
            <a:pPr marL="457200" marR="0" lvl="1" indent="0" algn="just" defTabSz="914400" rtl="0" eaLnBrk="0" fontAlgn="base" latinLnBrk="0" hangingPunct="0">
              <a:lnSpc>
                <a:spcPct val="100000"/>
              </a:lnSpc>
              <a:spcBef>
                <a:spcPct val="0"/>
              </a:spcBef>
              <a:spcAft>
                <a:spcPct val="0"/>
              </a:spcAft>
              <a:buClrTx/>
              <a:buSzTx/>
              <a:buFontTx/>
              <a:buChar char="•"/>
              <a:tabLst/>
            </a:pPr>
            <a:r>
              <a:rPr lang="en-US" altLang="en-US" sz="2000" dirty="0"/>
              <a:t> Valid Gaze Points – Count of usable gaze data points.</a:t>
            </a:r>
          </a:p>
          <a:p>
            <a:pPr marL="457200" marR="0" lvl="1" indent="0" algn="just" defTabSz="914400" rtl="0" eaLnBrk="0" fontAlgn="base" latinLnBrk="0" hangingPunct="0">
              <a:lnSpc>
                <a:spcPct val="100000"/>
              </a:lnSpc>
              <a:spcBef>
                <a:spcPct val="0"/>
              </a:spcBef>
              <a:spcAft>
                <a:spcPct val="0"/>
              </a:spcAft>
              <a:buClrTx/>
              <a:buSzTx/>
              <a:buFontTx/>
              <a:buChar char="•"/>
              <a:tabLst/>
            </a:pPr>
            <a:r>
              <a:rPr lang="en-US" altLang="en-US" sz="2000" dirty="0"/>
              <a:t> Saccade Count – Number of rapid eye movements, detected by measuring large shifts in x or y.</a:t>
            </a:r>
          </a:p>
          <a:p>
            <a:pPr marL="457200" marR="0" lvl="1" indent="0" algn="just" defTabSz="914400" rtl="0" eaLnBrk="0" fontAlgn="base" latinLnBrk="0" hangingPunct="0">
              <a:lnSpc>
                <a:spcPct val="100000"/>
              </a:lnSpc>
              <a:spcBef>
                <a:spcPct val="0"/>
              </a:spcBef>
              <a:spcAft>
                <a:spcPct val="0"/>
              </a:spcAft>
              <a:buClrTx/>
              <a:buSzTx/>
              <a:buFontTx/>
              <a:buChar char="•"/>
              <a:tabLst/>
            </a:pPr>
            <a:r>
              <a:rPr lang="en-US" altLang="en-US" sz="2000" dirty="0"/>
              <a:t> Mean Fixation Duration – Average time the eyes remained still (within a defined movement threshold).</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000" dirty="0"/>
              <a:t> Each processed session is labeled as either "ALS" or "Healthy" based on the folder name.</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000" dirty="0"/>
              <a:t> Final output is stored as features_balanced.csv.</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p>
        </p:txBody>
      </p:sp>
    </p:spTree>
    <p:extLst>
      <p:ext uri="{BB962C8B-B14F-4D97-AF65-F5344CB8AC3E}">
        <p14:creationId xmlns:p14="http://schemas.microsoft.com/office/powerpoint/2010/main" val="89697503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33075-9C88-1CE9-5A60-1D94913E72F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34CB47B-85F4-B0D9-CDF5-26233B4E1635}"/>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C808EBCD-A256-32F8-ACA6-E6B270451D76}"/>
              </a:ext>
            </a:extLst>
          </p:cNvPr>
          <p:cNvSpPr txBox="1">
            <a:spLocks/>
          </p:cNvSpPr>
          <p:nvPr/>
        </p:nvSpPr>
        <p:spPr>
          <a:xfrm>
            <a:off x="0" y="217715"/>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ED5566E2-E8D8-2562-82BA-5694488F6EE5}"/>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B70103C-3561-6363-356E-0D62163757BD}"/>
              </a:ext>
            </a:extLst>
          </p:cNvPr>
          <p:cNvSpPr>
            <a:spLocks noChangeArrowheads="1"/>
          </p:cNvSpPr>
          <p:nvPr/>
        </p:nvSpPr>
        <p:spPr bwMode="auto">
          <a:xfrm>
            <a:off x="776042" y="1087149"/>
            <a:ext cx="11024072"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2000" b="1" dirty="0"/>
              <a:t>2.   Data Preprocessing &amp; Cleaning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Using the extracted dataset: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Label Encoding: Converts textual labels ("ALS" or "Healthy") to binary form (1 or 0).</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Feature Scaling: Standardizes numerical features using StandardScaler to aid neural network convergence.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Class Balancing: Since the dataset is imbalanced (fewer ALS samples), we apply Random UnderSampling to equalize the number of ALS and Healthy samples.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Outlier Removal (optional): Uses z-score thresholds to eliminate outliers that may skew training.</a:t>
            </a:r>
          </a:p>
          <a:p>
            <a:pPr marL="0" marR="0" lvl="0" indent="0" algn="l" defTabSz="914400" rtl="0" eaLnBrk="0" fontAlgn="base" latinLnBrk="0" hangingPunct="0">
              <a:lnSpc>
                <a:spcPct val="100000"/>
              </a:lnSpc>
              <a:spcBef>
                <a:spcPct val="0"/>
              </a:spcBef>
              <a:spcAft>
                <a:spcPct val="0"/>
              </a:spcAft>
              <a:buClrTx/>
              <a:buSzTx/>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3.   Train-Validation-Test Splitting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To evaluate model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We split the balanced dataset into:</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Training Set (60%)</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Validation Set (20%)</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Testing Set (20%)</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The split ensures stratification to maintain class balance across all sets.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Data is saved as .</a:t>
            </a:r>
            <a:r>
              <a:rPr lang="en-US" altLang="en-US" sz="2000" dirty="0" err="1"/>
              <a:t>npy</a:t>
            </a:r>
            <a:r>
              <a:rPr lang="en-US" altLang="en-US" sz="2000" dirty="0"/>
              <a:t> files for efficient loading during model training.</a:t>
            </a:r>
          </a:p>
        </p:txBody>
      </p:sp>
    </p:spTree>
    <p:extLst>
      <p:ext uri="{BB962C8B-B14F-4D97-AF65-F5344CB8AC3E}">
        <p14:creationId xmlns:p14="http://schemas.microsoft.com/office/powerpoint/2010/main" val="255714628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6E391-6EBB-392D-2FC9-7FC1FA10770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7039381-9B60-198E-851E-320533A34739}"/>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E74CCFB7-1AEA-3873-03D0-405F77E63231}"/>
              </a:ext>
            </a:extLst>
          </p:cNvPr>
          <p:cNvSpPr txBox="1">
            <a:spLocks/>
          </p:cNvSpPr>
          <p:nvPr/>
        </p:nvSpPr>
        <p:spPr>
          <a:xfrm>
            <a:off x="-1" y="272895"/>
            <a:ext cx="12192001"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C106C7AC-9F24-72B2-C2B0-4CEBD3542E5B}"/>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0AEBD61-39FA-2DAA-EC85-180BC0CA15A2}"/>
              </a:ext>
            </a:extLst>
          </p:cNvPr>
          <p:cNvSpPr>
            <a:spLocks noChangeArrowheads="1"/>
          </p:cNvSpPr>
          <p:nvPr/>
        </p:nvSpPr>
        <p:spPr bwMode="auto">
          <a:xfrm>
            <a:off x="1385623" y="1364845"/>
            <a:ext cx="1024613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4.   MLP Model Design &amp; Training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 baseline Multi-Layer Perceptron (MLP) was built using TensorFlow Keras: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Architecture: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Input → Dense(128, ReLU) → Dropout(0.3)</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Dense(64, ReLU) → Dropout(0.3)</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Output → Dense(1, Sigmoid)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Loss Function: Binary Crossentropy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Optimizer: Adam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Callbacks: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EarlyStopping to prevent overfitting.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ModelCheckpoint to save the best model.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The model was trained on the training set and evaluated on the test set.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p:txBody>
      </p:sp>
    </p:spTree>
    <p:extLst>
      <p:ext uri="{BB962C8B-B14F-4D97-AF65-F5344CB8AC3E}">
        <p14:creationId xmlns:p14="http://schemas.microsoft.com/office/powerpoint/2010/main" val="327956717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A3D7F-1BE5-8010-9FEE-BE82AE1C8F8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4CEA382-A261-1D87-8B4D-469181A75E97}"/>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8BC8A00E-0B2E-4CFE-2BFA-0C1420143E81}"/>
              </a:ext>
            </a:extLst>
          </p:cNvPr>
          <p:cNvSpPr txBox="1">
            <a:spLocks/>
          </p:cNvSpPr>
          <p:nvPr/>
        </p:nvSpPr>
        <p:spPr>
          <a:xfrm>
            <a:off x="0" y="217715"/>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2DD5E20C-62CF-4CD4-FA96-5EE02415748E}"/>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BC6215F9-58E5-DBA4-C1B8-05889E323A6F}"/>
              </a:ext>
            </a:extLst>
          </p:cNvPr>
          <p:cNvSpPr>
            <a:spLocks noChangeArrowheads="1"/>
          </p:cNvSpPr>
          <p:nvPr/>
        </p:nvSpPr>
        <p:spPr bwMode="auto">
          <a:xfrm>
            <a:off x="1273629" y="2259543"/>
            <a:ext cx="1026522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5.   Hyperparameter Tuning with Keras Tuner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To improve performance, we applied automated hyperparameter tuning using Keras Tuner: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Tunable Parameters: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Number of units in each dense layer</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Dropout rates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Learning rate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Hyperband Search was used to efficiently explore the hyperparameter space.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Best configuration was retrained and saved as best_mlp_tuned.keras.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p>
        </p:txBody>
      </p:sp>
    </p:spTree>
    <p:extLst>
      <p:ext uri="{BB962C8B-B14F-4D97-AF65-F5344CB8AC3E}">
        <p14:creationId xmlns:p14="http://schemas.microsoft.com/office/powerpoint/2010/main" val="229628772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0D80C-DC59-4131-80D1-FE8749CFBDB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7C9AE87-0911-4492-3F3E-915C854FE9CA}"/>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6753ED50-C77B-CB88-A13F-98C7502A6720}"/>
              </a:ext>
            </a:extLst>
          </p:cNvPr>
          <p:cNvSpPr txBox="1">
            <a:spLocks/>
          </p:cNvSpPr>
          <p:nvPr/>
        </p:nvSpPr>
        <p:spPr>
          <a:xfrm>
            <a:off x="0" y="217715"/>
            <a:ext cx="12192000" cy="649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Methodology</a:t>
            </a:r>
          </a:p>
        </p:txBody>
      </p:sp>
      <p:sp>
        <p:nvSpPr>
          <p:cNvPr id="2" name="Rectangle 1">
            <a:extLst>
              <a:ext uri="{FF2B5EF4-FFF2-40B4-BE49-F238E27FC236}">
                <a16:creationId xmlns:a16="http://schemas.microsoft.com/office/drawing/2014/main" id="{7263EDFD-03B3-2D1C-E794-EA918F1BEF4D}"/>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2BFA2D0-576B-00C0-B904-D517A9EA909B}"/>
              </a:ext>
            </a:extLst>
          </p:cNvPr>
          <p:cNvSpPr>
            <a:spLocks noChangeArrowheads="1"/>
          </p:cNvSpPr>
          <p:nvPr/>
        </p:nvSpPr>
        <p:spPr bwMode="auto">
          <a:xfrm>
            <a:off x="1055915" y="1182325"/>
            <a:ext cx="983314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6.    Real-Time Prediction System</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We developed an interactive Streamlit app with two modes: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A. Upload CSV</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Users can upload a .csv file with extracted eye-tracking features.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The system loads the trained MLP model and outputs predictions (ALS / Healthy).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Results are shown in a table with counts of each class.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B. Webcam Eye Scan (eye.py)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t> On clicking "Start Eye Scan", the system runs eye.py:</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Uses MediaPipe FaceMesh to detect eye landmarks.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Measures valid gaze points, saccade count, and fixation durations in real time.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Collects data for 10 seconds after proper face proximity is detected.</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Saves the live session as scanned_features.csv.</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Automatically re-opens the prediction interface (finalapp.py) and classifies the new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t> Prediction is shown within the app and the temporary data file is auto-deleted.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p:txBody>
      </p:sp>
    </p:spTree>
    <p:extLst>
      <p:ext uri="{BB962C8B-B14F-4D97-AF65-F5344CB8AC3E}">
        <p14:creationId xmlns:p14="http://schemas.microsoft.com/office/powerpoint/2010/main" val="180892944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12F27-6C76-A0F9-C7DE-EEDD7DB087A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333D2F7-464E-2876-1E55-CE04BD1DF0D5}"/>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070C98DB-3BCF-F57D-07E0-88FED47DEDE6}"/>
              </a:ext>
            </a:extLst>
          </p:cNvPr>
          <p:cNvSpPr txBox="1">
            <a:spLocks/>
          </p:cNvSpPr>
          <p:nvPr/>
        </p:nvSpPr>
        <p:spPr>
          <a:xfrm>
            <a:off x="0" y="310661"/>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Tools and Libraries</a:t>
            </a:r>
          </a:p>
        </p:txBody>
      </p:sp>
      <p:sp>
        <p:nvSpPr>
          <p:cNvPr id="2" name="Rectangle 1">
            <a:extLst>
              <a:ext uri="{FF2B5EF4-FFF2-40B4-BE49-F238E27FC236}">
                <a16:creationId xmlns:a16="http://schemas.microsoft.com/office/drawing/2014/main" id="{56C79DE4-B2D5-FA9F-A964-2C773B881E60}"/>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5FAB3324-ADB3-382A-0BF7-2DD919E9489E}"/>
              </a:ext>
            </a:extLst>
          </p:cNvPr>
          <p:cNvGraphicFramePr>
            <a:graphicFrameLocks noGrp="1"/>
          </p:cNvGraphicFramePr>
          <p:nvPr>
            <p:extLst>
              <p:ext uri="{D42A27DB-BD31-4B8C-83A1-F6EECF244321}">
                <p14:modId xmlns:p14="http://schemas.microsoft.com/office/powerpoint/2010/main" val="2455728710"/>
              </p:ext>
            </p:extLst>
          </p:nvPr>
        </p:nvGraphicFramePr>
        <p:xfrm>
          <a:off x="838200" y="3852704"/>
          <a:ext cx="10515600" cy="297180"/>
        </p:xfrm>
        <a:graphic>
          <a:graphicData uri="http://schemas.openxmlformats.org/drawingml/2006/table">
            <a:tbl>
              <a:tblPr/>
              <a:tblGrid>
                <a:gridCol w="10515600">
                  <a:extLst>
                    <a:ext uri="{9D8B030D-6E8A-4147-A177-3AD203B41FA5}">
                      <a16:colId xmlns:a16="http://schemas.microsoft.com/office/drawing/2014/main" val="17458817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852482"/>
                  </a:ext>
                </a:extLst>
              </a:tr>
            </a:tbl>
          </a:graphicData>
        </a:graphic>
      </p:graphicFrame>
      <p:sp>
        <p:nvSpPr>
          <p:cNvPr id="8" name="Rectangle 2">
            <a:extLst>
              <a:ext uri="{FF2B5EF4-FFF2-40B4-BE49-F238E27FC236}">
                <a16:creationId xmlns:a16="http://schemas.microsoft.com/office/drawing/2014/main" id="{98DBD38C-0D3D-BD2D-3B97-08B8FF1180C9}"/>
              </a:ext>
            </a:extLst>
          </p:cNvPr>
          <p:cNvSpPr>
            <a:spLocks noChangeArrowheads="1"/>
          </p:cNvSpPr>
          <p:nvPr/>
        </p:nvSpPr>
        <p:spPr bwMode="auto">
          <a:xfrm>
            <a:off x="1644282" y="1920989"/>
            <a:ext cx="955421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Python, Pandas, NumPy – Data wrangling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TensorFlow &amp; Keras – Deep learning modeling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Keras Tuner – Hyperparameter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OpenCV &amp; MediaPipe – Real-time face &amp; eye tracking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Streamlit – Web-based interactive user interface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3200" dirty="0"/>
              <a:t> Matplotlib &amp; Seaborn – Plots and visualizations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p>
        </p:txBody>
      </p:sp>
    </p:spTree>
    <p:extLst>
      <p:ext uri="{BB962C8B-B14F-4D97-AF65-F5344CB8AC3E}">
        <p14:creationId xmlns:p14="http://schemas.microsoft.com/office/powerpoint/2010/main" val="425641146"/>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93510-F31C-066C-FD58-8DF081A0BD5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5EA2D3B-035A-34D9-1F43-568E797FF984}"/>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10" name="Picture 9">
            <a:extLst>
              <a:ext uri="{FF2B5EF4-FFF2-40B4-BE49-F238E27FC236}">
                <a16:creationId xmlns:a16="http://schemas.microsoft.com/office/drawing/2014/main" id="{666CFEF5-5561-2667-BA54-64AF4A95138A}"/>
              </a:ext>
            </a:extLst>
          </p:cNvPr>
          <p:cNvPicPr>
            <a:picLocks noChangeAspect="1"/>
          </p:cNvPicPr>
          <p:nvPr/>
        </p:nvPicPr>
        <p:blipFill>
          <a:blip r:embed="rId2"/>
          <a:stretch>
            <a:fillRect/>
          </a:stretch>
        </p:blipFill>
        <p:spPr>
          <a:xfrm>
            <a:off x="412365" y="1170719"/>
            <a:ext cx="8754697" cy="3277057"/>
          </a:xfrm>
          <a:prstGeom prst="rect">
            <a:avLst/>
          </a:prstGeom>
        </p:spPr>
      </p:pic>
      <p:sp>
        <p:nvSpPr>
          <p:cNvPr id="3" name="Title 1">
            <a:extLst>
              <a:ext uri="{FF2B5EF4-FFF2-40B4-BE49-F238E27FC236}">
                <a16:creationId xmlns:a16="http://schemas.microsoft.com/office/drawing/2014/main" id="{7DF7851F-284C-AB72-1323-C9F4E48EA5D7}"/>
              </a:ext>
            </a:extLst>
          </p:cNvPr>
          <p:cNvSpPr txBox="1">
            <a:spLocks/>
          </p:cNvSpPr>
          <p:nvPr/>
        </p:nvSpPr>
        <p:spPr>
          <a:xfrm>
            <a:off x="0" y="310661"/>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UI</a:t>
            </a:r>
          </a:p>
        </p:txBody>
      </p:sp>
      <p:sp>
        <p:nvSpPr>
          <p:cNvPr id="2" name="Rectangle 1">
            <a:extLst>
              <a:ext uri="{FF2B5EF4-FFF2-40B4-BE49-F238E27FC236}">
                <a16:creationId xmlns:a16="http://schemas.microsoft.com/office/drawing/2014/main" id="{1299FE2C-CF7A-5DAD-3ECF-42B587B5104A}"/>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D178321C-8679-6FD2-FD24-3A56C98126B1}"/>
              </a:ext>
            </a:extLst>
          </p:cNvPr>
          <p:cNvGraphicFramePr>
            <a:graphicFrameLocks noGrp="1"/>
          </p:cNvGraphicFramePr>
          <p:nvPr/>
        </p:nvGraphicFramePr>
        <p:xfrm>
          <a:off x="838200" y="3852704"/>
          <a:ext cx="10515600" cy="297180"/>
        </p:xfrm>
        <a:graphic>
          <a:graphicData uri="http://schemas.openxmlformats.org/drawingml/2006/table">
            <a:tbl>
              <a:tblPr/>
              <a:tblGrid>
                <a:gridCol w="10515600">
                  <a:extLst>
                    <a:ext uri="{9D8B030D-6E8A-4147-A177-3AD203B41FA5}">
                      <a16:colId xmlns:a16="http://schemas.microsoft.com/office/drawing/2014/main" val="17458817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852482"/>
                  </a:ext>
                </a:extLst>
              </a:tr>
            </a:tbl>
          </a:graphicData>
        </a:graphic>
      </p:graphicFrame>
      <p:pic>
        <p:nvPicPr>
          <p:cNvPr id="7" name="Picture 6">
            <a:extLst>
              <a:ext uri="{FF2B5EF4-FFF2-40B4-BE49-F238E27FC236}">
                <a16:creationId xmlns:a16="http://schemas.microsoft.com/office/drawing/2014/main" id="{7954B236-3313-0CFB-7321-6FC3D4E4FBA2}"/>
              </a:ext>
            </a:extLst>
          </p:cNvPr>
          <p:cNvPicPr>
            <a:picLocks noChangeAspect="1"/>
          </p:cNvPicPr>
          <p:nvPr/>
        </p:nvPicPr>
        <p:blipFill>
          <a:blip r:embed="rId3"/>
          <a:stretch>
            <a:fillRect/>
          </a:stretch>
        </p:blipFill>
        <p:spPr>
          <a:xfrm>
            <a:off x="4887686" y="3583300"/>
            <a:ext cx="6511388" cy="2964039"/>
          </a:xfrm>
          <a:prstGeom prst="rect">
            <a:avLst/>
          </a:prstGeom>
        </p:spPr>
      </p:pic>
    </p:spTree>
    <p:extLst>
      <p:ext uri="{BB962C8B-B14F-4D97-AF65-F5344CB8AC3E}">
        <p14:creationId xmlns:p14="http://schemas.microsoft.com/office/powerpoint/2010/main" val="42056636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48208-1D12-506E-34B9-F46F75C232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5D9A032-84C9-0036-0316-B80AE3650F7E}"/>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F2CD8D76-236B-EC92-0FBA-090AEE97EA20}"/>
              </a:ext>
            </a:extLst>
          </p:cNvPr>
          <p:cNvSpPr txBox="1">
            <a:spLocks/>
          </p:cNvSpPr>
          <p:nvPr/>
        </p:nvSpPr>
        <p:spPr>
          <a:xfrm>
            <a:off x="0" y="310661"/>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Results</a:t>
            </a:r>
          </a:p>
        </p:txBody>
      </p:sp>
      <p:sp>
        <p:nvSpPr>
          <p:cNvPr id="2" name="Rectangle 1">
            <a:extLst>
              <a:ext uri="{FF2B5EF4-FFF2-40B4-BE49-F238E27FC236}">
                <a16:creationId xmlns:a16="http://schemas.microsoft.com/office/drawing/2014/main" id="{D7EE34E3-B560-85B0-3BD9-E61CE38F9759}"/>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75756CDA-463E-7590-E2C2-5C93701E28A2}"/>
              </a:ext>
            </a:extLst>
          </p:cNvPr>
          <p:cNvGraphicFramePr>
            <a:graphicFrameLocks noGrp="1"/>
          </p:cNvGraphicFramePr>
          <p:nvPr/>
        </p:nvGraphicFramePr>
        <p:xfrm>
          <a:off x="838200" y="3852704"/>
          <a:ext cx="10515600" cy="297180"/>
        </p:xfrm>
        <a:graphic>
          <a:graphicData uri="http://schemas.openxmlformats.org/drawingml/2006/table">
            <a:tbl>
              <a:tblPr/>
              <a:tblGrid>
                <a:gridCol w="10515600">
                  <a:extLst>
                    <a:ext uri="{9D8B030D-6E8A-4147-A177-3AD203B41FA5}">
                      <a16:colId xmlns:a16="http://schemas.microsoft.com/office/drawing/2014/main" val="17458817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852482"/>
                  </a:ext>
                </a:extLst>
              </a:tr>
            </a:tbl>
          </a:graphicData>
        </a:graphic>
      </p:graphicFrame>
      <p:sp>
        <p:nvSpPr>
          <p:cNvPr id="8" name="Rectangle 2">
            <a:extLst>
              <a:ext uri="{FF2B5EF4-FFF2-40B4-BE49-F238E27FC236}">
                <a16:creationId xmlns:a16="http://schemas.microsoft.com/office/drawing/2014/main" id="{8C2AC6CE-61C4-81E0-E049-018027070E4B}"/>
              </a:ext>
            </a:extLst>
          </p:cNvPr>
          <p:cNvSpPr>
            <a:spLocks noChangeArrowheads="1"/>
          </p:cNvSpPr>
          <p:nvPr/>
        </p:nvSpPr>
        <p:spPr bwMode="auto">
          <a:xfrm>
            <a:off x="462266" y="1455292"/>
            <a:ext cx="673319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dirty="0"/>
              <a:t>Our final system was evaluated using both standard test data and real-time webcam input.</a:t>
            </a:r>
          </a:p>
          <a:p>
            <a:r>
              <a:rPr lang="en-US" sz="2000" dirty="0"/>
              <a:t>1.   MLP Baseline Performance (on Test Set):</a:t>
            </a:r>
          </a:p>
          <a:p>
            <a:pPr marL="742950" lvl="1" indent="-285750">
              <a:buFont typeface="Arial" panose="020B0604020202020204" pitchFamily="34" charset="0"/>
              <a:buChar char="•"/>
            </a:pPr>
            <a:r>
              <a:rPr lang="en-US" sz="2000" dirty="0"/>
              <a:t>Accuracy: ~85–91%</a:t>
            </a:r>
          </a:p>
          <a:p>
            <a:pPr marL="742950" lvl="1" indent="-285750">
              <a:buFont typeface="Arial" panose="020B0604020202020204" pitchFamily="34" charset="0"/>
              <a:buChar char="•"/>
            </a:pPr>
            <a:r>
              <a:rPr lang="en-US" sz="2000" dirty="0"/>
              <a:t>Precision &amp; Recall (ALS): Precision ranged from 80% to 92%, showing strong sensitivity to ALS detection.</a:t>
            </a:r>
          </a:p>
          <a:p>
            <a:pPr marL="742950" lvl="1" indent="-285750">
              <a:buFont typeface="Arial" panose="020B0604020202020204" pitchFamily="34" charset="0"/>
              <a:buChar char="•"/>
            </a:pPr>
            <a:r>
              <a:rPr lang="en-US" sz="2000" dirty="0"/>
              <a:t>Confusion Matrix: Most ALS cases were correctly classified, while false positives for healthy samples were minimal.</a:t>
            </a:r>
          </a:p>
          <a:p>
            <a:pPr marL="742950" lvl="1" indent="-285750">
              <a:buFont typeface="Arial" panose="020B0604020202020204" pitchFamily="34" charset="0"/>
              <a:buChar char="•"/>
            </a:pPr>
            <a:r>
              <a:rPr lang="en-US" sz="2000" dirty="0"/>
              <a:t>Tuned MLP (KerasTuner):</a:t>
            </a:r>
          </a:p>
          <a:p>
            <a:pPr marL="1143000" lvl="2" indent="-228600">
              <a:buFont typeface="Arial" panose="020B0604020202020204" pitchFamily="34" charset="0"/>
              <a:buChar char="•"/>
            </a:pPr>
            <a:r>
              <a:rPr lang="en-US" sz="2000" dirty="0"/>
              <a:t>Hyperparameters (units, dropout, learning rate) were optimized using Hyperband.</a:t>
            </a:r>
          </a:p>
          <a:p>
            <a:pPr marL="1143000" lvl="2" indent="-228600">
              <a:buFont typeface="Arial" panose="020B0604020202020204" pitchFamily="34" charset="0"/>
              <a:buChar char="•"/>
            </a:pPr>
            <a:r>
              <a:rPr lang="en-US" sz="2000" dirty="0"/>
              <a:t>The tuned model gave slightly improved generalization, especially in real-time settings.</a:t>
            </a:r>
          </a:p>
        </p:txBody>
      </p:sp>
      <p:pic>
        <p:nvPicPr>
          <p:cNvPr id="7" name="Picture 6">
            <a:extLst>
              <a:ext uri="{FF2B5EF4-FFF2-40B4-BE49-F238E27FC236}">
                <a16:creationId xmlns:a16="http://schemas.microsoft.com/office/drawing/2014/main" id="{4B5F152B-B062-5469-8505-0B5BE0153029}"/>
              </a:ext>
            </a:extLst>
          </p:cNvPr>
          <p:cNvPicPr>
            <a:picLocks noChangeAspect="1"/>
          </p:cNvPicPr>
          <p:nvPr/>
        </p:nvPicPr>
        <p:blipFill>
          <a:blip r:embed="rId2"/>
          <a:stretch>
            <a:fillRect/>
          </a:stretch>
        </p:blipFill>
        <p:spPr>
          <a:xfrm>
            <a:off x="7589716" y="1977240"/>
            <a:ext cx="4042046" cy="2903519"/>
          </a:xfrm>
          <a:prstGeom prst="rect">
            <a:avLst/>
          </a:prstGeom>
        </p:spPr>
      </p:pic>
    </p:spTree>
    <p:extLst>
      <p:ext uri="{BB962C8B-B14F-4D97-AF65-F5344CB8AC3E}">
        <p14:creationId xmlns:p14="http://schemas.microsoft.com/office/powerpoint/2010/main" val="81421978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3B38F-80B9-9AD5-7083-436E4DEBF5F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3B84039-8FFB-E376-5128-7665DFC37721}"/>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43A8F888-0650-4B50-E397-E09BB5E842D7}"/>
              </a:ext>
            </a:extLst>
          </p:cNvPr>
          <p:cNvSpPr txBox="1">
            <a:spLocks/>
          </p:cNvSpPr>
          <p:nvPr/>
        </p:nvSpPr>
        <p:spPr>
          <a:xfrm>
            <a:off x="0" y="310661"/>
            <a:ext cx="12192000" cy="649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Results</a:t>
            </a:r>
          </a:p>
        </p:txBody>
      </p:sp>
      <p:sp>
        <p:nvSpPr>
          <p:cNvPr id="2" name="Rectangle 1">
            <a:extLst>
              <a:ext uri="{FF2B5EF4-FFF2-40B4-BE49-F238E27FC236}">
                <a16:creationId xmlns:a16="http://schemas.microsoft.com/office/drawing/2014/main" id="{E8C7B47E-45D6-135E-76CC-592F8677A409}"/>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FF96C622-44FF-BF30-D8B9-46AD830190CC}"/>
              </a:ext>
            </a:extLst>
          </p:cNvPr>
          <p:cNvGraphicFramePr>
            <a:graphicFrameLocks noGrp="1"/>
          </p:cNvGraphicFramePr>
          <p:nvPr/>
        </p:nvGraphicFramePr>
        <p:xfrm>
          <a:off x="838200" y="3852704"/>
          <a:ext cx="10515600" cy="297180"/>
        </p:xfrm>
        <a:graphic>
          <a:graphicData uri="http://schemas.openxmlformats.org/drawingml/2006/table">
            <a:tbl>
              <a:tblPr/>
              <a:tblGrid>
                <a:gridCol w="10515600">
                  <a:extLst>
                    <a:ext uri="{9D8B030D-6E8A-4147-A177-3AD203B41FA5}">
                      <a16:colId xmlns:a16="http://schemas.microsoft.com/office/drawing/2014/main" val="17458817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852482"/>
                  </a:ext>
                </a:extLst>
              </a:tr>
            </a:tbl>
          </a:graphicData>
        </a:graphic>
      </p:graphicFrame>
      <p:sp>
        <p:nvSpPr>
          <p:cNvPr id="6" name="Rectangle 1">
            <a:extLst>
              <a:ext uri="{FF2B5EF4-FFF2-40B4-BE49-F238E27FC236}">
                <a16:creationId xmlns:a16="http://schemas.microsoft.com/office/drawing/2014/main" id="{C1E9F7C3-D208-CBD6-D015-D0A82498FDDC}"/>
              </a:ext>
            </a:extLst>
          </p:cNvPr>
          <p:cNvSpPr>
            <a:spLocks noChangeArrowheads="1"/>
          </p:cNvSpPr>
          <p:nvPr/>
        </p:nvSpPr>
        <p:spPr bwMode="auto">
          <a:xfrm>
            <a:off x="701724" y="1952807"/>
            <a:ext cx="583261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t>2.   Webcam Eye Scan Results:</a:t>
            </a:r>
          </a:p>
          <a:p>
            <a:pPr lvl="1" indent="0" eaLnBrk="0" fontAlgn="base">
              <a:spcBef>
                <a:spcPct val="0"/>
              </a:spcBef>
              <a:spcAft>
                <a:spcPct val="0"/>
              </a:spcAft>
              <a:buFontTx/>
              <a:buChar char="•"/>
            </a:pPr>
            <a:r>
              <a:rPr lang="en-US" altLang="en-US" sz="2000" dirty="0"/>
              <a:t> Real-time session features (duration, gaze points, saccades, fixation) were computed using Mediapipe + OpenCV.</a:t>
            </a:r>
          </a:p>
          <a:p>
            <a:pPr lvl="1" indent="0" eaLnBrk="0" fontAlgn="base">
              <a:spcBef>
                <a:spcPct val="0"/>
              </a:spcBef>
              <a:spcAft>
                <a:spcPct val="0"/>
              </a:spcAft>
              <a:buFontTx/>
              <a:buChar char="•"/>
            </a:pPr>
            <a:r>
              <a:rPr lang="en-US" altLang="en-US" sz="2000" dirty="0"/>
              <a:t> These were used to generate a temporary scanned_features.csv which was fed into the trained MLP.</a:t>
            </a:r>
          </a:p>
          <a:p>
            <a:pPr lvl="1" indent="0" eaLnBrk="0" fontAlgn="base">
              <a:spcBef>
                <a:spcPct val="0"/>
              </a:spcBef>
              <a:spcAft>
                <a:spcPct val="0"/>
              </a:spcAft>
              <a:buFontTx/>
              <a:buChar char="•"/>
            </a:pPr>
            <a:r>
              <a:rPr lang="en-US" altLang="en-US" sz="2000" dirty="0"/>
              <a:t> The prediction was displayed immediately within the Streamlit app after scanning completed.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p>
        </p:txBody>
      </p:sp>
      <p:pic>
        <p:nvPicPr>
          <p:cNvPr id="10" name="Picture 9">
            <a:extLst>
              <a:ext uri="{FF2B5EF4-FFF2-40B4-BE49-F238E27FC236}">
                <a16:creationId xmlns:a16="http://schemas.microsoft.com/office/drawing/2014/main" id="{F6E595BF-028B-0D0B-F537-3FBAACFD904A}"/>
              </a:ext>
            </a:extLst>
          </p:cNvPr>
          <p:cNvPicPr>
            <a:picLocks noChangeAspect="1"/>
          </p:cNvPicPr>
          <p:nvPr/>
        </p:nvPicPr>
        <p:blipFill>
          <a:blip r:embed="rId2"/>
          <a:stretch>
            <a:fillRect/>
          </a:stretch>
        </p:blipFill>
        <p:spPr>
          <a:xfrm>
            <a:off x="6534338" y="2188029"/>
            <a:ext cx="5420306" cy="2416627"/>
          </a:xfrm>
          <a:prstGeom prst="rect">
            <a:avLst/>
          </a:prstGeom>
        </p:spPr>
      </p:pic>
    </p:spTree>
    <p:extLst>
      <p:ext uri="{BB962C8B-B14F-4D97-AF65-F5344CB8AC3E}">
        <p14:creationId xmlns:p14="http://schemas.microsoft.com/office/powerpoint/2010/main" val="285902507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18C689-CB2C-4313-78D7-48DC8228E3C3}"/>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140" name="Slide Number"/>
          <p:cNvSpPr txBox="1">
            <a:spLocks noGrp="1"/>
          </p:cNvSpPr>
          <p:nvPr>
            <p:ph type="sldNum" sz="quarter" idx="2"/>
          </p:nvPr>
        </p:nvSpPr>
        <p:spPr>
          <a:xfrm>
            <a:off x="9931576" y="381000"/>
            <a:ext cx="203024" cy="288824"/>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141" name="Content"/>
          <p:cNvSpPr txBox="1">
            <a:spLocks noGrp="1"/>
          </p:cNvSpPr>
          <p:nvPr>
            <p:ph type="title"/>
          </p:nvPr>
        </p:nvSpPr>
        <p:spPr>
          <a:xfrm>
            <a:off x="-1" y="1050824"/>
            <a:ext cx="12191999" cy="685800"/>
          </a:xfrm>
          <a:prstGeom prst="rect">
            <a:avLst/>
          </a:prstGeom>
        </p:spPr>
        <p:txBody>
          <a:bodyPr>
            <a:normAutofit/>
          </a:bodyPr>
          <a:lstStyle>
            <a:lvl1pPr>
              <a:defRPr sz="3200">
                <a:latin typeface="Times New Roman"/>
                <a:ea typeface="Times New Roman"/>
                <a:cs typeface="Times New Roman"/>
                <a:sym typeface="Times New Roman"/>
              </a:defRPr>
            </a:lvl1pPr>
          </a:lstStyle>
          <a:p>
            <a:pPr algn="ctr"/>
            <a:r>
              <a:rPr lang="en-IN" sz="4000" dirty="0">
                <a:solidFill>
                  <a:schemeClr val="bg2"/>
                </a:solidFill>
                <a:latin typeface="Georgia" panose="02040502050405020303" pitchFamily="18" charset="0"/>
                <a:ea typeface="+mn-ea"/>
                <a:cs typeface="Times New Roman" panose="02020603050405020304" pitchFamily="18" charset="0"/>
                <a:sym typeface="Arial"/>
              </a:rPr>
              <a:t>Problem</a:t>
            </a:r>
            <a:r>
              <a:rPr lang="en-IN" sz="4000" dirty="0">
                <a:solidFill>
                  <a:schemeClr val="bg2"/>
                </a:solidFill>
                <a:latin typeface="Georgia" panose="02040502050405020303" pitchFamily="18" charset="0"/>
              </a:rPr>
              <a:t> Statement</a:t>
            </a:r>
            <a:endParaRPr sz="4000" dirty="0">
              <a:solidFill>
                <a:schemeClr val="bg2"/>
              </a:solidFill>
              <a:latin typeface="Georgia" panose="02040502050405020303" pitchFamily="18" charset="0"/>
            </a:endParaRPr>
          </a:p>
        </p:txBody>
      </p:sp>
      <p:sp>
        <p:nvSpPr>
          <p:cNvPr id="4" name="TextBox 3">
            <a:extLst>
              <a:ext uri="{FF2B5EF4-FFF2-40B4-BE49-F238E27FC236}">
                <a16:creationId xmlns:a16="http://schemas.microsoft.com/office/drawing/2014/main" id="{0E79189F-3DBE-7656-0C33-CC3FFD42504D}"/>
              </a:ext>
            </a:extLst>
          </p:cNvPr>
          <p:cNvSpPr txBox="1"/>
          <p:nvPr/>
        </p:nvSpPr>
        <p:spPr>
          <a:xfrm>
            <a:off x="1709057" y="2373868"/>
            <a:ext cx="9024258" cy="1569660"/>
          </a:xfrm>
          <a:prstGeom prst="rect">
            <a:avLst/>
          </a:prstGeom>
          <a:noFill/>
        </p:spPr>
        <p:txBody>
          <a:bodyPr wrap="square">
            <a:spAutoFit/>
          </a:bodyPr>
          <a:lstStyle/>
          <a:p>
            <a:pPr algn="just"/>
            <a:r>
              <a:rPr lang="en-IN" sz="2400" dirty="0">
                <a:solidFill>
                  <a:schemeClr val="tx1"/>
                </a:solidFill>
              </a:rPr>
              <a:t>Designing and developing a machine learning or deep learning model that analyses eye gaze patterns, including saccades, fixations, and pupil dilation, to detect early signs of Alzheimer’s Disease (AD) or ALS-related cognitive decline.</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7930A-ECE2-5D96-C3DD-A3C649D7B98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1F45FC2-9F28-3BFB-60BF-E1968E041845}"/>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1B59289E-F34A-7B37-0870-630821162C7C}"/>
              </a:ext>
            </a:extLst>
          </p:cNvPr>
          <p:cNvSpPr txBox="1">
            <a:spLocks/>
          </p:cNvSpPr>
          <p:nvPr/>
        </p:nvSpPr>
        <p:spPr>
          <a:xfrm>
            <a:off x="0" y="310661"/>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Results</a:t>
            </a:r>
          </a:p>
        </p:txBody>
      </p:sp>
      <p:sp>
        <p:nvSpPr>
          <p:cNvPr id="2" name="Rectangle 1">
            <a:extLst>
              <a:ext uri="{FF2B5EF4-FFF2-40B4-BE49-F238E27FC236}">
                <a16:creationId xmlns:a16="http://schemas.microsoft.com/office/drawing/2014/main" id="{3B6A3BE8-B2FF-2F7A-E335-4D88AAF31EA1}"/>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870D0188-E0B8-2647-A850-39D051B14CDF}"/>
              </a:ext>
            </a:extLst>
          </p:cNvPr>
          <p:cNvGraphicFramePr>
            <a:graphicFrameLocks noGrp="1"/>
          </p:cNvGraphicFramePr>
          <p:nvPr/>
        </p:nvGraphicFramePr>
        <p:xfrm>
          <a:off x="838200" y="3852704"/>
          <a:ext cx="10515600" cy="297180"/>
        </p:xfrm>
        <a:graphic>
          <a:graphicData uri="http://schemas.openxmlformats.org/drawingml/2006/table">
            <a:tbl>
              <a:tblPr/>
              <a:tblGrid>
                <a:gridCol w="10515600">
                  <a:extLst>
                    <a:ext uri="{9D8B030D-6E8A-4147-A177-3AD203B41FA5}">
                      <a16:colId xmlns:a16="http://schemas.microsoft.com/office/drawing/2014/main" val="17458817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852482"/>
                  </a:ext>
                </a:extLst>
              </a:tr>
            </a:tbl>
          </a:graphicData>
        </a:graphic>
      </p:graphicFrame>
      <p:pic>
        <p:nvPicPr>
          <p:cNvPr id="11" name="Picture 10">
            <a:extLst>
              <a:ext uri="{FF2B5EF4-FFF2-40B4-BE49-F238E27FC236}">
                <a16:creationId xmlns:a16="http://schemas.microsoft.com/office/drawing/2014/main" id="{AD1CDF39-63CE-0948-24D4-BD595D4C25A6}"/>
              </a:ext>
            </a:extLst>
          </p:cNvPr>
          <p:cNvPicPr>
            <a:picLocks noChangeAspect="1"/>
          </p:cNvPicPr>
          <p:nvPr/>
        </p:nvPicPr>
        <p:blipFill>
          <a:blip r:embed="rId2"/>
          <a:stretch>
            <a:fillRect/>
          </a:stretch>
        </p:blipFill>
        <p:spPr>
          <a:xfrm>
            <a:off x="1030857" y="988818"/>
            <a:ext cx="5065143" cy="3043212"/>
          </a:xfrm>
          <a:prstGeom prst="rect">
            <a:avLst/>
          </a:prstGeom>
        </p:spPr>
      </p:pic>
      <p:pic>
        <p:nvPicPr>
          <p:cNvPr id="13" name="Picture 12">
            <a:extLst>
              <a:ext uri="{FF2B5EF4-FFF2-40B4-BE49-F238E27FC236}">
                <a16:creationId xmlns:a16="http://schemas.microsoft.com/office/drawing/2014/main" id="{0B10EE18-09E0-826B-AF30-82704D362425}"/>
              </a:ext>
            </a:extLst>
          </p:cNvPr>
          <p:cNvPicPr>
            <a:picLocks noChangeAspect="1"/>
          </p:cNvPicPr>
          <p:nvPr/>
        </p:nvPicPr>
        <p:blipFill>
          <a:blip r:embed="rId3"/>
          <a:stretch>
            <a:fillRect/>
          </a:stretch>
        </p:blipFill>
        <p:spPr>
          <a:xfrm>
            <a:off x="7327365" y="1023596"/>
            <a:ext cx="3688431" cy="2187746"/>
          </a:xfrm>
          <a:prstGeom prst="rect">
            <a:avLst/>
          </a:prstGeom>
        </p:spPr>
      </p:pic>
      <p:pic>
        <p:nvPicPr>
          <p:cNvPr id="15" name="Picture 14">
            <a:extLst>
              <a:ext uri="{FF2B5EF4-FFF2-40B4-BE49-F238E27FC236}">
                <a16:creationId xmlns:a16="http://schemas.microsoft.com/office/drawing/2014/main" id="{D6E74242-E0FB-F714-917C-39655665F6DA}"/>
              </a:ext>
            </a:extLst>
          </p:cNvPr>
          <p:cNvPicPr>
            <a:picLocks noChangeAspect="1"/>
          </p:cNvPicPr>
          <p:nvPr/>
        </p:nvPicPr>
        <p:blipFill>
          <a:blip r:embed="rId4"/>
          <a:stretch>
            <a:fillRect/>
          </a:stretch>
        </p:blipFill>
        <p:spPr>
          <a:xfrm>
            <a:off x="1601090" y="4360119"/>
            <a:ext cx="3924676" cy="2243581"/>
          </a:xfrm>
          <a:prstGeom prst="rect">
            <a:avLst/>
          </a:prstGeom>
        </p:spPr>
      </p:pic>
      <p:pic>
        <p:nvPicPr>
          <p:cNvPr id="17" name="Picture 16">
            <a:extLst>
              <a:ext uri="{FF2B5EF4-FFF2-40B4-BE49-F238E27FC236}">
                <a16:creationId xmlns:a16="http://schemas.microsoft.com/office/drawing/2014/main" id="{09A04FDB-B916-8DB1-E5DC-DEF3153A4F95}"/>
              </a:ext>
            </a:extLst>
          </p:cNvPr>
          <p:cNvPicPr>
            <a:picLocks noChangeAspect="1"/>
          </p:cNvPicPr>
          <p:nvPr/>
        </p:nvPicPr>
        <p:blipFill>
          <a:blip r:embed="rId5"/>
          <a:stretch>
            <a:fillRect/>
          </a:stretch>
        </p:blipFill>
        <p:spPr>
          <a:xfrm>
            <a:off x="6559010" y="3418675"/>
            <a:ext cx="5169980" cy="3434676"/>
          </a:xfrm>
          <a:prstGeom prst="rect">
            <a:avLst/>
          </a:prstGeom>
        </p:spPr>
      </p:pic>
    </p:spTree>
    <p:extLst>
      <p:ext uri="{BB962C8B-B14F-4D97-AF65-F5344CB8AC3E}">
        <p14:creationId xmlns:p14="http://schemas.microsoft.com/office/powerpoint/2010/main" val="142888209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F9B41-A20B-498E-3C0A-457AE26E3E3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DEF0E90-8CB6-65A9-7940-90161E54C4C1}"/>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3A68D2F3-7B1D-6699-5732-55EB63993ED2}"/>
              </a:ext>
            </a:extLst>
          </p:cNvPr>
          <p:cNvSpPr txBox="1">
            <a:spLocks/>
          </p:cNvSpPr>
          <p:nvPr/>
        </p:nvSpPr>
        <p:spPr>
          <a:xfrm>
            <a:off x="0" y="310661"/>
            <a:ext cx="12192000" cy="6498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Conclusion</a:t>
            </a:r>
          </a:p>
        </p:txBody>
      </p:sp>
      <p:sp>
        <p:nvSpPr>
          <p:cNvPr id="2" name="Rectangle 1">
            <a:extLst>
              <a:ext uri="{FF2B5EF4-FFF2-40B4-BE49-F238E27FC236}">
                <a16:creationId xmlns:a16="http://schemas.microsoft.com/office/drawing/2014/main" id="{ED27043A-B579-996A-83E0-28F8CA6508DC}"/>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1535CD54-D686-1DDE-0CF5-E02D1FE8C5C0}"/>
              </a:ext>
            </a:extLst>
          </p:cNvPr>
          <p:cNvGraphicFramePr>
            <a:graphicFrameLocks noGrp="1"/>
          </p:cNvGraphicFramePr>
          <p:nvPr/>
        </p:nvGraphicFramePr>
        <p:xfrm>
          <a:off x="838200" y="3852704"/>
          <a:ext cx="10515600" cy="297180"/>
        </p:xfrm>
        <a:graphic>
          <a:graphicData uri="http://schemas.openxmlformats.org/drawingml/2006/table">
            <a:tbl>
              <a:tblPr/>
              <a:tblGrid>
                <a:gridCol w="10515600">
                  <a:extLst>
                    <a:ext uri="{9D8B030D-6E8A-4147-A177-3AD203B41FA5}">
                      <a16:colId xmlns:a16="http://schemas.microsoft.com/office/drawing/2014/main" val="17458817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852482"/>
                  </a:ext>
                </a:extLst>
              </a:tr>
            </a:tbl>
          </a:graphicData>
        </a:graphic>
      </p:graphicFrame>
      <p:sp>
        <p:nvSpPr>
          <p:cNvPr id="8" name="Rectangle 2">
            <a:extLst>
              <a:ext uri="{FF2B5EF4-FFF2-40B4-BE49-F238E27FC236}">
                <a16:creationId xmlns:a16="http://schemas.microsoft.com/office/drawing/2014/main" id="{47DCB58F-E0C7-A46E-0C46-E61B1F80D775}"/>
              </a:ext>
            </a:extLst>
          </p:cNvPr>
          <p:cNvSpPr>
            <a:spLocks noChangeArrowheads="1"/>
          </p:cNvSpPr>
          <p:nvPr/>
        </p:nvSpPr>
        <p:spPr bwMode="auto">
          <a:xfrm>
            <a:off x="838200" y="1284594"/>
            <a:ext cx="11201736"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sz="2400" dirty="0"/>
              <a:t>Our project demonstrated a novel pipeline for early ALS detection using non-invasive eye-tracking features.</a:t>
            </a:r>
          </a:p>
          <a:p>
            <a:pPr>
              <a:buFont typeface="Arial" panose="020B0604020202020204" pitchFamily="34" charset="0"/>
              <a:buChar char="•"/>
            </a:pPr>
            <a:r>
              <a:rPr lang="en-IN" sz="2400" dirty="0"/>
              <a:t> Successfully combined:</a:t>
            </a:r>
          </a:p>
          <a:p>
            <a:pPr marL="742950" lvl="1" indent="-285750">
              <a:buFont typeface="Arial" panose="020B0604020202020204" pitchFamily="34" charset="0"/>
              <a:buChar char="•"/>
            </a:pPr>
            <a:r>
              <a:rPr lang="en-IN" sz="2400" dirty="0"/>
              <a:t>Raw gaze data preprocessing</a:t>
            </a:r>
          </a:p>
          <a:p>
            <a:pPr marL="742950" lvl="1" indent="-285750">
              <a:buFont typeface="Arial" panose="020B0604020202020204" pitchFamily="34" charset="0"/>
              <a:buChar char="•"/>
            </a:pPr>
            <a:r>
              <a:rPr lang="en-IN" sz="2400" dirty="0"/>
              <a:t>Feature engineering of gaze dynamics</a:t>
            </a:r>
          </a:p>
          <a:p>
            <a:pPr marL="742950" lvl="1" indent="-285750">
              <a:buFont typeface="Arial" panose="020B0604020202020204" pitchFamily="34" charset="0"/>
              <a:buChar char="•"/>
            </a:pPr>
            <a:r>
              <a:rPr lang="en-IN" sz="2400" dirty="0"/>
              <a:t>Deep learning-based classification (MLP + tuning)</a:t>
            </a:r>
          </a:p>
          <a:p>
            <a:pPr marL="742950" lvl="1" indent="-285750">
              <a:buFont typeface="Arial" panose="020B0604020202020204" pitchFamily="34" charset="0"/>
              <a:buChar char="•"/>
            </a:pPr>
            <a:r>
              <a:rPr lang="en-IN" sz="2400" dirty="0"/>
              <a:t>Real-time webcam integration</a:t>
            </a:r>
          </a:p>
          <a:p>
            <a:pPr marL="742950" lvl="1" indent="-285750">
              <a:buFont typeface="Arial" panose="020B0604020202020204" pitchFamily="34" charset="0"/>
              <a:buChar char="•"/>
            </a:pPr>
            <a:r>
              <a:rPr lang="en-IN" sz="2400" dirty="0"/>
              <a:t>User-friendly interface via Streamlit</a:t>
            </a:r>
          </a:p>
          <a:p>
            <a:pPr>
              <a:buFont typeface="Arial" panose="020B0604020202020204" pitchFamily="34" charset="0"/>
              <a:buChar char="•"/>
            </a:pPr>
            <a:r>
              <a:rPr lang="en-IN" sz="2400" dirty="0"/>
              <a:t> Achieved strong performance even on a small, imbalanced dataset by applying effective:</a:t>
            </a:r>
          </a:p>
          <a:p>
            <a:pPr marL="742950" lvl="1" indent="-285750">
              <a:buFont typeface="Arial" panose="020B0604020202020204" pitchFamily="34" charset="0"/>
              <a:buChar char="•"/>
            </a:pPr>
            <a:r>
              <a:rPr lang="en-IN" sz="2400" dirty="0"/>
              <a:t>Feature scaling</a:t>
            </a:r>
          </a:p>
          <a:p>
            <a:pPr marL="742950" lvl="1" indent="-285750">
              <a:buFont typeface="Arial" panose="020B0604020202020204" pitchFamily="34" charset="0"/>
              <a:buChar char="•"/>
            </a:pPr>
            <a:r>
              <a:rPr lang="en-IN" sz="2400" dirty="0"/>
              <a:t>Undersampling</a:t>
            </a:r>
          </a:p>
          <a:p>
            <a:pPr marL="742950" lvl="1" indent="-285750">
              <a:buFont typeface="Arial" panose="020B0604020202020204" pitchFamily="34" charset="0"/>
              <a:buChar char="•"/>
            </a:pPr>
            <a:r>
              <a:rPr lang="en-IN" sz="2400" dirty="0"/>
              <a:t>Hyperparameter tuning</a:t>
            </a:r>
          </a:p>
          <a:p>
            <a:pPr>
              <a:buFont typeface="Arial" panose="020B0604020202020204" pitchFamily="34" charset="0"/>
              <a:buChar char="•"/>
            </a:pPr>
            <a:r>
              <a:rPr lang="en-IN" sz="2400" dirty="0"/>
              <a:t> End-to-end prediction flow (scan ➝ extract ➝ classify ➝ show) was seamless.</a:t>
            </a:r>
          </a:p>
        </p:txBody>
      </p:sp>
    </p:spTree>
    <p:extLst>
      <p:ext uri="{BB962C8B-B14F-4D97-AF65-F5344CB8AC3E}">
        <p14:creationId xmlns:p14="http://schemas.microsoft.com/office/powerpoint/2010/main" val="175099192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B0253-2669-86F9-C791-CDD7D18F07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70177B2-CED2-4F6C-8C53-E43E765D8731}"/>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7C3DB9D6-CE41-4B6D-75DC-E1133A0BD674}"/>
              </a:ext>
            </a:extLst>
          </p:cNvPr>
          <p:cNvSpPr txBox="1">
            <a:spLocks/>
          </p:cNvSpPr>
          <p:nvPr/>
        </p:nvSpPr>
        <p:spPr>
          <a:xfrm>
            <a:off x="0" y="310661"/>
            <a:ext cx="12192000" cy="649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Future Scope</a:t>
            </a:r>
          </a:p>
        </p:txBody>
      </p:sp>
      <p:sp>
        <p:nvSpPr>
          <p:cNvPr id="2" name="Rectangle 1">
            <a:extLst>
              <a:ext uri="{FF2B5EF4-FFF2-40B4-BE49-F238E27FC236}">
                <a16:creationId xmlns:a16="http://schemas.microsoft.com/office/drawing/2014/main" id="{8057E946-1876-8238-1C33-CBE1256D8241}"/>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ble 4">
            <a:extLst>
              <a:ext uri="{FF2B5EF4-FFF2-40B4-BE49-F238E27FC236}">
                <a16:creationId xmlns:a16="http://schemas.microsoft.com/office/drawing/2014/main" id="{F709E544-681C-7382-22D5-88A127D35B57}"/>
              </a:ext>
            </a:extLst>
          </p:cNvPr>
          <p:cNvGraphicFramePr>
            <a:graphicFrameLocks noGrp="1"/>
          </p:cNvGraphicFramePr>
          <p:nvPr/>
        </p:nvGraphicFramePr>
        <p:xfrm>
          <a:off x="838200" y="3852704"/>
          <a:ext cx="10515600" cy="297180"/>
        </p:xfrm>
        <a:graphic>
          <a:graphicData uri="http://schemas.openxmlformats.org/drawingml/2006/table">
            <a:tbl>
              <a:tblPr/>
              <a:tblGrid>
                <a:gridCol w="10515600">
                  <a:extLst>
                    <a:ext uri="{9D8B030D-6E8A-4147-A177-3AD203B41FA5}">
                      <a16:colId xmlns:a16="http://schemas.microsoft.com/office/drawing/2014/main" val="17458817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341852482"/>
                  </a:ext>
                </a:extLst>
              </a:tr>
            </a:tbl>
          </a:graphicData>
        </a:graphic>
      </p:graphicFrame>
      <p:sp>
        <p:nvSpPr>
          <p:cNvPr id="7" name="TextBox 6">
            <a:extLst>
              <a:ext uri="{FF2B5EF4-FFF2-40B4-BE49-F238E27FC236}">
                <a16:creationId xmlns:a16="http://schemas.microsoft.com/office/drawing/2014/main" id="{F572168A-2067-9DB4-A2FD-87139A2CFE72}"/>
              </a:ext>
            </a:extLst>
          </p:cNvPr>
          <p:cNvSpPr txBox="1"/>
          <p:nvPr/>
        </p:nvSpPr>
        <p:spPr>
          <a:xfrm>
            <a:off x="1502229" y="1536174"/>
            <a:ext cx="8447314" cy="3785652"/>
          </a:xfrm>
          <a:prstGeom prst="rect">
            <a:avLst/>
          </a:prstGeom>
          <a:noFill/>
        </p:spPr>
        <p:txBody>
          <a:bodyPr wrap="square">
            <a:spAutoFit/>
          </a:bodyPr>
          <a:lstStyle/>
          <a:p>
            <a:pPr>
              <a:buNone/>
            </a:pPr>
            <a:r>
              <a:rPr lang="en-IN" sz="2400" dirty="0">
                <a:solidFill>
                  <a:schemeClr val="tx1"/>
                </a:solidFill>
              </a:rPr>
              <a:t>To further enhance and expand this system:</a:t>
            </a:r>
          </a:p>
          <a:p>
            <a:pPr>
              <a:buFont typeface="+mj-lt"/>
              <a:buAutoNum type="arabicPeriod"/>
            </a:pPr>
            <a:r>
              <a:rPr lang="en-IN" sz="2400" dirty="0">
                <a:solidFill>
                  <a:schemeClr val="tx1"/>
                </a:solidFill>
              </a:rPr>
              <a:t>   </a:t>
            </a:r>
            <a:r>
              <a:rPr lang="en-IN" sz="2400" b="1" dirty="0">
                <a:solidFill>
                  <a:schemeClr val="tx1"/>
                </a:solidFill>
              </a:rPr>
              <a:t>Mobile/Web Deployment:</a:t>
            </a:r>
            <a:br>
              <a:rPr lang="en-IN" sz="2400" dirty="0">
                <a:solidFill>
                  <a:schemeClr val="tx1"/>
                </a:solidFill>
              </a:rPr>
            </a:br>
            <a:r>
              <a:rPr lang="en-IN" sz="2400" dirty="0">
                <a:solidFill>
                  <a:schemeClr val="tx1"/>
                </a:solidFill>
              </a:rPr>
              <a:t>Convert the system into a lightweight Android/iOS app using TFLite or React Native with camera access.</a:t>
            </a:r>
          </a:p>
          <a:p>
            <a:pPr>
              <a:buFont typeface="+mj-lt"/>
              <a:buAutoNum type="arabicPeriod"/>
            </a:pPr>
            <a:r>
              <a:rPr lang="en-IN" sz="2400" dirty="0">
                <a:solidFill>
                  <a:schemeClr val="tx1"/>
                </a:solidFill>
              </a:rPr>
              <a:t>   </a:t>
            </a:r>
            <a:r>
              <a:rPr lang="en-IN" sz="2400" b="1" dirty="0">
                <a:solidFill>
                  <a:schemeClr val="tx1"/>
                </a:solidFill>
              </a:rPr>
              <a:t>More Robust Feature Extraction:</a:t>
            </a:r>
            <a:br>
              <a:rPr lang="en-IN" sz="2400" dirty="0">
                <a:solidFill>
                  <a:schemeClr val="tx1"/>
                </a:solidFill>
              </a:rPr>
            </a:br>
            <a:r>
              <a:rPr lang="en-IN" sz="2400" dirty="0">
                <a:solidFill>
                  <a:schemeClr val="tx1"/>
                </a:solidFill>
              </a:rPr>
              <a:t>Include pupil dilation, blink rate, and head motion tracking from webcam to improve early detection accuracy.</a:t>
            </a:r>
          </a:p>
          <a:p>
            <a:pPr>
              <a:buFont typeface="+mj-lt"/>
              <a:buAutoNum type="arabicPeriod"/>
            </a:pPr>
            <a:r>
              <a:rPr lang="en-IN" sz="2400" b="1" dirty="0">
                <a:solidFill>
                  <a:schemeClr val="tx1"/>
                </a:solidFill>
              </a:rPr>
              <a:t>   Clinical Dataset Integration:</a:t>
            </a:r>
            <a:br>
              <a:rPr lang="en-IN" sz="2400" dirty="0">
                <a:solidFill>
                  <a:schemeClr val="tx1"/>
                </a:solidFill>
              </a:rPr>
            </a:br>
            <a:r>
              <a:rPr lang="en-IN" sz="2400" dirty="0">
                <a:solidFill>
                  <a:schemeClr val="tx1"/>
                </a:solidFill>
              </a:rPr>
              <a:t>Collaborate with medical professionals to validate the system on real-world ALS diagnostic scenarios.</a:t>
            </a:r>
          </a:p>
        </p:txBody>
      </p:sp>
    </p:spTree>
    <p:extLst>
      <p:ext uri="{BB962C8B-B14F-4D97-AF65-F5344CB8AC3E}">
        <p14:creationId xmlns:p14="http://schemas.microsoft.com/office/powerpoint/2010/main" val="19201554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1E4EB2-121A-FD34-BE76-57F54F99D52F}"/>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Slide Number Placeholder 2">
            <a:extLst>
              <a:ext uri="{FF2B5EF4-FFF2-40B4-BE49-F238E27FC236}">
                <a16:creationId xmlns:a16="http://schemas.microsoft.com/office/drawing/2014/main" id="{B721A96B-8B05-BD49-B6F0-8D4DA60AFD49}"/>
              </a:ext>
            </a:extLst>
          </p:cNvPr>
          <p:cNvSpPr>
            <a:spLocks noGrp="1"/>
          </p:cNvSpPr>
          <p:nvPr>
            <p:ph type="sldNum" sz="quarter" idx="2"/>
          </p:nvPr>
        </p:nvSpPr>
        <p:spPr/>
        <p:txBody>
          <a:bodyPr/>
          <a:lstStyle/>
          <a:p>
            <a:fld id="{86CB4B4D-7CA3-9044-876B-883B54F8677D}" type="slidenum">
              <a:rPr lang="en-IN" smtClean="0"/>
              <a:t>23</a:t>
            </a:fld>
            <a:endParaRPr lang="en-IN"/>
          </a:p>
        </p:txBody>
      </p:sp>
      <p:sp>
        <p:nvSpPr>
          <p:cNvPr id="2" name="Title 1"/>
          <p:cNvSpPr>
            <a:spLocks noGrp="1"/>
          </p:cNvSpPr>
          <p:nvPr>
            <p:ph type="title"/>
          </p:nvPr>
        </p:nvSpPr>
        <p:spPr>
          <a:xfrm>
            <a:off x="1998265" y="2405496"/>
            <a:ext cx="8229600" cy="1508126"/>
          </a:xfrm>
        </p:spPr>
        <p:txBody>
          <a:bodyPr>
            <a:normAutofit/>
          </a:bodyPr>
          <a:lstStyle/>
          <a:p>
            <a:pPr algn="ctr"/>
            <a:r>
              <a:rPr lang="en-US" sz="6000" dirty="0">
                <a:solidFill>
                  <a:schemeClr val="bg2"/>
                </a:solidFill>
                <a:cs typeface="Times New Roman" panose="02020603050405020304" pitchFamily="18" charset="0"/>
              </a:rPr>
              <a:t>THANK YOU!</a:t>
            </a:r>
            <a:endParaRPr lang="en-IN" sz="60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229017277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054CE9-E715-2554-357C-64630E16EB4E}"/>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Motivation"/>
          <p:cNvSpPr txBox="1">
            <a:spLocks noGrp="1"/>
          </p:cNvSpPr>
          <p:nvPr>
            <p:ph type="title"/>
          </p:nvPr>
        </p:nvSpPr>
        <p:spPr>
          <a:xfrm>
            <a:off x="0" y="620730"/>
            <a:ext cx="12192000" cy="808038"/>
          </a:xfrm>
          <a:prstGeom prst="rect">
            <a:avLst/>
          </a:prstGeom>
        </p:spPr>
        <p:txBody>
          <a:bodyPr>
            <a:normAutofit/>
          </a:bodyPr>
          <a:lstStyle>
            <a:lvl1pPr>
              <a:defRPr>
                <a:latin typeface="Times New Roman"/>
                <a:ea typeface="Times New Roman"/>
                <a:cs typeface="Times New Roman"/>
                <a:sym typeface="Times New Roman"/>
              </a:defRPr>
            </a:lvl1pPr>
          </a:lstStyle>
          <a:p>
            <a:pPr algn="ctr"/>
            <a:r>
              <a:rPr lang="en-IN" sz="4000" dirty="0">
                <a:solidFill>
                  <a:schemeClr val="bg1"/>
                </a:solidFill>
                <a:latin typeface="Georgia" panose="02040502050405020303" pitchFamily="18" charset="0"/>
              </a:rPr>
              <a:t>Abstract</a:t>
            </a:r>
            <a:endParaRPr sz="4000" dirty="0">
              <a:solidFill>
                <a:schemeClr val="bg1"/>
              </a:solidFill>
              <a:latin typeface="Georgia" panose="02040502050405020303" pitchFamily="18" charset="0"/>
            </a:endParaRPr>
          </a:p>
        </p:txBody>
      </p:sp>
      <p:sp>
        <p:nvSpPr>
          <p:cNvPr id="6" name="TextBox 5">
            <a:extLst>
              <a:ext uri="{FF2B5EF4-FFF2-40B4-BE49-F238E27FC236}">
                <a16:creationId xmlns:a16="http://schemas.microsoft.com/office/drawing/2014/main" id="{EC7113EC-9F3B-A737-4721-C25755A113F5}"/>
              </a:ext>
            </a:extLst>
          </p:cNvPr>
          <p:cNvSpPr txBox="1"/>
          <p:nvPr/>
        </p:nvSpPr>
        <p:spPr>
          <a:xfrm>
            <a:off x="887186" y="1788779"/>
            <a:ext cx="10613571" cy="3785652"/>
          </a:xfrm>
          <a:prstGeom prst="rect">
            <a:avLst/>
          </a:prstGeom>
          <a:noFill/>
        </p:spPr>
        <p:txBody>
          <a:bodyPr wrap="square">
            <a:spAutoFit/>
          </a:bodyPr>
          <a:lstStyle/>
          <a:p>
            <a:pPr algn="just"/>
            <a:r>
              <a:rPr lang="en-IN" sz="2000" dirty="0">
                <a:solidFill>
                  <a:schemeClr val="tx1"/>
                </a:solidFill>
              </a:rPr>
              <a:t>Early diagnosis of neurodegenerative diseases such as Amyotrophic Lateral Sclerosis (ALS) and Alzheimer’s Disease (AD) is crucial for improving treatment outcomes and slowing cognitive decline. This project presents a novel machine learning-based system that leverages eye-tracking data to detect early cognitive impairment indicative of ALS or AD. By analysing key ocular biomarkers such as saccades, fixations, and gaze stability patterns, the system extracts relevant features including session duration, valid gaze points, saccade count, and mean fixation duration. A tuned Multi-Layer Perceptron (MLP) model is trained on a balanced and pre-processed dataset using eye-tracking recordings, achieving reliable classification between healthy individuals and those at potential risk. Furthermore, a real-time webcam-based module is integrated using Mediapipe to simulate gaze </a:t>
            </a:r>
            <a:r>
              <a:rPr lang="en-IN" sz="2000" dirty="0" err="1">
                <a:solidFill>
                  <a:schemeClr val="tx1"/>
                </a:solidFill>
              </a:rPr>
              <a:t>behavior</a:t>
            </a:r>
            <a:r>
              <a:rPr lang="en-IN" sz="2000" dirty="0">
                <a:solidFill>
                  <a:schemeClr val="tx1"/>
                </a:solidFill>
              </a:rPr>
              <a:t> and predict health status live. This work demonstrates that low-cost, non-invasive eye tracking combined with intelligent learning systems can support early screening of ALS/AD and enable accessible cognitive monitoring tools.</a:t>
            </a:r>
          </a:p>
        </p:txBody>
      </p:sp>
    </p:spTree>
    <p:extLst>
      <p:ext uri="{BB962C8B-B14F-4D97-AF65-F5344CB8AC3E}">
        <p14:creationId xmlns:p14="http://schemas.microsoft.com/office/powerpoint/2010/main" val="37979432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4B1752-220A-D914-5AE5-327CEC393047}"/>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140" name="Slide Number"/>
          <p:cNvSpPr txBox="1">
            <a:spLocks noGrp="1"/>
          </p:cNvSpPr>
          <p:nvPr>
            <p:ph type="sldNum" sz="quarter" idx="2"/>
          </p:nvPr>
        </p:nvSpPr>
        <p:spPr>
          <a:xfrm>
            <a:off x="9931576" y="381000"/>
            <a:ext cx="203024" cy="288824"/>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sp>
        <p:nvSpPr>
          <p:cNvPr id="141" name="Content"/>
          <p:cNvSpPr txBox="1">
            <a:spLocks noGrp="1"/>
          </p:cNvSpPr>
          <p:nvPr>
            <p:ph type="title"/>
          </p:nvPr>
        </p:nvSpPr>
        <p:spPr>
          <a:xfrm>
            <a:off x="0" y="182512"/>
            <a:ext cx="12192000" cy="685800"/>
          </a:xfrm>
          <a:prstGeom prst="rect">
            <a:avLst/>
          </a:prstGeom>
        </p:spPr>
        <p:txBody>
          <a:bodyPr>
            <a:normAutofit/>
          </a:bodyPr>
          <a:lstStyle>
            <a:lvl1pPr>
              <a:defRPr sz="3200">
                <a:latin typeface="Times New Roman"/>
                <a:ea typeface="Times New Roman"/>
                <a:cs typeface="Times New Roman"/>
                <a:sym typeface="Times New Roman"/>
              </a:defRPr>
            </a:lvl1pPr>
          </a:lstStyle>
          <a:p>
            <a:pPr algn="ctr"/>
            <a:r>
              <a:rPr lang="en-IN" sz="4000" dirty="0">
                <a:solidFill>
                  <a:schemeClr val="bg1"/>
                </a:solidFill>
                <a:latin typeface="Georgia" panose="02040502050405020303" pitchFamily="18" charset="0"/>
                <a:ea typeface="+mn-ea"/>
                <a:cs typeface="Times New Roman" panose="02020603050405020304" pitchFamily="18" charset="0"/>
                <a:sym typeface="Arial"/>
              </a:rPr>
              <a:t>Introduction</a:t>
            </a:r>
            <a:endParaRPr sz="4000" dirty="0">
              <a:solidFill>
                <a:schemeClr val="bg1"/>
              </a:solidFill>
              <a:latin typeface="Georgia" panose="02040502050405020303" pitchFamily="18" charset="0"/>
            </a:endParaRPr>
          </a:p>
        </p:txBody>
      </p:sp>
      <p:sp>
        <p:nvSpPr>
          <p:cNvPr id="4" name="Rectangle 3">
            <a:extLst>
              <a:ext uri="{FF2B5EF4-FFF2-40B4-BE49-F238E27FC236}">
                <a16:creationId xmlns:a16="http://schemas.microsoft.com/office/drawing/2014/main" id="{732EC8FB-289A-EDFF-EC44-05887991FC0E}"/>
              </a:ext>
            </a:extLst>
          </p:cNvPr>
          <p:cNvSpPr>
            <a:spLocks noChangeArrowheads="1"/>
          </p:cNvSpPr>
          <p:nvPr/>
        </p:nvSpPr>
        <p:spPr bwMode="auto">
          <a:xfrm>
            <a:off x="359015" y="1043177"/>
            <a:ext cx="1147396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a:spcBef>
                <a:spcPct val="0"/>
              </a:spcBef>
              <a:spcAft>
                <a:spcPct val="0"/>
              </a:spcAft>
            </a:pPr>
            <a:r>
              <a:rPr lang="en-US" altLang="en-US" sz="2000" dirty="0">
                <a:solidFill>
                  <a:schemeClr val="tx1"/>
                </a:solidFill>
                <a:latin typeface="Times New Roman" panose="02020603050405020304" pitchFamily="18" charset="0"/>
                <a:cs typeface="Times New Roman" panose="02020603050405020304" pitchFamily="18" charset="0"/>
              </a:rPr>
              <a:t>Neurodegenerative diseases such as ALS and Alzheimer’s Disease present significant diagnostic challenges, especially during early stages when symptoms are subtle or overlap with normal aging. Conventional clinical assessments are often invasive, time-consuming, or dependent on expensive imaging equipment. In contrast, human eye movements provide a promising, non-invasive window into neurological health. Research suggests that changes in gaze behavior—such as erratic saccades, prolonged fixations, or inconsistent gaze points—may reflect underlying cognitive impairments linked to ALS and AD.</a:t>
            </a:r>
          </a:p>
          <a:p>
            <a:pPr lvl="0" algn="just" eaLnBrk="0" fontAlgn="base">
              <a:spcBef>
                <a:spcPct val="0"/>
              </a:spcBef>
              <a:spcAft>
                <a:spcPct val="0"/>
              </a:spcAft>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algn="just" eaLnBrk="0" fontAlgn="base">
              <a:spcBef>
                <a:spcPct val="0"/>
              </a:spcBef>
              <a:spcAft>
                <a:spcPct val="0"/>
              </a:spcAft>
            </a:pPr>
            <a:r>
              <a:rPr lang="en-US" altLang="en-US" sz="2000" dirty="0">
                <a:solidFill>
                  <a:schemeClr val="tx1"/>
                </a:solidFill>
                <a:latin typeface="Times New Roman" panose="02020603050405020304" pitchFamily="18" charset="0"/>
                <a:cs typeface="Times New Roman" panose="02020603050405020304" pitchFamily="18" charset="0"/>
              </a:rPr>
              <a:t>Our project aims to build an intelligent system that leverages eye-tracking data to detect such early warning signs. Using a dataset of ET.csv files collected from ALS and healthy subjects, we extract temporal and spatial features from gaze coordinates. These include metrics like session duration, number of valid gaze points, frequency of saccades (rapid eye movements), and average fixation durations. The extracted data is preprocessed, scaled, and balanced to address class imbalance, followed by training a neural network model. Additionally, the system supports real-time webcam-based scanning using Mediapipe’s face mesh technology, enabling eye-tracking-based health prediction even without specialized hardware.</a:t>
            </a:r>
          </a:p>
          <a:p>
            <a:pPr lvl="0" algn="just" eaLnBrk="0" fontAlgn="base">
              <a:spcBef>
                <a:spcPct val="0"/>
              </a:spcBef>
              <a:spcAft>
                <a:spcPct val="0"/>
              </a:spcAft>
              <a:buFontTx/>
              <a:buChar char="•"/>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algn="just" eaLnBrk="0" fontAlgn="base">
              <a:spcBef>
                <a:spcPct val="0"/>
              </a:spcBef>
              <a:spcAft>
                <a:spcPct val="0"/>
              </a:spcAft>
            </a:pPr>
            <a:r>
              <a:rPr lang="en-US" altLang="en-US" sz="2000" dirty="0">
                <a:solidFill>
                  <a:schemeClr val="tx1"/>
                </a:solidFill>
                <a:latin typeface="Times New Roman" panose="02020603050405020304" pitchFamily="18" charset="0"/>
                <a:cs typeface="Times New Roman" panose="02020603050405020304" pitchFamily="18" charset="0"/>
              </a:rPr>
              <a:t>Through this approach, we explore the viability of combining low-cost eye tracking with machine learning to provide accessible cognitive health monitoring and early screening tools for at-risk populations.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0909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A2802E-151F-6196-5F7D-DE520755CA95}"/>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p:cNvSpPr txBox="1">
            <a:spLocks/>
          </p:cNvSpPr>
          <p:nvPr/>
        </p:nvSpPr>
        <p:spPr>
          <a:xfrm>
            <a:off x="0" y="414787"/>
            <a:ext cx="12192000" cy="6846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Dataset Description</a:t>
            </a:r>
          </a:p>
        </p:txBody>
      </p:sp>
      <p:sp>
        <p:nvSpPr>
          <p:cNvPr id="2" name="Rectangle 1">
            <a:extLst>
              <a:ext uri="{FF2B5EF4-FFF2-40B4-BE49-F238E27FC236}">
                <a16:creationId xmlns:a16="http://schemas.microsoft.com/office/drawing/2014/main" id="{57098E54-0C9B-3D3B-C3C3-755C79B74E55}"/>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3BCA934A-F87B-98B7-E6BE-A7053F37C6A4}"/>
              </a:ext>
            </a:extLst>
          </p:cNvPr>
          <p:cNvSpPr txBox="1"/>
          <p:nvPr/>
        </p:nvSpPr>
        <p:spPr>
          <a:xfrm>
            <a:off x="838201" y="1182325"/>
            <a:ext cx="10167257" cy="5016758"/>
          </a:xfrm>
          <a:prstGeom prst="rect">
            <a:avLst/>
          </a:prstGeom>
          <a:noFill/>
        </p:spPr>
        <p:txBody>
          <a:bodyPr wrap="square">
            <a:spAutoFit/>
          </a:bodyPr>
          <a:lstStyle/>
          <a:p>
            <a:r>
              <a:rPr lang="en-IN" sz="2000" b="1" dirty="0"/>
              <a:t>Dataset Description</a:t>
            </a:r>
          </a:p>
          <a:p>
            <a:endParaRPr lang="en-IN" sz="2000" dirty="0"/>
          </a:p>
          <a:p>
            <a:pPr marL="342900" indent="-342900">
              <a:buFont typeface="Arial" panose="020B0604020202020204" pitchFamily="34" charset="0"/>
              <a:buChar char="•"/>
            </a:pPr>
            <a:r>
              <a:rPr lang="en-IN" sz="2000" dirty="0"/>
              <a:t>Dataset Name: EEGET-ALS (Eye-Tracking Dataset for ALS Detection)  </a:t>
            </a:r>
          </a:p>
          <a:p>
            <a:pPr marL="342900" indent="-342900">
              <a:buFont typeface="Arial" panose="020B0604020202020204" pitchFamily="34" charset="0"/>
              <a:buChar char="•"/>
            </a:pPr>
            <a:r>
              <a:rPr lang="en-IN" sz="2000" dirty="0"/>
              <a:t>Domain: Biomedical / Cognitive Neuroscience  </a:t>
            </a:r>
          </a:p>
          <a:p>
            <a:pPr marL="342900" indent="-342900">
              <a:buFont typeface="Arial" panose="020B0604020202020204" pitchFamily="34" charset="0"/>
              <a:buChar char="•"/>
            </a:pPr>
            <a:r>
              <a:rPr lang="en-IN" sz="2000" dirty="0"/>
              <a:t>Purpose: Identify cognitive decline patterns using eye-tracking data from ALS and Healthy individuals.</a:t>
            </a:r>
          </a:p>
          <a:p>
            <a:pPr marL="342900" indent="-342900">
              <a:buFont typeface="Arial" panose="020B0604020202020204" pitchFamily="34" charset="0"/>
              <a:buChar char="•"/>
            </a:pPr>
            <a:r>
              <a:rPr lang="en-IN" sz="2000" dirty="0"/>
              <a:t>Organized by participant ID (ALS or Healthy) → recorded session time → scenarios</a:t>
            </a:r>
          </a:p>
          <a:p>
            <a:pPr marL="342900" indent="-342900">
              <a:buFont typeface="Arial" panose="020B0604020202020204" pitchFamily="34" charset="0"/>
              <a:buChar char="•"/>
            </a:pPr>
            <a:r>
              <a:rPr lang="en-IN" sz="2000" dirty="0"/>
              <a:t>Each scenario contains an `ET.csv` file with gaze data</a:t>
            </a:r>
          </a:p>
          <a:p>
            <a:endParaRPr lang="en-IN" sz="2000" dirty="0"/>
          </a:p>
          <a:p>
            <a:r>
              <a:rPr lang="en-IN" sz="2000" b="1" dirty="0"/>
              <a:t>Hierarchy:</a:t>
            </a:r>
          </a:p>
          <a:p>
            <a:endParaRPr lang="en-IN" sz="2000" dirty="0"/>
          </a:p>
          <a:p>
            <a:r>
              <a:rPr lang="en-IN" sz="2000" dirty="0"/>
              <a:t>EEGET-ALS Dataset/</a:t>
            </a:r>
          </a:p>
          <a:p>
            <a:r>
              <a:rPr lang="en-IN" sz="2000" dirty="0"/>
              <a:t>├── ALS_001/</a:t>
            </a:r>
          </a:p>
          <a:p>
            <a:r>
              <a:rPr lang="en-IN" sz="2000" dirty="0"/>
              <a:t>│   └── time1/scenario1/ET.csv</a:t>
            </a:r>
          </a:p>
          <a:p>
            <a:r>
              <a:rPr lang="en-IN" sz="2000" dirty="0"/>
              <a:t>├── ID_001/</a:t>
            </a:r>
          </a:p>
          <a:p>
            <a:r>
              <a:rPr lang="en-IN" sz="2000" dirty="0"/>
              <a:t>│   └── time1/scenario1/ET.csv</a:t>
            </a:r>
          </a:p>
        </p:txBody>
      </p:sp>
    </p:spTree>
    <p:extLst>
      <p:ext uri="{BB962C8B-B14F-4D97-AF65-F5344CB8AC3E}">
        <p14:creationId xmlns:p14="http://schemas.microsoft.com/office/powerpoint/2010/main" val="84806806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A7D36-FAC1-5E24-07FB-A06F7419B5E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46FE4A-41EE-A035-CE15-4E47E6C61C73}"/>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1">
            <a:extLst>
              <a:ext uri="{FF2B5EF4-FFF2-40B4-BE49-F238E27FC236}">
                <a16:creationId xmlns:a16="http://schemas.microsoft.com/office/drawing/2014/main" id="{286452ED-9DFE-B1FF-1B15-31FD36DBB35D}"/>
              </a:ext>
            </a:extLst>
          </p:cNvPr>
          <p:cNvSpPr txBox="1">
            <a:spLocks/>
          </p:cNvSpPr>
          <p:nvPr/>
        </p:nvSpPr>
        <p:spPr>
          <a:xfrm>
            <a:off x="0" y="414787"/>
            <a:ext cx="12192000" cy="68467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a:lstStyle>
          <a:p>
            <a:pPr hangingPunct="1"/>
            <a:r>
              <a:rPr lang="en-IN" sz="4000" dirty="0">
                <a:solidFill>
                  <a:schemeClr val="bg1"/>
                </a:solidFill>
                <a:latin typeface="Georgia" panose="02040502050405020303" pitchFamily="18" charset="0"/>
                <a:cs typeface="Times New Roman" panose="02020603050405020304" pitchFamily="18" charset="0"/>
              </a:rPr>
              <a:t>Dataset Description</a:t>
            </a:r>
          </a:p>
        </p:txBody>
      </p:sp>
      <p:sp>
        <p:nvSpPr>
          <p:cNvPr id="2" name="Rectangle 1">
            <a:extLst>
              <a:ext uri="{FF2B5EF4-FFF2-40B4-BE49-F238E27FC236}">
                <a16:creationId xmlns:a16="http://schemas.microsoft.com/office/drawing/2014/main" id="{EB496D79-1386-7D2C-1197-FC8874E624AE}"/>
              </a:ext>
            </a:extLst>
          </p:cNvPr>
          <p:cNvSpPr>
            <a:spLocks noChangeArrowheads="1"/>
          </p:cNvSpPr>
          <p:nvPr/>
        </p:nvSpPr>
        <p:spPr bwMode="auto">
          <a:xfrm rot="10800000" flipV="1">
            <a:off x="560238" y="3021291"/>
            <a:ext cx="117223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a:lnSpc>
                <a:spcPct val="15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E4992143-3F5E-19A3-D505-A0E1EB44D9F9}"/>
              </a:ext>
            </a:extLst>
          </p:cNvPr>
          <p:cNvSpPr txBox="1"/>
          <p:nvPr/>
        </p:nvSpPr>
        <p:spPr>
          <a:xfrm>
            <a:off x="838201" y="1182325"/>
            <a:ext cx="10167257" cy="5324535"/>
          </a:xfrm>
          <a:prstGeom prst="rect">
            <a:avLst/>
          </a:prstGeom>
          <a:noFill/>
        </p:spPr>
        <p:txBody>
          <a:bodyPr wrap="square">
            <a:spAutoFit/>
          </a:bodyPr>
          <a:lstStyle/>
          <a:p>
            <a:r>
              <a:rPr lang="en-IN" sz="2000" dirty="0"/>
              <a:t>ET.csv File Columns</a:t>
            </a:r>
          </a:p>
          <a:p>
            <a:endParaRPr lang="en-IN" sz="2000" dirty="0"/>
          </a:p>
          <a:p>
            <a:r>
              <a:rPr lang="en-IN" sz="2000" dirty="0"/>
              <a:t>| Column           | Description                                                |</a:t>
            </a:r>
          </a:p>
          <a:p>
            <a:r>
              <a:rPr lang="en-IN" sz="2000" dirty="0"/>
              <a:t>|-------------------|---------------------------------------------------|</a:t>
            </a:r>
          </a:p>
          <a:p>
            <a:r>
              <a:rPr lang="en-IN" sz="2000" dirty="0"/>
              <a:t>| `TimeStamp`   | Time in milliseconds                                 |</a:t>
            </a:r>
          </a:p>
          <a:p>
            <a:r>
              <a:rPr lang="en-IN" sz="2000" dirty="0"/>
              <a:t>| `x`, `y`             | Gaze coordinates (horizontal &amp; vertical)  |</a:t>
            </a:r>
          </a:p>
          <a:p>
            <a:endParaRPr lang="en-IN" sz="2000" dirty="0"/>
          </a:p>
          <a:p>
            <a:r>
              <a:rPr lang="en-IN" sz="2000" dirty="0"/>
              <a:t>Extracted Features (per session)</a:t>
            </a:r>
          </a:p>
          <a:p>
            <a:endParaRPr lang="en-IN" sz="2000" dirty="0"/>
          </a:p>
          <a:p>
            <a:r>
              <a:rPr lang="en-IN" sz="2000" dirty="0"/>
              <a:t>| Feature                                        | Description                                                         |</a:t>
            </a:r>
          </a:p>
          <a:p>
            <a:r>
              <a:rPr lang="en-IN" sz="2000" dirty="0"/>
              <a:t>|----------------------------------------|----------------------------------------------------------|</a:t>
            </a:r>
          </a:p>
          <a:p>
            <a:r>
              <a:rPr lang="en-IN" sz="2000" dirty="0"/>
              <a:t>| `session_duration_sec`               | Total session duration                                         |</a:t>
            </a:r>
          </a:p>
          <a:p>
            <a:r>
              <a:rPr lang="en-IN" sz="2000" dirty="0"/>
              <a:t>| `valid_gaze_points`                    | Count of valid gaze records                                |</a:t>
            </a:r>
          </a:p>
          <a:p>
            <a:r>
              <a:rPr lang="en-IN" sz="2000" dirty="0"/>
              <a:t>| `saccade_count`                          | Number of rapid eye movements (saccades)      |</a:t>
            </a:r>
          </a:p>
          <a:p>
            <a:r>
              <a:rPr lang="en-IN" sz="2000" dirty="0"/>
              <a:t>| `mean_fixation_duration_ms`    | Avg. duration of fixations in milliseconds          |</a:t>
            </a:r>
          </a:p>
          <a:p>
            <a:r>
              <a:rPr lang="en-IN" sz="2000" dirty="0"/>
              <a:t>| `label`                                          | 0 = Healthy, 1 = ALS                                         |</a:t>
            </a:r>
          </a:p>
          <a:p>
            <a:endParaRPr lang="en-IN" sz="2000" dirty="0"/>
          </a:p>
        </p:txBody>
      </p:sp>
    </p:spTree>
    <p:extLst>
      <p:ext uri="{BB962C8B-B14F-4D97-AF65-F5344CB8AC3E}">
        <p14:creationId xmlns:p14="http://schemas.microsoft.com/office/powerpoint/2010/main" val="72416210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BA94E3-D7FD-6EFB-05AD-207F5351282E}"/>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0" y="14120"/>
            <a:ext cx="12191997" cy="384273"/>
          </a:xfrm>
        </p:spPr>
        <p:txBody>
          <a:bodyPr/>
          <a:lstStyle/>
          <a:p>
            <a:pPr algn="ctr"/>
            <a:r>
              <a:rPr lang="en-US" sz="4000" dirty="0">
                <a:solidFill>
                  <a:schemeClr val="bg1"/>
                </a:solidFill>
                <a:latin typeface="Times New Roman" panose="02020603050405020304" pitchFamily="18" charset="0"/>
                <a:cs typeface="Times New Roman" panose="02020603050405020304" pitchFamily="18" charset="0"/>
              </a:rPr>
              <a:t>Literature Survey</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7</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8A48D845-A724-5505-60C5-936C5F696060}"/>
              </a:ext>
            </a:extLst>
          </p:cNvPr>
          <p:cNvGraphicFramePr>
            <a:graphicFrameLocks noGrp="1"/>
          </p:cNvGraphicFramePr>
          <p:nvPr>
            <p:extLst>
              <p:ext uri="{D42A27DB-BD31-4B8C-83A1-F6EECF244321}">
                <p14:modId xmlns:p14="http://schemas.microsoft.com/office/powerpoint/2010/main" val="2618106237"/>
              </p:ext>
            </p:extLst>
          </p:nvPr>
        </p:nvGraphicFramePr>
        <p:xfrm>
          <a:off x="0" y="543697"/>
          <a:ext cx="12191998" cy="6376087"/>
        </p:xfrm>
        <a:graphic>
          <a:graphicData uri="http://schemas.openxmlformats.org/drawingml/2006/table">
            <a:tbl>
              <a:tblPr firstRow="1" bandRow="1">
                <a:tableStyleId>{EEE7283C-3CF3-47DC-8721-378D4A62B228}</a:tableStyleId>
              </a:tblPr>
              <a:tblGrid>
                <a:gridCol w="740763">
                  <a:extLst>
                    <a:ext uri="{9D8B030D-6E8A-4147-A177-3AD203B41FA5}">
                      <a16:colId xmlns:a16="http://schemas.microsoft.com/office/drawing/2014/main" val="739043522"/>
                    </a:ext>
                  </a:extLst>
                </a:gridCol>
                <a:gridCol w="1547710">
                  <a:extLst>
                    <a:ext uri="{9D8B030D-6E8A-4147-A177-3AD203B41FA5}">
                      <a16:colId xmlns:a16="http://schemas.microsoft.com/office/drawing/2014/main" val="2216152480"/>
                    </a:ext>
                  </a:extLst>
                </a:gridCol>
                <a:gridCol w="4477501">
                  <a:extLst>
                    <a:ext uri="{9D8B030D-6E8A-4147-A177-3AD203B41FA5}">
                      <a16:colId xmlns:a16="http://schemas.microsoft.com/office/drawing/2014/main" val="2141654083"/>
                    </a:ext>
                  </a:extLst>
                </a:gridCol>
                <a:gridCol w="5426024">
                  <a:extLst>
                    <a:ext uri="{9D8B030D-6E8A-4147-A177-3AD203B41FA5}">
                      <a16:colId xmlns:a16="http://schemas.microsoft.com/office/drawing/2014/main" val="901742814"/>
                    </a:ext>
                  </a:extLst>
                </a:gridCol>
              </a:tblGrid>
              <a:tr h="343534">
                <a:tc>
                  <a:txBody>
                    <a:bodyPr/>
                    <a:lstStyle/>
                    <a:p>
                      <a:pPr algn="ctr"/>
                      <a:r>
                        <a:rPr lang="en-US" sz="1400" dirty="0">
                          <a:latin typeface="Times New Roman" panose="02020603050405020304" pitchFamily="18" charset="0"/>
                          <a:cs typeface="Times New Roman" panose="02020603050405020304" pitchFamily="18" charset="0"/>
                        </a:rPr>
                        <a:t>Sr. No</a:t>
                      </a:r>
                    </a:p>
                  </a:txBody>
                  <a:tcPr/>
                </a:tc>
                <a:tc>
                  <a:txBody>
                    <a:bodyPr/>
                    <a:lstStyle/>
                    <a:p>
                      <a:pPr algn="ctr"/>
                      <a:r>
                        <a:rPr lang="en-US" sz="1400" dirty="0">
                          <a:latin typeface="Times New Roman" panose="02020603050405020304" pitchFamily="18" charset="0"/>
                          <a:cs typeface="Times New Roman" panose="02020603050405020304" pitchFamily="18" charset="0"/>
                        </a:rPr>
                        <a:t>AUTHORS</a:t>
                      </a:r>
                    </a:p>
                  </a:txBody>
                  <a:tcPr/>
                </a:tc>
                <a:tc>
                  <a:txBody>
                    <a:bodyPr/>
                    <a:lstStyle/>
                    <a:p>
                      <a:pPr algn="ctr"/>
                      <a:r>
                        <a:rPr lang="en-US" sz="1400" dirty="0">
                          <a:latin typeface="Times New Roman" panose="02020603050405020304" pitchFamily="18" charset="0"/>
                          <a:cs typeface="Times New Roman" panose="02020603050405020304" pitchFamily="18" charset="0"/>
                        </a:rPr>
                        <a:t>PAPER</a:t>
                      </a:r>
                    </a:p>
                  </a:txBody>
                  <a:tcPr/>
                </a:tc>
                <a:tc>
                  <a:txBody>
                    <a:bodyPr/>
                    <a:lstStyle/>
                    <a:p>
                      <a:pPr algn="ctr"/>
                      <a:r>
                        <a:rPr lang="en-US" sz="1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4026048611"/>
                  </a:ext>
                </a:extLst>
              </a:tr>
              <a:tr h="2081048">
                <a:tc>
                  <a:txBody>
                    <a:bodyPr/>
                    <a:lstStyle/>
                    <a:p>
                      <a:pPr algn="l"/>
                      <a:r>
                        <a:rPr lang="en-US" sz="1400" b="0" dirty="0">
                          <a:latin typeface="Times New Roman" panose="02020603050405020304" pitchFamily="18" charset="0"/>
                          <a:cs typeface="Times New Roman" panose="02020603050405020304" pitchFamily="18" charset="0"/>
                        </a:rPr>
                        <a:t>1</a:t>
                      </a:r>
                    </a:p>
                  </a:txBody>
                  <a:tcPr/>
                </a:tc>
                <a:tc>
                  <a:txBody>
                    <a:bodyPr/>
                    <a:lstStyle/>
                    <a:p>
                      <a:pPr lvl="0">
                        <a:buNone/>
                      </a:pPr>
                      <a:r>
                        <a:rPr lang="en-US" sz="1400" b="0" dirty="0">
                          <a:latin typeface="Times New Roman"/>
                          <a:cs typeface="Times New Roman"/>
                        </a:rPr>
                        <a:t>F. </a:t>
                      </a:r>
                      <a:r>
                        <a:rPr lang="en-US" sz="1400" b="0" dirty="0" err="1">
                          <a:latin typeface="Times New Roman"/>
                          <a:cs typeface="Times New Roman"/>
                        </a:rPr>
                        <a:t>Zuo</a:t>
                      </a:r>
                      <a:r>
                        <a:rPr lang="en-US" sz="1400" b="0" dirty="0">
                          <a:latin typeface="Times New Roman"/>
                          <a:cs typeface="Times New Roman"/>
                        </a:rPr>
                        <a:t>,</a:t>
                      </a:r>
                    </a:p>
                    <a:p>
                      <a:pPr lvl="0">
                        <a:buNone/>
                      </a:pPr>
                      <a:r>
                        <a:rPr lang="en-US" sz="1400" b="0" dirty="0">
                          <a:latin typeface="Times New Roman"/>
                          <a:cs typeface="Times New Roman"/>
                        </a:rPr>
                        <a:t>P. Jing, </a:t>
                      </a:r>
                    </a:p>
                    <a:p>
                      <a:pPr lvl="0">
                        <a:buNone/>
                      </a:pPr>
                      <a:r>
                        <a:rPr lang="en-US" sz="1400" b="0" dirty="0">
                          <a:latin typeface="Times New Roman"/>
                          <a:cs typeface="Times New Roman"/>
                        </a:rPr>
                        <a:t>J. Sun,</a:t>
                      </a:r>
                    </a:p>
                    <a:p>
                      <a:pPr lvl="0">
                        <a:buNone/>
                      </a:pPr>
                      <a:r>
                        <a:rPr lang="en-US" sz="1400" b="0" dirty="0">
                          <a:latin typeface="Times New Roman"/>
                          <a:cs typeface="Times New Roman"/>
                        </a:rPr>
                        <a:t>J. </a:t>
                      </a:r>
                      <a:r>
                        <a:rPr lang="en-US" sz="1400" b="0" dirty="0" err="1">
                          <a:latin typeface="Times New Roman"/>
                          <a:cs typeface="Times New Roman"/>
                        </a:rPr>
                        <a:t>Duan</a:t>
                      </a:r>
                      <a:r>
                        <a:rPr lang="en-US" sz="1400" b="0" dirty="0">
                          <a:latin typeface="Times New Roman"/>
                          <a:cs typeface="Times New Roman"/>
                        </a:rPr>
                        <a:t>, </a:t>
                      </a:r>
                    </a:p>
                    <a:p>
                      <a:pPr lvl="0">
                        <a:buNone/>
                      </a:pPr>
                      <a:r>
                        <a:rPr lang="en-US" sz="1400" b="0" dirty="0">
                          <a:latin typeface="Times New Roman"/>
                          <a:cs typeface="Times New Roman"/>
                        </a:rPr>
                        <a:t>Y. Ji,</a:t>
                      </a:r>
                    </a:p>
                    <a:p>
                      <a:pPr lvl="0">
                        <a:buNone/>
                      </a:pPr>
                      <a:r>
                        <a:rPr lang="en-US" sz="1400" b="0" dirty="0">
                          <a:latin typeface="Times New Roman"/>
                          <a:cs typeface="Times New Roman"/>
                        </a:rPr>
                        <a:t>Y. Liu</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Times New Roman" panose="02020603050405020304" pitchFamily="18" charset="0"/>
                          <a:ea typeface="+mn-ea"/>
                          <a:cs typeface="Times New Roman" panose="02020603050405020304" pitchFamily="18" charset="0"/>
                        </a:rPr>
                        <a:t>Deep Learning-Based Eye-Tracking Analysis for</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Times New Roman" panose="02020603050405020304" pitchFamily="18" charset="0"/>
                          <a:ea typeface="+mn-ea"/>
                          <a:cs typeface="Times New Roman" panose="02020603050405020304" pitchFamily="18" charset="0"/>
                        </a:rPr>
                        <a:t>Diagnosis of Alzheimer's Disease Using 3D</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Times New Roman" panose="02020603050405020304" pitchFamily="18" charset="0"/>
                          <a:ea typeface="+mn-ea"/>
                          <a:cs typeface="Times New Roman" panose="02020603050405020304" pitchFamily="18" charset="0"/>
                        </a:rPr>
                        <a:t>Comprehensive Visual Stimuli</a:t>
                      </a:r>
                      <a:endParaRPr lang="en-IN" sz="14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The paper introduces a deep learning framework for early Alzheimer’s Disease (AD) diagnosis using eye gaze behavior, captured through non-invasive eye-tracking and 3D animated stimuli. By analyzing fixations, saccades, and temporal-spatial gaze features with CNNs, the model distinguishes between AD patients and healthy individuals with high accuracy. This method offers valuable insights for ALS-related cognitive decline detection, as its approach to gaze analysis, stimulus design, and data processing is transferable to other neurodegenerative conditions.</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041938"/>
                  </a:ext>
                </a:extLst>
              </a:tr>
              <a:tr h="1870457">
                <a:tc>
                  <a:txBody>
                    <a:bodyPr/>
                    <a:lstStyle/>
                    <a:p>
                      <a:pPr lvl="0" algn="l">
                        <a:buNone/>
                      </a:pPr>
                      <a:r>
                        <a:rPr lang="en-US" sz="1400" b="0" dirty="0">
                          <a:latin typeface="Times New Roman" panose="02020603050405020304" pitchFamily="18" charset="0"/>
                          <a:cs typeface="Times New Roman" panose="02020603050405020304" pitchFamily="18" charset="0"/>
                        </a:rPr>
                        <a:t>2</a:t>
                      </a:r>
                    </a:p>
                  </a:txBody>
                  <a:tcPr/>
                </a:tc>
                <a:tc>
                  <a:txBody>
                    <a:bodyPr/>
                    <a:lstStyle/>
                    <a:p>
                      <a:r>
                        <a:rPr lang="en-IN" sz="1400" b="0" i="0" kern="1200" dirty="0" err="1">
                          <a:solidFill>
                            <a:srgbClr val="000000"/>
                          </a:solidFill>
                          <a:effectLst/>
                          <a:latin typeface="Times New Roman" panose="02020603050405020304" pitchFamily="18" charset="0"/>
                          <a:ea typeface="+mn-ea"/>
                          <a:cs typeface="Times New Roman" panose="02020603050405020304" pitchFamily="18" charset="0"/>
                        </a:rPr>
                        <a:t>Proudfoot</a:t>
                      </a:r>
                      <a:r>
                        <a:rPr lang="en-IN" sz="1400" b="0" i="0" kern="1200" dirty="0">
                          <a:solidFill>
                            <a:srgbClr val="000000"/>
                          </a:solidFill>
                          <a:effectLst/>
                          <a:latin typeface="Times New Roman" panose="02020603050405020304" pitchFamily="18" charset="0"/>
                          <a:ea typeface="+mn-ea"/>
                          <a:cs typeface="Times New Roman" panose="02020603050405020304" pitchFamily="18" charset="0"/>
                        </a:rPr>
                        <a:t>, Malcolm,</a:t>
                      </a:r>
                    </a:p>
                    <a:p>
                      <a:endParaRPr lang="en-US" sz="1400" b="0" i="0" u="none" strike="noStrike" cap="none" spc="0" baseline="0" noProof="0" dirty="0">
                        <a:uFillTx/>
                        <a:latin typeface="Times New Roman" panose="02020603050405020304" pitchFamily="18" charset="0"/>
                        <a:cs typeface="Times New Roman" panose="02020603050405020304" pitchFamily="18" charset="0"/>
                      </a:endParaRPr>
                    </a:p>
                    <a:p>
                      <a:pPr lvl="0" algn="l">
                        <a:buNone/>
                      </a:pPr>
                      <a:r>
                        <a:rPr lang="en-US" sz="1400" b="1" i="0" u="none" strike="noStrike" cap="none" spc="0" baseline="0" noProof="0" dirty="0">
                          <a:solidFill>
                            <a:srgbClr val="000000"/>
                          </a:solidFill>
                          <a:uFillTx/>
                          <a:latin typeface="Times New Roman" panose="02020603050405020304" pitchFamily="18" charset="0"/>
                          <a:cs typeface="Times New Roman" panose="02020603050405020304" pitchFamily="18" charset="0"/>
                        </a:rPr>
                        <a:t>2016</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i="0" kern="1200" dirty="0">
                          <a:solidFill>
                            <a:srgbClr val="000000"/>
                          </a:solidFill>
                          <a:effectLst/>
                          <a:latin typeface="Times New Roman" panose="02020603050405020304" pitchFamily="18" charset="0"/>
                          <a:ea typeface="+mn-ea"/>
                          <a:cs typeface="Times New Roman" panose="02020603050405020304" pitchFamily="18" charset="0"/>
                        </a:rPr>
                        <a:t>Eye-tracking in amyotrophic lateral sclerosis: A</a:t>
                      </a:r>
                      <a:r>
                        <a:rPr lang="en-US" sz="1400" b="0" i="0" kern="1200" baseline="0" dirty="0">
                          <a:solidFill>
                            <a:srgbClr val="000000"/>
                          </a:solidFill>
                          <a:effectLst/>
                          <a:latin typeface="Times New Roman" panose="02020603050405020304" pitchFamily="18" charset="0"/>
                          <a:ea typeface="+mn-ea"/>
                          <a:cs typeface="Times New Roman" panose="02020603050405020304" pitchFamily="18" charset="0"/>
                        </a:rPr>
                        <a:t> </a:t>
                      </a:r>
                      <a:r>
                        <a:rPr lang="en-US" sz="1400" b="0" i="0" kern="1200" dirty="0">
                          <a:solidFill>
                            <a:srgbClr val="000000"/>
                          </a:solidFill>
                          <a:effectLst/>
                          <a:latin typeface="Times New Roman" panose="02020603050405020304" pitchFamily="18" charset="0"/>
                          <a:ea typeface="+mn-ea"/>
                          <a:cs typeface="Times New Roman" panose="02020603050405020304" pitchFamily="18" charset="0"/>
                        </a:rPr>
                        <a:t>longitudinal study of saccadic and cognitive tasks</a:t>
                      </a:r>
                      <a:endPar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paper highlights eye-tracking as a non-invasive and effective method for detecting cognitive and motor changes in ALS patients. Through tasks like pro-saccade, anti-saccade, and memory-guided saccades, it reveals early signs of executive dysfunction and frontal lobe involvement. The longitudinal approach demonstrates that subtle changes in eye movements correlate with ALS progression, supporting the use of eye-tracking for early diagnosis, cognitive assessment, and disease monitoring in clinical settings.</a:t>
                      </a:r>
                    </a:p>
                  </a:txBody>
                  <a:tcPr/>
                </a:tc>
                <a:extLst>
                  <a:ext uri="{0D108BD9-81ED-4DB2-BD59-A6C34878D82A}">
                    <a16:rowId xmlns:a16="http://schemas.microsoft.com/office/drawing/2014/main" val="3959091197"/>
                  </a:ext>
                </a:extLst>
              </a:tr>
              <a:tr h="2081048">
                <a:tc>
                  <a:txBody>
                    <a:bodyPr/>
                    <a:lstStyle/>
                    <a:p>
                      <a:pPr algn="l"/>
                      <a:r>
                        <a:rPr lang="en-IN" sz="1400" b="0" dirty="0">
                          <a:latin typeface="Times New Roman" panose="02020603050405020304" pitchFamily="18" charset="0"/>
                          <a:cs typeface="Times New Roman" panose="02020603050405020304" pitchFamily="18" charset="0"/>
                        </a:rPr>
                        <a:t>3</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IN" sz="1350" b="0" i="0" kern="1200" dirty="0">
                          <a:solidFill>
                            <a:srgbClr val="000000"/>
                          </a:solidFill>
                          <a:effectLst/>
                          <a:latin typeface="+mn-lt"/>
                          <a:ea typeface="+mn-ea"/>
                          <a:cs typeface="+mn-cs"/>
                        </a:rPr>
                        <a:t>Sun,</a:t>
                      </a:r>
                    </a:p>
                    <a:p>
                      <a:pPr algn="just"/>
                      <a:r>
                        <a:rPr lang="en-IN" sz="1350" b="0" i="0" kern="1200" dirty="0" err="1">
                          <a:solidFill>
                            <a:srgbClr val="000000"/>
                          </a:solidFill>
                          <a:effectLst/>
                          <a:latin typeface="+mn-lt"/>
                          <a:ea typeface="+mn-ea"/>
                          <a:cs typeface="+mn-cs"/>
                        </a:rPr>
                        <a:t>Jinglin</a:t>
                      </a:r>
                      <a:r>
                        <a:rPr lang="en-IN" sz="1350" b="0" i="0" kern="1200" dirty="0">
                          <a:solidFill>
                            <a:srgbClr val="000000"/>
                          </a:solidFill>
                          <a:effectLst/>
                          <a:latin typeface="+mn-lt"/>
                          <a:ea typeface="+mn-ea"/>
                          <a:cs typeface="+mn-cs"/>
                        </a:rPr>
                        <a:t>, </a:t>
                      </a:r>
                      <a:endParaRPr lang="en-US" sz="14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p>
                      <a:pPr algn="just"/>
                      <a:endParaRPr lang="en-US" sz="1400" b="1"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p>
                      <a:pPr algn="just"/>
                      <a:r>
                        <a:rPr lang="en-US" sz="1400" b="1" i="0" u="none" strike="noStrike" kern="1200" baseline="0" dirty="0">
                          <a:solidFill>
                            <a:srgbClr val="000000"/>
                          </a:solidFill>
                          <a:latin typeface="Times New Roman" panose="02020603050405020304" pitchFamily="18" charset="0"/>
                          <a:ea typeface="+mn-ea"/>
                          <a:cs typeface="Times New Roman" panose="02020603050405020304" pitchFamily="18" charset="0"/>
                        </a:rPr>
                        <a:t>2022</a:t>
                      </a:r>
                      <a:endParaRPr lang="en-US" sz="1400" b="1" dirty="0">
                        <a:latin typeface="Times New Roman" panose="02020603050405020304" pitchFamily="18" charset="0"/>
                        <a:cs typeface="Times New Roman" panose="02020603050405020304" pitchFamily="18" charset="0"/>
                      </a:endParaRPr>
                    </a:p>
                  </a:txBody>
                  <a:tcPr/>
                </a:tc>
                <a:tc>
                  <a:txBody>
                    <a:bodyPr/>
                    <a:lstStyle/>
                    <a:p>
                      <a:r>
                        <a:rPr lang="en-US" sz="1400" b="0" i="0" kern="1200" dirty="0">
                          <a:solidFill>
                            <a:srgbClr val="000000"/>
                          </a:solidFill>
                          <a:effectLst/>
                          <a:latin typeface="Times New Roman" panose="02020603050405020304" pitchFamily="18" charset="0"/>
                          <a:ea typeface="+mn-ea"/>
                          <a:cs typeface="Times New Roman" panose="02020603050405020304" pitchFamily="18" charset="0"/>
                        </a:rPr>
                        <a:t>A novel deep learning approach for diagnosing Alzheimer's disease based on eye-tracking data</a:t>
                      </a:r>
                      <a:endParaRPr lang="en-US" sz="14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p>
                      <a:endParaRPr lang="en-US" sz="14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literature underscores the promise of eye-tracking biomarkers—such as saccades, fixations, and pupil dilation—for early detection of cognitive impairments in Alzheimer’s Disease (AD) and ALS. Machine learning and deep learning models have shown effectiveness in analyzing these features. Eye gaze analysis is non-invasive and cost-efficient, making it suitable for clinical use. However, current studies are constrained by small sample sizes and a lack of standardized protocols, highlighting the need for more robust, generalizable models.</a:t>
                      </a:r>
                    </a:p>
                  </a:txBody>
                  <a:tcPr/>
                </a:tc>
                <a:extLst>
                  <a:ext uri="{0D108BD9-81ED-4DB2-BD59-A6C34878D82A}">
                    <a16:rowId xmlns:a16="http://schemas.microsoft.com/office/drawing/2014/main" val="3651830503"/>
                  </a:ext>
                </a:extLst>
              </a:tr>
            </a:tbl>
          </a:graphicData>
        </a:graphic>
      </p:graphicFrame>
    </p:spTree>
    <p:extLst>
      <p:ext uri="{BB962C8B-B14F-4D97-AF65-F5344CB8AC3E}">
        <p14:creationId xmlns:p14="http://schemas.microsoft.com/office/powerpoint/2010/main" val="1938107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3C24CA-0494-1D38-8486-B897975DF409}"/>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610971" y="145303"/>
            <a:ext cx="8577617" cy="316081"/>
          </a:xfrm>
        </p:spPr>
        <p:txBody>
          <a:bodyPr/>
          <a:lstStyle/>
          <a:p>
            <a:pPr algn="ctr"/>
            <a:r>
              <a:rPr lang="en-US" sz="3200" dirty="0">
                <a:solidFill>
                  <a:srgbClr val="FF0000"/>
                </a:solidFill>
                <a:latin typeface="Times New Roman" panose="02020603050405020304" pitchFamily="18" charset="0"/>
                <a:cs typeface="Times New Roman" panose="02020603050405020304" pitchFamily="18" charset="0"/>
              </a:rPr>
              <a:t>Literature Survey</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8</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8A48D845-A724-5505-60C5-936C5F696060}"/>
              </a:ext>
            </a:extLst>
          </p:cNvPr>
          <p:cNvGraphicFramePr>
            <a:graphicFrameLocks noGrp="1"/>
          </p:cNvGraphicFramePr>
          <p:nvPr>
            <p:extLst>
              <p:ext uri="{D42A27DB-BD31-4B8C-83A1-F6EECF244321}">
                <p14:modId xmlns:p14="http://schemas.microsoft.com/office/powerpoint/2010/main" val="3221563709"/>
              </p:ext>
            </p:extLst>
          </p:nvPr>
        </p:nvGraphicFramePr>
        <p:xfrm>
          <a:off x="0" y="14120"/>
          <a:ext cx="12191999" cy="6931641"/>
        </p:xfrm>
        <a:graphic>
          <a:graphicData uri="http://schemas.openxmlformats.org/drawingml/2006/table">
            <a:tbl>
              <a:tblPr firstRow="1" bandRow="1">
                <a:tableStyleId>{EEE7283C-3CF3-47DC-8721-378D4A62B228}</a:tableStyleId>
              </a:tblPr>
              <a:tblGrid>
                <a:gridCol w="740763">
                  <a:extLst>
                    <a:ext uri="{9D8B030D-6E8A-4147-A177-3AD203B41FA5}">
                      <a16:colId xmlns:a16="http://schemas.microsoft.com/office/drawing/2014/main" val="739043522"/>
                    </a:ext>
                  </a:extLst>
                </a:gridCol>
                <a:gridCol w="1547710">
                  <a:extLst>
                    <a:ext uri="{9D8B030D-6E8A-4147-A177-3AD203B41FA5}">
                      <a16:colId xmlns:a16="http://schemas.microsoft.com/office/drawing/2014/main" val="2216152480"/>
                    </a:ext>
                  </a:extLst>
                </a:gridCol>
                <a:gridCol w="4477501">
                  <a:extLst>
                    <a:ext uri="{9D8B030D-6E8A-4147-A177-3AD203B41FA5}">
                      <a16:colId xmlns:a16="http://schemas.microsoft.com/office/drawing/2014/main" val="2141654083"/>
                    </a:ext>
                  </a:extLst>
                </a:gridCol>
                <a:gridCol w="5426025">
                  <a:extLst>
                    <a:ext uri="{9D8B030D-6E8A-4147-A177-3AD203B41FA5}">
                      <a16:colId xmlns:a16="http://schemas.microsoft.com/office/drawing/2014/main" val="901742814"/>
                    </a:ext>
                  </a:extLst>
                </a:gridCol>
              </a:tblGrid>
              <a:tr h="379553">
                <a:tc>
                  <a:txBody>
                    <a:bodyPr/>
                    <a:lstStyle/>
                    <a:p>
                      <a:pPr algn="ctr"/>
                      <a:r>
                        <a:rPr lang="en-US" sz="1400" dirty="0">
                          <a:latin typeface="Times New Roman" panose="02020603050405020304" pitchFamily="18" charset="0"/>
                          <a:cs typeface="Times New Roman" panose="02020603050405020304" pitchFamily="18" charset="0"/>
                        </a:rPr>
                        <a:t>Sr. No</a:t>
                      </a:r>
                    </a:p>
                  </a:txBody>
                  <a:tcPr/>
                </a:tc>
                <a:tc>
                  <a:txBody>
                    <a:bodyPr/>
                    <a:lstStyle/>
                    <a:p>
                      <a:pPr algn="ctr"/>
                      <a:r>
                        <a:rPr lang="en-US" sz="1400" dirty="0">
                          <a:latin typeface="Times New Roman" panose="02020603050405020304" pitchFamily="18" charset="0"/>
                          <a:cs typeface="Times New Roman" panose="02020603050405020304" pitchFamily="18" charset="0"/>
                        </a:rPr>
                        <a:t>AUTHORS</a:t>
                      </a:r>
                    </a:p>
                  </a:txBody>
                  <a:tcPr/>
                </a:tc>
                <a:tc>
                  <a:txBody>
                    <a:bodyPr/>
                    <a:lstStyle/>
                    <a:p>
                      <a:pPr algn="ctr"/>
                      <a:r>
                        <a:rPr lang="en-US" sz="1400" dirty="0">
                          <a:latin typeface="Times New Roman" panose="02020603050405020304" pitchFamily="18" charset="0"/>
                          <a:cs typeface="Times New Roman" panose="02020603050405020304" pitchFamily="18" charset="0"/>
                        </a:rPr>
                        <a:t>PAPER</a:t>
                      </a:r>
                    </a:p>
                  </a:txBody>
                  <a:tcPr/>
                </a:tc>
                <a:tc>
                  <a:txBody>
                    <a:bodyPr/>
                    <a:lstStyle/>
                    <a:p>
                      <a:pPr algn="ctr"/>
                      <a:r>
                        <a:rPr lang="en-US" sz="1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4026048611"/>
                  </a:ext>
                </a:extLst>
              </a:tr>
              <a:tr h="2225959">
                <a:tc>
                  <a:txBody>
                    <a:bodyPr/>
                    <a:lstStyle/>
                    <a:p>
                      <a:pPr algn="l"/>
                      <a:r>
                        <a:rPr lang="en-US" sz="1400" b="0" dirty="0">
                          <a:latin typeface="Times New Roman" panose="02020603050405020304" pitchFamily="18" charset="0"/>
                          <a:cs typeface="Times New Roman" panose="02020603050405020304" pitchFamily="18" charset="0"/>
                        </a:rPr>
                        <a:t>4</a:t>
                      </a: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400" b="0"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rPr>
                        <a:t>K. </a:t>
                      </a:r>
                      <a:r>
                        <a:rPr lang="en-US" sz="1400" b="0" i="0" u="none" strike="noStrike" cap="none" spc="0" baseline="0" dirty="0" err="1">
                          <a:solidFill>
                            <a:srgbClr val="000000"/>
                          </a:solidFill>
                          <a:uFillTx/>
                          <a:latin typeface="Times New Roman" panose="02020603050405020304" pitchFamily="18" charset="0"/>
                          <a:ea typeface="+mn-ea"/>
                          <a:cs typeface="Times New Roman" panose="02020603050405020304" pitchFamily="18" charset="0"/>
                          <a:sym typeface="Arial"/>
                        </a:rPr>
                        <a:t>Mengoudi</a:t>
                      </a:r>
                      <a:r>
                        <a:rPr lang="en-US" sz="1400" b="0"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rPr>
                        <a:t> </a:t>
                      </a:r>
                    </a:p>
                    <a:p>
                      <a:pPr marL="0" marR="0" lvl="0" indent="0" algn="just" defTabSz="685800" rtl="0" eaLnBrk="1" fontAlgn="auto" latinLnBrk="0" hangingPunct="1">
                        <a:lnSpc>
                          <a:spcPct val="100000"/>
                        </a:lnSpc>
                        <a:spcBef>
                          <a:spcPts val="0"/>
                        </a:spcBef>
                        <a:spcAft>
                          <a:spcPts val="0"/>
                        </a:spcAft>
                        <a:buClrTx/>
                        <a:buSzTx/>
                        <a:buFontTx/>
                        <a:buNone/>
                        <a:tabLst/>
                        <a:defRPr/>
                      </a:pPr>
                      <a:endParaRPr lang="en-US" sz="1400" b="0"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endParaRPr>
                    </a:p>
                    <a:p>
                      <a:pPr algn="l"/>
                      <a:r>
                        <a:rPr lang="en-US" sz="1400" b="1"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rPr>
                        <a:t>2020</a:t>
                      </a:r>
                      <a:endParaRPr lang="en-US" sz="14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Augmenting Dementia Cognitive Assessment With Instruction-Less Eye-Tracking Tests</a:t>
                      </a:r>
                    </a:p>
                  </a:txBody>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b="0" dirty="0">
                          <a:latin typeface="Times New Roman" panose="02020603050405020304" pitchFamily="18" charset="0"/>
                          <a:cs typeface="Times New Roman" panose="02020603050405020304" pitchFamily="18" charset="0"/>
                        </a:rPr>
                        <a:t>The paper proposes a novel method for dementia assessment by integrating instruction-less eye-tracking tests with existing cognitive tests. The approach minimizes participant burden and does not require verbal or written instructions. By using visual stimuli and recording gaze patterns, it effectively identifies cognitive impairments. Results demonstrate high classification accuracy (AUC &gt; 0.9) and significant correlation with </a:t>
                      </a:r>
                      <a:r>
                        <a:rPr lang="en-US" sz="1400" b="0" dirty="0" err="1">
                          <a:latin typeface="Times New Roman" panose="02020603050405020304" pitchFamily="18" charset="0"/>
                          <a:cs typeface="Times New Roman" panose="02020603050405020304" pitchFamily="18" charset="0"/>
                        </a:rPr>
                        <a:t>MoCA</a:t>
                      </a:r>
                      <a:r>
                        <a:rPr lang="en-US" sz="1400" b="0" dirty="0">
                          <a:latin typeface="Times New Roman" panose="02020603050405020304" pitchFamily="18" charset="0"/>
                          <a:cs typeface="Times New Roman" panose="02020603050405020304" pitchFamily="18" charset="0"/>
                        </a:rPr>
                        <a:t> scores, indicating that the eye-tracking test can serve as a complementary or even standalone tool for cognitive assessment, especially useful for patients with language or motor difficulties.</a:t>
                      </a:r>
                    </a:p>
                  </a:txBody>
                  <a:tcPr/>
                </a:tc>
                <a:extLst>
                  <a:ext uri="{0D108BD9-81ED-4DB2-BD59-A6C34878D82A}">
                    <a16:rowId xmlns:a16="http://schemas.microsoft.com/office/drawing/2014/main" val="4014041938"/>
                  </a:ext>
                </a:extLst>
              </a:tr>
              <a:tr h="2191265">
                <a:tc>
                  <a:txBody>
                    <a:bodyPr/>
                    <a:lstStyle/>
                    <a:p>
                      <a:pPr lvl="0" algn="l">
                        <a:buNone/>
                      </a:pPr>
                      <a:r>
                        <a:rPr lang="en-US" sz="1400" b="0" dirty="0">
                          <a:latin typeface="Times New Roman" panose="02020603050405020304" pitchFamily="18" charset="0"/>
                          <a:cs typeface="Times New Roman" panose="02020603050405020304" pitchFamily="18" charset="0"/>
                        </a:rPr>
                        <a:t>5</a:t>
                      </a:r>
                    </a:p>
                  </a:txBody>
                  <a:tcPr/>
                </a:tc>
                <a:tc>
                  <a:txBody>
                    <a:bodyPr/>
                    <a:lstStyle/>
                    <a:p>
                      <a:r>
                        <a:rPr lang="en-IN" sz="1350" b="0" i="0" kern="1200" dirty="0" err="1">
                          <a:solidFill>
                            <a:srgbClr val="000000"/>
                          </a:solidFill>
                          <a:effectLst/>
                          <a:latin typeface="Times New Roman" panose="02020603050405020304" pitchFamily="18" charset="0"/>
                          <a:ea typeface="+mn-ea"/>
                          <a:cs typeface="Times New Roman" panose="02020603050405020304" pitchFamily="18" charset="0"/>
                        </a:rPr>
                        <a:t>Przybyszewski</a:t>
                      </a:r>
                      <a:r>
                        <a:rPr lang="en-IN" sz="1350" b="0" i="0" kern="1200" dirty="0">
                          <a:solidFill>
                            <a:srgbClr val="000000"/>
                          </a:solidFill>
                          <a:effectLst/>
                          <a:latin typeface="Times New Roman" panose="02020603050405020304" pitchFamily="18" charset="0"/>
                          <a:ea typeface="+mn-ea"/>
                          <a:cs typeface="Times New Roman" panose="02020603050405020304" pitchFamily="18" charset="0"/>
                        </a:rPr>
                        <a:t>, A. W., </a:t>
                      </a:r>
                      <a:r>
                        <a:rPr lang="en-IN" sz="1350" b="0" i="0" kern="1200" dirty="0" err="1">
                          <a:solidFill>
                            <a:srgbClr val="000000"/>
                          </a:solidFill>
                          <a:effectLst/>
                          <a:latin typeface="Times New Roman" panose="02020603050405020304" pitchFamily="18" charset="0"/>
                          <a:ea typeface="+mn-ea"/>
                          <a:cs typeface="Times New Roman" panose="02020603050405020304" pitchFamily="18" charset="0"/>
                        </a:rPr>
                        <a:t>Śledzianowski</a:t>
                      </a:r>
                      <a:r>
                        <a:rPr lang="en-IN" sz="1350" b="0" i="0" kern="1200" dirty="0">
                          <a:solidFill>
                            <a:srgbClr val="000000"/>
                          </a:solidFill>
                          <a:effectLst/>
                          <a:latin typeface="Times New Roman" panose="02020603050405020304" pitchFamily="18" charset="0"/>
                          <a:ea typeface="+mn-ea"/>
                          <a:cs typeface="Times New Roman" panose="02020603050405020304" pitchFamily="18" charset="0"/>
                        </a:rPr>
                        <a:t>, A., </a:t>
                      </a:r>
                      <a:r>
                        <a:rPr lang="en-IN" sz="1350" b="0" i="0" kern="1200" dirty="0" err="1">
                          <a:solidFill>
                            <a:srgbClr val="000000"/>
                          </a:solidFill>
                          <a:effectLst/>
                          <a:latin typeface="Times New Roman" panose="02020603050405020304" pitchFamily="18" charset="0"/>
                          <a:ea typeface="+mn-ea"/>
                          <a:cs typeface="Times New Roman" panose="02020603050405020304" pitchFamily="18" charset="0"/>
                        </a:rPr>
                        <a:t>Chudzik</a:t>
                      </a:r>
                      <a:r>
                        <a:rPr lang="en-IN" sz="1350" b="0" i="0" kern="1200" dirty="0">
                          <a:solidFill>
                            <a:srgbClr val="000000"/>
                          </a:solidFill>
                          <a:effectLst/>
                          <a:latin typeface="Times New Roman" panose="02020603050405020304" pitchFamily="18" charset="0"/>
                          <a:ea typeface="+mn-ea"/>
                          <a:cs typeface="Times New Roman" panose="02020603050405020304" pitchFamily="18" charset="0"/>
                        </a:rPr>
                        <a:t>, A., </a:t>
                      </a:r>
                      <a:r>
                        <a:rPr lang="en-IN" sz="1350" b="0" i="0" kern="1200" dirty="0" err="1">
                          <a:solidFill>
                            <a:srgbClr val="000000"/>
                          </a:solidFill>
                          <a:effectLst/>
                          <a:latin typeface="Times New Roman" panose="02020603050405020304" pitchFamily="18" charset="0"/>
                          <a:ea typeface="+mn-ea"/>
                          <a:cs typeface="Times New Roman" panose="02020603050405020304" pitchFamily="18" charset="0"/>
                        </a:rPr>
                        <a:t>Szlufik</a:t>
                      </a:r>
                      <a:r>
                        <a:rPr lang="en-IN" sz="1350" b="0" i="0" kern="1200" dirty="0">
                          <a:solidFill>
                            <a:srgbClr val="000000"/>
                          </a:solidFill>
                          <a:effectLst/>
                          <a:latin typeface="Times New Roman" panose="02020603050405020304" pitchFamily="18" charset="0"/>
                          <a:ea typeface="+mn-ea"/>
                          <a:cs typeface="Times New Roman" panose="02020603050405020304" pitchFamily="18" charset="0"/>
                        </a:rPr>
                        <a:t>, S., </a:t>
                      </a:r>
                      <a:r>
                        <a:rPr lang="en-IN" sz="1350" b="0" i="0" kern="1200" dirty="0" err="1">
                          <a:solidFill>
                            <a:srgbClr val="000000"/>
                          </a:solidFill>
                          <a:effectLst/>
                          <a:latin typeface="Times New Roman" panose="02020603050405020304" pitchFamily="18" charset="0"/>
                          <a:ea typeface="+mn-ea"/>
                          <a:cs typeface="Times New Roman" panose="02020603050405020304" pitchFamily="18" charset="0"/>
                        </a:rPr>
                        <a:t>Koziorowski</a:t>
                      </a:r>
                      <a:r>
                        <a:rPr lang="en-IN" sz="1350" b="0" i="0" kern="1200" dirty="0">
                          <a:solidFill>
                            <a:srgbClr val="000000"/>
                          </a:solidFill>
                          <a:effectLst/>
                          <a:latin typeface="Times New Roman" panose="02020603050405020304" pitchFamily="18" charset="0"/>
                          <a:ea typeface="+mn-ea"/>
                          <a:cs typeface="Times New Roman" panose="02020603050405020304" pitchFamily="18" charset="0"/>
                        </a:rPr>
                        <a:t>, D. </a:t>
                      </a:r>
                    </a:p>
                    <a:p>
                      <a:endParaRPr lang="en-US" sz="1400" b="0" i="0" u="none" strike="noStrike" cap="none" spc="0" baseline="0" noProof="0" dirty="0">
                        <a:uFillTx/>
                        <a:latin typeface="Times New Roman" panose="02020603050405020304" pitchFamily="18" charset="0"/>
                        <a:cs typeface="Times New Roman" panose="02020603050405020304" pitchFamily="18" charset="0"/>
                      </a:endParaRPr>
                    </a:p>
                    <a:p>
                      <a:pPr lvl="0" algn="l">
                        <a:buNone/>
                      </a:pPr>
                      <a:r>
                        <a:rPr lang="en-US" sz="1400" b="1" i="0" u="none" strike="noStrike" cap="none" spc="0" baseline="0" noProof="0" dirty="0">
                          <a:solidFill>
                            <a:srgbClr val="000000"/>
                          </a:solidFill>
                          <a:uFillTx/>
                          <a:latin typeface="Times New Roman" panose="02020603050405020304" pitchFamily="18" charset="0"/>
                          <a:cs typeface="Times New Roman" panose="02020603050405020304" pitchFamily="18" charset="0"/>
                        </a:rPr>
                        <a:t>2023</a:t>
                      </a:r>
                      <a:endParaRPr lang="en-US"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IN" sz="1400" b="0" i="0" kern="1200" dirty="0">
                          <a:solidFill>
                            <a:srgbClr val="000000"/>
                          </a:solidFill>
                          <a:effectLst/>
                          <a:latin typeface="Times New Roman" panose="02020603050405020304" pitchFamily="18" charset="0"/>
                          <a:ea typeface="+mn-ea"/>
                          <a:cs typeface="Times New Roman" panose="02020603050405020304" pitchFamily="18" charset="0"/>
                        </a:rPr>
                        <a:t>Machine learning and eye movements give insights into neurodegenerative disease mechanisms.</a:t>
                      </a:r>
                      <a:endPar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study emphasizes that eye movements are significantly affected by neurodegenerative diseases like Parkinson’s and Alzheimer’s. Machine learning applied to eye movement data can differentiate early disease markers from normal aging and predict disease progression. Reflexive saccades, </a:t>
                      </a:r>
                      <a:r>
                        <a:rPr lang="en-US" sz="1400" dirty="0" err="1">
                          <a:latin typeface="Times New Roman" panose="02020603050405020304" pitchFamily="18" charset="0"/>
                          <a:cs typeface="Times New Roman" panose="02020603050405020304" pitchFamily="18" charset="0"/>
                        </a:rPr>
                        <a:t>antisaccades</a:t>
                      </a:r>
                      <a:r>
                        <a:rPr lang="en-US" sz="1400" dirty="0">
                          <a:latin typeface="Times New Roman" panose="02020603050405020304" pitchFamily="18" charset="0"/>
                          <a:cs typeface="Times New Roman" panose="02020603050405020304" pitchFamily="18" charset="0"/>
                        </a:rPr>
                        <a:t>, and pursuit movements serve as reliable biomarkers for cognitive, motor, and emotional symptoms. By analyzing complex eye movement patterns, ML offers valuable insights into disease mechanisms and supports early diagnosis, potentially improving precision in treatment strategies for PD and AD.</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9091197"/>
                  </a:ext>
                </a:extLst>
              </a:tr>
              <a:tr h="2101089">
                <a:tc>
                  <a:txBody>
                    <a:bodyPr/>
                    <a:lstStyle/>
                    <a:p>
                      <a:pPr algn="l"/>
                      <a:r>
                        <a:rPr lang="en-IN" sz="1400" b="0" dirty="0">
                          <a:latin typeface="Times New Roman" panose="02020603050405020304" pitchFamily="18" charset="0"/>
                          <a:cs typeface="Times New Roman" panose="02020603050405020304" pitchFamily="18" charset="0"/>
                        </a:rPr>
                        <a:t>6</a:t>
                      </a:r>
                      <a:endParaRPr lang="en-US" sz="1400" b="0" dirty="0">
                        <a:latin typeface="Times New Roman" panose="02020603050405020304" pitchFamily="18" charset="0"/>
                        <a:cs typeface="Times New Roman" panose="02020603050405020304" pitchFamily="18" charset="0"/>
                      </a:endParaRPr>
                    </a:p>
                  </a:txBody>
                  <a:tcPr/>
                </a:tc>
                <a:tc>
                  <a:txBody>
                    <a:bodyPr/>
                    <a:lstStyle/>
                    <a:p>
                      <a:pPr algn="l"/>
                      <a:r>
                        <a:rPr lang="en-IN" dirty="0" err="1">
                          <a:latin typeface="Times New Roman" panose="02020603050405020304" pitchFamily="18" charset="0"/>
                          <a:cs typeface="Times New Roman" panose="02020603050405020304" pitchFamily="18" charset="0"/>
                        </a:rPr>
                        <a:t>Jesús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Díaz-García</a:t>
                      </a:r>
                      <a:r>
                        <a:rPr lang="en-IN" dirty="0">
                          <a:latin typeface="Times New Roman" panose="02020603050405020304" pitchFamily="18" charset="0"/>
                          <a:cs typeface="Times New Roman" panose="02020603050405020304" pitchFamily="18" charset="0"/>
                        </a:rPr>
                        <a:t>,</a:t>
                      </a:r>
                    </a:p>
                    <a:p>
                      <a:pPr algn="l"/>
                      <a:r>
                        <a:rPr lang="en-IN" dirty="0">
                          <a:latin typeface="Times New Roman" panose="02020603050405020304" pitchFamily="18" charset="0"/>
                          <a:cs typeface="Times New Roman" panose="02020603050405020304" pitchFamily="18" charset="0"/>
                        </a:rPr>
                        <a:t>Pere</a:t>
                      </a:r>
                      <a:r>
                        <a:rPr lang="en-IN" baseline="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Brunet, Isabel </a:t>
                      </a:r>
                      <a:r>
                        <a:rPr lang="en-IN" dirty="0" err="1">
                          <a:latin typeface="Times New Roman" panose="02020603050405020304" pitchFamily="18" charset="0"/>
                          <a:cs typeface="Times New Roman" panose="02020603050405020304" pitchFamily="18" charset="0"/>
                        </a:rPr>
                        <a:t>Navazo</a:t>
                      </a:r>
                      <a:r>
                        <a:rPr lang="en-IN" dirty="0">
                          <a:latin typeface="Times New Roman" panose="02020603050405020304" pitchFamily="18" charset="0"/>
                          <a:cs typeface="Times New Roman" panose="02020603050405020304" pitchFamily="18" charset="0"/>
                        </a:rPr>
                        <a:t> Pere-Pau Vázquez</a:t>
                      </a:r>
                    </a:p>
                    <a:p>
                      <a:pPr algn="l"/>
                      <a:endParaRPr lang="en-IN" sz="1400" b="1"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p>
                      <a:pPr algn="l"/>
                      <a:r>
                        <a:rPr lang="en-US" sz="1400" b="1" i="0" u="none" strike="noStrike" kern="1200" baseline="0" dirty="0">
                          <a:solidFill>
                            <a:srgbClr val="000000"/>
                          </a:solidFill>
                          <a:latin typeface="Times New Roman" panose="02020603050405020304" pitchFamily="18" charset="0"/>
                          <a:ea typeface="+mn-ea"/>
                          <a:cs typeface="Times New Roman" panose="02020603050405020304" pitchFamily="18" charset="0"/>
                        </a:rPr>
                        <a:t>2017</a:t>
                      </a:r>
                    </a:p>
                  </a:txBody>
                  <a:tcPr/>
                </a:tc>
                <a:tc>
                  <a:txBody>
                    <a:bodyPr/>
                    <a:lstStyle/>
                    <a:p>
                      <a:r>
                        <a:rPr lang="en-US" sz="1400" dirty="0">
                          <a:latin typeface="Times New Roman" panose="02020603050405020304" pitchFamily="18" charset="0"/>
                          <a:cs typeface="Times New Roman" panose="02020603050405020304" pitchFamily="18" charset="0"/>
                        </a:rPr>
                        <a:t>DOWNSAMPLING METHODS FOR MEDICAL DATASETS </a:t>
                      </a:r>
                      <a:endParaRPr lang="en-US" sz="14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p>
                      <a:endParaRPr lang="en-US" sz="14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p>
                      <a:endParaRPr lang="en-US" sz="14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paper presents a novel </a:t>
                      </a:r>
                      <a:r>
                        <a:rPr lang="en-US" sz="1400" dirty="0" err="1">
                          <a:latin typeface="Times New Roman" panose="02020603050405020304" pitchFamily="18" charset="0"/>
                          <a:cs typeface="Times New Roman" panose="02020603050405020304" pitchFamily="18" charset="0"/>
                        </a:rPr>
                        <a:t>downsampling</a:t>
                      </a:r>
                      <a:r>
                        <a:rPr lang="en-US" sz="1400" dirty="0">
                          <a:latin typeface="Times New Roman" panose="02020603050405020304" pitchFamily="18" charset="0"/>
                          <a:cs typeface="Times New Roman" panose="02020603050405020304" pitchFamily="18" charset="0"/>
                        </a:rPr>
                        <a:t> technique for medical datasets aimed at improving volume visualization. Unlike traditional methods that often lose fine details, the proposed low-cost filter preserves small features while producing smooth, lower-resolution outputs. This approach is especially suited for low-end systems, enabling high-quality rendering with minimal computational demand. It offers an effective balance between detail preservation and performance, making it practical for clinical applications where resource constraints exist.</a:t>
                      </a:r>
                      <a:endParaRPr lang="en-IN" sz="1400" b="0" i="0" kern="1200" dirty="0">
                        <a:solidFill>
                          <a:srgbClr val="000000"/>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651830503"/>
                  </a:ext>
                </a:extLst>
              </a:tr>
            </a:tbl>
          </a:graphicData>
        </a:graphic>
      </p:graphicFrame>
    </p:spTree>
    <p:extLst>
      <p:ext uri="{BB962C8B-B14F-4D97-AF65-F5344CB8AC3E}">
        <p14:creationId xmlns:p14="http://schemas.microsoft.com/office/powerpoint/2010/main" val="2081484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11F4A9-0642-40AB-12B9-61DF6B854343}"/>
              </a:ext>
            </a:extLst>
          </p:cNvPr>
          <p:cNvSpPr/>
          <p:nvPr/>
        </p:nvSpPr>
        <p:spPr>
          <a:xfrm>
            <a:off x="0" y="293914"/>
            <a:ext cx="12192000" cy="6564086"/>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sp>
        <p:nvSpPr>
          <p:cNvPr id="3" name="Title 2">
            <a:extLst>
              <a:ext uri="{FF2B5EF4-FFF2-40B4-BE49-F238E27FC236}">
                <a16:creationId xmlns:a16="http://schemas.microsoft.com/office/drawing/2014/main" id="{E54BD9D3-CCA6-B9E3-9FD5-3138BB534BC4}"/>
              </a:ext>
            </a:extLst>
          </p:cNvPr>
          <p:cNvSpPr>
            <a:spLocks noGrp="1"/>
          </p:cNvSpPr>
          <p:nvPr>
            <p:ph type="title"/>
          </p:nvPr>
        </p:nvSpPr>
        <p:spPr>
          <a:xfrm>
            <a:off x="1610971" y="145303"/>
            <a:ext cx="8577617" cy="316081"/>
          </a:xfrm>
        </p:spPr>
        <p:txBody>
          <a:bodyPr/>
          <a:lstStyle/>
          <a:p>
            <a:pPr algn="ctr"/>
            <a:r>
              <a:rPr lang="en-US" sz="3200" dirty="0">
                <a:solidFill>
                  <a:srgbClr val="FF0000"/>
                </a:solidFill>
                <a:latin typeface="Times New Roman" panose="02020603050405020304" pitchFamily="18" charset="0"/>
                <a:cs typeface="Times New Roman" panose="02020603050405020304" pitchFamily="18" charset="0"/>
              </a:rPr>
              <a:t>Literature Survey</a:t>
            </a:r>
            <a:endParaRPr lang="en-IN" sz="3200"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B4B4754-B439-82E8-5162-661DE8ED02D8}"/>
              </a:ext>
            </a:extLst>
          </p:cNvPr>
          <p:cNvSpPr>
            <a:spLocks noGrp="1"/>
          </p:cNvSpPr>
          <p:nvPr>
            <p:ph type="sldNum" sz="quarter" idx="12"/>
          </p:nvPr>
        </p:nvSpPr>
        <p:spPr/>
        <p:txBody>
          <a:bodyPr/>
          <a:lstStyle/>
          <a:p>
            <a:pPr defTabSz="685800" hangingPunct="1"/>
            <a:fld id="{71766878-3199-4EAB-94E7-2D6D11070E14}" type="slidenum">
              <a:rPr lang="en-US" kern="1200">
                <a:solidFill>
                  <a:prstClr val="white"/>
                </a:solidFill>
                <a:latin typeface="Calibri"/>
                <a:ea typeface="+mn-ea"/>
                <a:cs typeface="+mn-cs"/>
              </a:rPr>
              <a:pPr defTabSz="685800" hangingPunct="1"/>
              <a:t>9</a:t>
            </a:fld>
            <a:endParaRPr lang="en-US" kern="1200">
              <a:solidFill>
                <a:prstClr val="white"/>
              </a:solidFill>
              <a:latin typeface="Calibri"/>
              <a:ea typeface="+mn-ea"/>
              <a:cs typeface="+mn-cs"/>
            </a:endParaRPr>
          </a:p>
        </p:txBody>
      </p:sp>
      <p:graphicFrame>
        <p:nvGraphicFramePr>
          <p:cNvPr id="8" name="Table 2">
            <a:extLst>
              <a:ext uri="{FF2B5EF4-FFF2-40B4-BE49-F238E27FC236}">
                <a16:creationId xmlns:a16="http://schemas.microsoft.com/office/drawing/2014/main" id="{8A48D845-A724-5505-60C5-936C5F696060}"/>
              </a:ext>
            </a:extLst>
          </p:cNvPr>
          <p:cNvGraphicFramePr>
            <a:graphicFrameLocks noGrp="1"/>
          </p:cNvGraphicFramePr>
          <p:nvPr>
            <p:extLst>
              <p:ext uri="{D42A27DB-BD31-4B8C-83A1-F6EECF244321}">
                <p14:modId xmlns:p14="http://schemas.microsoft.com/office/powerpoint/2010/main" val="2966766944"/>
              </p:ext>
            </p:extLst>
          </p:nvPr>
        </p:nvGraphicFramePr>
        <p:xfrm>
          <a:off x="0" y="0"/>
          <a:ext cx="12191999" cy="7132320"/>
        </p:xfrm>
        <a:graphic>
          <a:graphicData uri="http://schemas.openxmlformats.org/drawingml/2006/table">
            <a:tbl>
              <a:tblPr firstRow="1" bandRow="1">
                <a:tableStyleId>{EEE7283C-3CF3-47DC-8721-378D4A62B228}</a:tableStyleId>
              </a:tblPr>
              <a:tblGrid>
                <a:gridCol w="740763">
                  <a:extLst>
                    <a:ext uri="{9D8B030D-6E8A-4147-A177-3AD203B41FA5}">
                      <a16:colId xmlns:a16="http://schemas.microsoft.com/office/drawing/2014/main" val="739043522"/>
                    </a:ext>
                  </a:extLst>
                </a:gridCol>
                <a:gridCol w="1547710">
                  <a:extLst>
                    <a:ext uri="{9D8B030D-6E8A-4147-A177-3AD203B41FA5}">
                      <a16:colId xmlns:a16="http://schemas.microsoft.com/office/drawing/2014/main" val="2216152480"/>
                    </a:ext>
                  </a:extLst>
                </a:gridCol>
                <a:gridCol w="4477501">
                  <a:extLst>
                    <a:ext uri="{9D8B030D-6E8A-4147-A177-3AD203B41FA5}">
                      <a16:colId xmlns:a16="http://schemas.microsoft.com/office/drawing/2014/main" val="2141654083"/>
                    </a:ext>
                  </a:extLst>
                </a:gridCol>
                <a:gridCol w="5426025">
                  <a:extLst>
                    <a:ext uri="{9D8B030D-6E8A-4147-A177-3AD203B41FA5}">
                      <a16:colId xmlns:a16="http://schemas.microsoft.com/office/drawing/2014/main" val="901742814"/>
                    </a:ext>
                  </a:extLst>
                </a:gridCol>
              </a:tblGrid>
              <a:tr h="304197">
                <a:tc>
                  <a:txBody>
                    <a:bodyPr/>
                    <a:lstStyle/>
                    <a:p>
                      <a:pPr algn="ctr"/>
                      <a:r>
                        <a:rPr lang="en-US" sz="1400" dirty="0">
                          <a:latin typeface="Times New Roman" panose="02020603050405020304" pitchFamily="18" charset="0"/>
                          <a:cs typeface="Times New Roman" panose="02020603050405020304" pitchFamily="18" charset="0"/>
                        </a:rPr>
                        <a:t>Sr. No</a:t>
                      </a:r>
                    </a:p>
                  </a:txBody>
                  <a:tcPr/>
                </a:tc>
                <a:tc>
                  <a:txBody>
                    <a:bodyPr/>
                    <a:lstStyle/>
                    <a:p>
                      <a:pPr algn="ctr"/>
                      <a:r>
                        <a:rPr lang="en-US" sz="1400" dirty="0">
                          <a:latin typeface="Times New Roman" panose="02020603050405020304" pitchFamily="18" charset="0"/>
                          <a:cs typeface="Times New Roman" panose="02020603050405020304" pitchFamily="18" charset="0"/>
                        </a:rPr>
                        <a:t>AUTHORS</a:t>
                      </a:r>
                    </a:p>
                  </a:txBody>
                  <a:tcPr/>
                </a:tc>
                <a:tc>
                  <a:txBody>
                    <a:bodyPr/>
                    <a:lstStyle/>
                    <a:p>
                      <a:pPr algn="ctr"/>
                      <a:r>
                        <a:rPr lang="en-US" sz="1400" dirty="0">
                          <a:latin typeface="Times New Roman" panose="02020603050405020304" pitchFamily="18" charset="0"/>
                          <a:cs typeface="Times New Roman" panose="02020603050405020304" pitchFamily="18" charset="0"/>
                        </a:rPr>
                        <a:t>PAPER</a:t>
                      </a:r>
                    </a:p>
                  </a:txBody>
                  <a:tcPr/>
                </a:tc>
                <a:tc>
                  <a:txBody>
                    <a:bodyPr/>
                    <a:lstStyle/>
                    <a:p>
                      <a:pPr algn="ctr"/>
                      <a:r>
                        <a:rPr lang="en-US" sz="1400" dirty="0">
                          <a:latin typeface="Times New Roman" panose="02020603050405020304" pitchFamily="18" charset="0"/>
                          <a:cs typeface="Times New Roman" panose="02020603050405020304" pitchFamily="18" charset="0"/>
                        </a:rPr>
                        <a:t>INFERENCE</a:t>
                      </a:r>
                    </a:p>
                  </a:txBody>
                  <a:tcPr/>
                </a:tc>
                <a:extLst>
                  <a:ext uri="{0D108BD9-81ED-4DB2-BD59-A6C34878D82A}">
                    <a16:rowId xmlns:a16="http://schemas.microsoft.com/office/drawing/2014/main" val="4026048611"/>
                  </a:ext>
                </a:extLst>
              </a:tr>
              <a:tr h="1946858">
                <a:tc>
                  <a:txBody>
                    <a:bodyPr/>
                    <a:lstStyle/>
                    <a:p>
                      <a:pPr algn="l"/>
                      <a:r>
                        <a:rPr lang="en-US" sz="1400" b="0" dirty="0">
                          <a:latin typeface="Times New Roman" panose="02020603050405020304" pitchFamily="18" charset="0"/>
                          <a:cs typeface="Times New Roman" panose="02020603050405020304" pitchFamily="18" charset="0"/>
                        </a:rPr>
                        <a:t>7</a:t>
                      </a:r>
                    </a:p>
                  </a:txBody>
                  <a:tcPr/>
                </a:tc>
                <a:tc>
                  <a:txBody>
                    <a:bodyPr/>
                    <a:lstStyle/>
                    <a:p>
                      <a:r>
                        <a:rPr lang="en-IN" sz="1400" dirty="0" err="1">
                          <a:latin typeface="Times New Roman" panose="02020603050405020304" pitchFamily="18" charset="0"/>
                          <a:cs typeface="Times New Roman" panose="02020603050405020304" pitchFamily="18" charset="0"/>
                        </a:rPr>
                        <a:t>Hajra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Murtaza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Musharif</a:t>
                      </a:r>
                      <a:r>
                        <a:rPr lang="en-IN" sz="1400" dirty="0">
                          <a:latin typeface="Times New Roman" panose="02020603050405020304" pitchFamily="18" charset="0"/>
                          <a:cs typeface="Times New Roman" panose="02020603050405020304" pitchFamily="18" charset="0"/>
                        </a:rPr>
                        <a:t> Ahmed,</a:t>
                      </a:r>
                    </a:p>
                    <a:p>
                      <a:r>
                        <a:rPr lang="en-IN" sz="1400" dirty="0" err="1">
                          <a:latin typeface="Times New Roman" panose="02020603050405020304" pitchFamily="18" charset="0"/>
                          <a:cs typeface="Times New Roman" panose="02020603050405020304" pitchFamily="18" charset="0"/>
                        </a:rPr>
                        <a:t>Naurin</a:t>
                      </a:r>
                      <a:r>
                        <a:rPr lang="en-IN" sz="1400" dirty="0">
                          <a:latin typeface="Times New Roman" panose="02020603050405020304" pitchFamily="18" charset="0"/>
                          <a:cs typeface="Times New Roman" panose="02020603050405020304" pitchFamily="18" charset="0"/>
                        </a:rPr>
                        <a:t> Farooq Khan,</a:t>
                      </a:r>
                    </a:p>
                    <a:p>
                      <a:r>
                        <a:rPr lang="en-IN" sz="1400" dirty="0">
                          <a:latin typeface="Times New Roman" panose="02020603050405020304" pitchFamily="18" charset="0"/>
                          <a:cs typeface="Times New Roman" panose="02020603050405020304" pitchFamily="18" charset="0"/>
                        </a:rPr>
                        <a:t>Ghulam </a:t>
                      </a:r>
                      <a:r>
                        <a:rPr lang="en-IN" sz="1400" dirty="0" err="1">
                          <a:latin typeface="Times New Roman" panose="02020603050405020304" pitchFamily="18" charset="0"/>
                          <a:cs typeface="Times New Roman" panose="02020603050405020304" pitchFamily="18" charset="0"/>
                        </a:rPr>
                        <a:t>Murtaza</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Saad</a:t>
                      </a:r>
                      <a:r>
                        <a:rPr lang="en-IN" sz="1400" dirty="0">
                          <a:latin typeface="Times New Roman" panose="02020603050405020304" pitchFamily="18" charset="0"/>
                          <a:cs typeface="Times New Roman" panose="02020603050405020304" pitchFamily="18" charset="0"/>
                        </a:rPr>
                        <a:t> Zafar,</a:t>
                      </a:r>
                    </a:p>
                    <a:p>
                      <a:r>
                        <a:rPr lang="en-IN" sz="1400" dirty="0" err="1">
                          <a:latin typeface="Times New Roman" panose="02020603050405020304" pitchFamily="18" charset="0"/>
                          <a:cs typeface="Times New Roman" panose="02020603050405020304" pitchFamily="18" charset="0"/>
                        </a:rPr>
                        <a:t>Ambreen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Bano</a:t>
                      </a:r>
                      <a:endParaRPr lang="en-US" sz="1400" b="1"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endParaRPr>
                    </a:p>
                    <a:p>
                      <a:pPr algn="l"/>
                      <a:r>
                        <a:rPr lang="en-US" sz="1400" b="1" i="0" u="none" strike="noStrike" cap="none" spc="0" baseline="0" dirty="0">
                          <a:solidFill>
                            <a:srgbClr val="000000"/>
                          </a:solidFill>
                          <a:uFillTx/>
                          <a:latin typeface="Times New Roman" panose="02020603050405020304" pitchFamily="18" charset="0"/>
                          <a:ea typeface="+mn-ea"/>
                          <a:cs typeface="Times New Roman" panose="02020603050405020304" pitchFamily="18" charset="0"/>
                          <a:sym typeface="Arial"/>
                        </a:rPr>
                        <a:t>2023</a:t>
                      </a:r>
                      <a:endParaRPr lang="en-US" sz="1400" b="1" dirty="0">
                        <a:latin typeface="Times New Roman" panose="02020603050405020304" pitchFamily="18" charset="0"/>
                        <a:cs typeface="Times New Roman" panose="02020603050405020304" pitchFamily="18" charset="0"/>
                      </a:endParaRPr>
                    </a:p>
                  </a:txBody>
                  <a:tcPr/>
                </a:tc>
                <a:tc>
                  <a:txBody>
                    <a:bodyPr/>
                    <a:lstStyle/>
                    <a:p>
                      <a:pPr algn="l"/>
                      <a:r>
                        <a:rPr lang="en-IN" sz="1400" dirty="0">
                          <a:latin typeface="Times New Roman" panose="02020603050405020304" pitchFamily="18" charset="0"/>
                          <a:cs typeface="Times New Roman" panose="02020603050405020304" pitchFamily="18" charset="0"/>
                        </a:rPr>
                        <a:t>Synthetic data generation : State of the art in health care domain</a:t>
                      </a:r>
                      <a:endParaRPr lang="en-US" sz="1400"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350" b="0" i="0" kern="1200" dirty="0">
                          <a:solidFill>
                            <a:srgbClr val="000000"/>
                          </a:solidFill>
                          <a:effectLst/>
                          <a:latin typeface="+mn-lt"/>
                          <a:ea typeface="+mn-ea"/>
                          <a:cs typeface="+mn-cs"/>
                        </a:rPr>
                        <a:t>This  paper synthesizes current methods for generating synthetic data in healthcare to address privacy concerns that limit access to real patient data. It examines 70 peer-reviewed studies, assessing techniques for creating privacy-preserving synthetic medical data and their utility in research, academics, and testing. The review identifies a lack of focus on longitudinal synthetic data and a need for a unified metric for quality assessment. It serves as a guide for researchers to select suitable synthetic data strategies for healthcare applications.</a:t>
                      </a:r>
                    </a:p>
                    <a:p>
                      <a:pPr marL="0" marR="0" lvl="0" indent="0" algn="just"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4041938"/>
                  </a:ext>
                </a:extLst>
              </a:tr>
              <a:tr h="2433573">
                <a:tc>
                  <a:txBody>
                    <a:bodyPr/>
                    <a:lstStyle/>
                    <a:p>
                      <a:pPr lvl="0" algn="l">
                        <a:buNone/>
                      </a:pPr>
                      <a:r>
                        <a:rPr lang="en-US" sz="1400" b="0" dirty="0">
                          <a:latin typeface="Times New Roman" panose="02020603050405020304" pitchFamily="18" charset="0"/>
                          <a:cs typeface="Times New Roman" panose="02020603050405020304" pitchFamily="18" charset="0"/>
                        </a:rPr>
                        <a:t>8</a:t>
                      </a:r>
                    </a:p>
                  </a:txBody>
                  <a:tcPr/>
                </a:tc>
                <a:tc>
                  <a:txBody>
                    <a:bodyPr/>
                    <a:lstStyle/>
                    <a:p>
                      <a:r>
                        <a:rPr lang="en-IN" sz="1400" dirty="0"/>
                        <a:t>Dmitry </a:t>
                      </a:r>
                      <a:r>
                        <a:rPr lang="en-IN" sz="1400" dirty="0" err="1"/>
                        <a:t>Lagun</a:t>
                      </a:r>
                      <a:r>
                        <a:rPr lang="en-IN" sz="1400" dirty="0"/>
                        <a:t>, Cecelia</a:t>
                      </a:r>
                      <a:r>
                        <a:rPr lang="en-IN" sz="1400" baseline="0" dirty="0"/>
                        <a:t> </a:t>
                      </a:r>
                      <a:r>
                        <a:rPr lang="en-IN" sz="1400" dirty="0" err="1"/>
                        <a:t>Manzanares</a:t>
                      </a:r>
                      <a:r>
                        <a:rPr lang="en-IN" sz="1400" dirty="0"/>
                        <a:t>, Stuart M. Zola, Elizabeth A. Buffalo, Eugene </a:t>
                      </a:r>
                      <a:r>
                        <a:rPr lang="en-IN" sz="1400" dirty="0" err="1"/>
                        <a:t>Agichtein</a:t>
                      </a:r>
                      <a:r>
                        <a:rPr lang="en-IN" sz="1400" dirty="0"/>
                        <a:t>,</a:t>
                      </a:r>
                    </a:p>
                    <a:p>
                      <a:endParaRPr lang="en-IN" sz="1400" dirty="0">
                        <a:latin typeface="Times New Roman" panose="02020603050405020304" pitchFamily="18" charset="0"/>
                        <a:cs typeface="Times New Roman" panose="02020603050405020304" pitchFamily="18" charset="0"/>
                      </a:endParaRPr>
                    </a:p>
                    <a:p>
                      <a:r>
                        <a:rPr lang="en-IN" sz="1400" b="1" dirty="0">
                          <a:latin typeface="Times New Roman" panose="02020603050405020304" pitchFamily="18" charset="0"/>
                          <a:cs typeface="Times New Roman" panose="02020603050405020304" pitchFamily="18" charset="0"/>
                        </a:rPr>
                        <a:t>2011</a:t>
                      </a:r>
                      <a:endParaRPr lang="en-US" sz="1400" b="1"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6858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Detecting cognitive impairment by eye movement analysis using automatic classification algorithms</a:t>
                      </a:r>
                      <a:endPar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endParaRPr>
                    </a:p>
                  </a:txBody>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0" kern="1200" dirty="0">
                          <a:solidFill>
                            <a:srgbClr val="000000"/>
                          </a:solidFill>
                          <a:effectLst/>
                          <a:latin typeface="Times New Roman" panose="02020603050405020304" pitchFamily="18" charset="0"/>
                          <a:ea typeface="+mn-ea"/>
                          <a:cs typeface="Times New Roman" panose="02020603050405020304" pitchFamily="18" charset="0"/>
                        </a:rPr>
                        <a:t>This paper demonstrates the effectiveness of using machine learning algorithms to </a:t>
                      </a:r>
                      <a:r>
                        <a:rPr lang="en-IN" sz="1400" b="0" i="0" kern="1200" dirty="0" err="1">
                          <a:solidFill>
                            <a:srgbClr val="000000"/>
                          </a:solidFill>
                          <a:effectLst/>
                          <a:latin typeface="Times New Roman" panose="02020603050405020304" pitchFamily="18" charset="0"/>
                          <a:ea typeface="+mn-ea"/>
                          <a:cs typeface="Times New Roman" panose="02020603050405020304" pitchFamily="18" charset="0"/>
                        </a:rPr>
                        <a:t>analyze</a:t>
                      </a:r>
                      <a:r>
                        <a:rPr lang="en-IN" sz="1400" b="0" i="0" kern="1200" dirty="0">
                          <a:solidFill>
                            <a:srgbClr val="000000"/>
                          </a:solidFill>
                          <a:effectLst/>
                          <a:latin typeface="Times New Roman" panose="02020603050405020304" pitchFamily="18" charset="0"/>
                          <a:ea typeface="+mn-ea"/>
                          <a:cs typeface="Times New Roman" panose="02020603050405020304" pitchFamily="18" charset="0"/>
                        </a:rPr>
                        <a:t> eye movement patterns during the Visual Paired Comparison (VPC) task for detecting mild cognitive impairment (MCI). By incorporating features such as fixation duration, saccade orientation, and re-fixations, the study achieved an accuracy of 87%, sensitivity of 97%, and specificity of 77% in distinguishing MCI patients from age-matched controls. The findings suggest that machine learning can significantly enhance the early detection of cognitive impairments, offering promising implications for Alzheimer’s disease research and diagnosis</a:t>
                      </a:r>
                    </a:p>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9091197"/>
                  </a:ext>
                </a:extLst>
              </a:tr>
              <a:tr h="2433573">
                <a:tc>
                  <a:txBody>
                    <a:bodyPr/>
                    <a:lstStyle/>
                    <a:p>
                      <a:pPr algn="l"/>
                      <a:r>
                        <a:rPr lang="en-IN" sz="1400" b="0" dirty="0">
                          <a:latin typeface="Times New Roman" panose="02020603050405020304" pitchFamily="18" charset="0"/>
                          <a:cs typeface="Times New Roman" panose="02020603050405020304" pitchFamily="18" charset="0"/>
                        </a:rPr>
                        <a:t>9</a:t>
                      </a:r>
                      <a:endParaRPr lang="en-US" sz="1400" b="0" dirty="0">
                        <a:latin typeface="Times New Roman" panose="02020603050405020304" pitchFamily="18" charset="0"/>
                        <a:cs typeface="Times New Roman" panose="02020603050405020304" pitchFamily="18" charset="0"/>
                      </a:endParaRPr>
                    </a:p>
                  </a:txBody>
                  <a:tcPr/>
                </a:tc>
                <a:tc>
                  <a:txBody>
                    <a:bodyPr/>
                    <a:lstStyle/>
                    <a:p>
                      <a:pPr algn="just"/>
                      <a:r>
                        <a:rPr lang="en-IN" sz="1350" b="0" i="0" kern="1200" dirty="0" err="1">
                          <a:solidFill>
                            <a:srgbClr val="000000"/>
                          </a:solidFill>
                          <a:effectLst/>
                          <a:latin typeface="+mn-lt"/>
                          <a:ea typeface="+mn-ea"/>
                          <a:cs typeface="+mn-cs"/>
                        </a:rPr>
                        <a:t>Tokushige,S.I</a:t>
                      </a:r>
                      <a:r>
                        <a:rPr lang="en-IN" sz="1350" b="0" i="0" kern="1200" dirty="0">
                          <a:solidFill>
                            <a:srgbClr val="000000"/>
                          </a:solidFill>
                          <a:effectLst/>
                          <a:latin typeface="+mn-lt"/>
                          <a:ea typeface="+mn-ea"/>
                          <a:cs typeface="+mn-cs"/>
                        </a:rPr>
                        <a:t>., </a:t>
                      </a:r>
                      <a:r>
                        <a:rPr lang="en-IN" sz="1350" b="0" i="0" kern="1200" dirty="0" err="1">
                          <a:solidFill>
                            <a:srgbClr val="000000"/>
                          </a:solidFill>
                          <a:effectLst/>
                          <a:latin typeface="+mn-lt"/>
                          <a:ea typeface="+mn-ea"/>
                          <a:cs typeface="+mn-cs"/>
                        </a:rPr>
                        <a:t>Matsumoto,H</a:t>
                      </a:r>
                      <a:r>
                        <a:rPr lang="en-IN" sz="1350" b="0" i="0" kern="1200" dirty="0">
                          <a:solidFill>
                            <a:srgbClr val="000000"/>
                          </a:solidFill>
                          <a:effectLst/>
                          <a:latin typeface="+mn-lt"/>
                          <a:ea typeface="+mn-ea"/>
                          <a:cs typeface="+mn-cs"/>
                        </a:rPr>
                        <a:t>., </a:t>
                      </a:r>
                      <a:r>
                        <a:rPr lang="en-IN" sz="1350" b="0" i="0" kern="1200" dirty="0" err="1">
                          <a:solidFill>
                            <a:srgbClr val="000000"/>
                          </a:solidFill>
                          <a:effectLst/>
                          <a:latin typeface="+mn-lt"/>
                          <a:ea typeface="+mn-ea"/>
                          <a:cs typeface="+mn-cs"/>
                        </a:rPr>
                        <a:t>Matsuda,S.I</a:t>
                      </a:r>
                      <a:r>
                        <a:rPr lang="en-IN" sz="1350" b="0" i="0" kern="1200" dirty="0">
                          <a:solidFill>
                            <a:srgbClr val="000000"/>
                          </a:solidFill>
                          <a:effectLst/>
                          <a:latin typeface="+mn-lt"/>
                          <a:ea typeface="+mn-ea"/>
                          <a:cs typeface="+mn-cs"/>
                        </a:rPr>
                        <a:t>., Inomata-</a:t>
                      </a:r>
                      <a:r>
                        <a:rPr lang="en-IN" sz="1350" b="0" i="0" kern="1200" dirty="0" err="1">
                          <a:solidFill>
                            <a:srgbClr val="000000"/>
                          </a:solidFill>
                          <a:effectLst/>
                          <a:latin typeface="+mn-lt"/>
                          <a:ea typeface="+mn-ea"/>
                          <a:cs typeface="+mn-cs"/>
                        </a:rPr>
                        <a:t>Terada,S</a:t>
                      </a:r>
                      <a:r>
                        <a:rPr lang="en-IN" sz="1350" b="0" i="0" kern="1200" dirty="0">
                          <a:solidFill>
                            <a:srgbClr val="000000"/>
                          </a:solidFill>
                          <a:effectLst/>
                          <a:latin typeface="+mn-lt"/>
                          <a:ea typeface="+mn-ea"/>
                          <a:cs typeface="+mn-cs"/>
                        </a:rPr>
                        <a:t>., </a:t>
                      </a:r>
                      <a:r>
                        <a:rPr lang="en-IN" sz="1350" b="0" i="0" kern="1200" dirty="0" err="1">
                          <a:solidFill>
                            <a:srgbClr val="000000"/>
                          </a:solidFill>
                          <a:effectLst/>
                          <a:latin typeface="+mn-lt"/>
                          <a:ea typeface="+mn-ea"/>
                          <a:cs typeface="+mn-cs"/>
                        </a:rPr>
                        <a:t>Kotsuki,N</a:t>
                      </a:r>
                      <a:r>
                        <a:rPr lang="en-IN" sz="1350" b="0" i="0" kern="1200" dirty="0">
                          <a:solidFill>
                            <a:srgbClr val="000000"/>
                          </a:solidFill>
                          <a:effectLst/>
                          <a:latin typeface="+mn-lt"/>
                          <a:ea typeface="+mn-ea"/>
                          <a:cs typeface="+mn-cs"/>
                        </a:rPr>
                        <a:t>., </a:t>
                      </a:r>
                      <a:r>
                        <a:rPr lang="en-IN" sz="1350" b="0" i="0" kern="1200" dirty="0" err="1">
                          <a:solidFill>
                            <a:srgbClr val="000000"/>
                          </a:solidFill>
                          <a:effectLst/>
                          <a:latin typeface="+mn-lt"/>
                          <a:ea typeface="+mn-ea"/>
                          <a:cs typeface="+mn-cs"/>
                        </a:rPr>
                        <a:t>Hamada,M</a:t>
                      </a:r>
                      <a:r>
                        <a:rPr lang="en-IN" sz="1350" b="0" i="0" kern="1200" dirty="0">
                          <a:solidFill>
                            <a:srgbClr val="000000"/>
                          </a:solidFill>
                          <a:effectLst/>
                          <a:latin typeface="+mn-lt"/>
                          <a:ea typeface="+mn-ea"/>
                          <a:cs typeface="+mn-cs"/>
                        </a:rPr>
                        <a:t>., </a:t>
                      </a:r>
                    </a:p>
                    <a:p>
                      <a:pPr algn="just"/>
                      <a:r>
                        <a:rPr lang="en-IN" sz="1350" b="0" i="0" kern="1200" dirty="0" err="1">
                          <a:solidFill>
                            <a:srgbClr val="000000"/>
                          </a:solidFill>
                          <a:effectLst/>
                          <a:latin typeface="+mn-lt"/>
                          <a:ea typeface="+mn-ea"/>
                          <a:cs typeface="+mn-cs"/>
                        </a:rPr>
                        <a:t>Terao</a:t>
                      </a:r>
                      <a:r>
                        <a:rPr lang="en-IN" sz="1350" b="0" i="0" kern="1200" dirty="0">
                          <a:solidFill>
                            <a:srgbClr val="000000"/>
                          </a:solidFill>
                          <a:effectLst/>
                          <a:latin typeface="+mn-lt"/>
                          <a:ea typeface="+mn-ea"/>
                          <a:cs typeface="+mn-cs"/>
                        </a:rPr>
                        <a:t>, Y.</a:t>
                      </a:r>
                    </a:p>
                    <a:p>
                      <a:pPr algn="just"/>
                      <a:endParaRPr lang="en-IN" sz="1350" b="0" i="0" u="none" strike="noStrike" kern="1200" baseline="0" dirty="0">
                        <a:solidFill>
                          <a:srgbClr val="000000"/>
                        </a:solidFill>
                        <a:effectLst/>
                        <a:latin typeface="+mn-lt"/>
                        <a:ea typeface="+mn-ea"/>
                        <a:cs typeface="+mn-cs"/>
                      </a:endParaRPr>
                    </a:p>
                    <a:p>
                      <a:pPr algn="just"/>
                      <a:r>
                        <a:rPr lang="en-IN" sz="1350" b="1" i="0" u="none" strike="noStrike" kern="1200" baseline="0" dirty="0">
                          <a:solidFill>
                            <a:srgbClr val="000000"/>
                          </a:solidFill>
                          <a:effectLst/>
                          <a:latin typeface="+mn-lt"/>
                          <a:ea typeface="+mn-ea"/>
                          <a:cs typeface="+mn-cs"/>
                        </a:rPr>
                        <a:t>2023</a:t>
                      </a:r>
                      <a:endParaRPr lang="en-US" sz="1400" b="1"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r>
                        <a:rPr lang="en-US" sz="1400" b="0" i="0" kern="1200" dirty="0">
                          <a:solidFill>
                            <a:srgbClr val="000000"/>
                          </a:solidFill>
                          <a:effectLst/>
                          <a:latin typeface="Times New Roman" panose="02020603050405020304" pitchFamily="18" charset="0"/>
                          <a:ea typeface="+mn-ea"/>
                          <a:cs typeface="Times New Roman" panose="02020603050405020304" pitchFamily="18" charset="0"/>
                        </a:rPr>
                        <a:t>Early detection of cognitive decline in Alzheimer’s disease using eye tracking</a:t>
                      </a:r>
                      <a:endParaRPr lang="en-US" sz="1400" b="0" i="0" u="none" strike="noStrike" kern="1200" baseline="0" dirty="0">
                        <a:solidFill>
                          <a:srgbClr val="000000"/>
                        </a:solidFill>
                        <a:latin typeface="Times New Roman" panose="02020603050405020304" pitchFamily="18" charset="0"/>
                        <a:ea typeface="+mn-ea"/>
                        <a:cs typeface="Times New Roman" panose="02020603050405020304" pitchFamily="18" charset="0"/>
                      </a:endParaRPr>
                    </a:p>
                  </a:txBody>
                  <a:tcPr/>
                </a:tc>
                <a:tc>
                  <a:txBody>
                    <a:bodyPr/>
                    <a:lstStyle/>
                    <a:p>
                      <a:pPr marL="285750" marR="0" lvl="0" indent="-285750" algn="just"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400" b="0" i="0" kern="1200" dirty="0">
                          <a:solidFill>
                            <a:srgbClr val="000000"/>
                          </a:solidFill>
                          <a:effectLst/>
                          <a:latin typeface="Times New Roman" panose="02020603050405020304" pitchFamily="18" charset="0"/>
                          <a:ea typeface="+mn-ea"/>
                          <a:cs typeface="Times New Roman" panose="02020603050405020304" pitchFamily="18" charset="0"/>
                        </a:rPr>
                        <a:t>The study investigates the potential of eye-tracking technology to detect early cognitive decline in Alzheimer's disease (AD) through analysis of gaze patterns during visual tasks. Findings indicate that impairments in visuospatial processing, observable in eye movements, can serve as sensitive indicators of cognitive deterioration. By identifying these changes at an early stage, the research highlights the possibility of timely intervention and improved patient outcomes, emphasizing the role of eye tracking as a non-invasive diagnostic tool in the management of Alzheimer's disease.</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51830503"/>
                  </a:ext>
                </a:extLst>
              </a:tr>
            </a:tbl>
          </a:graphicData>
        </a:graphic>
      </p:graphicFrame>
    </p:spTree>
    <p:extLst>
      <p:ext uri="{BB962C8B-B14F-4D97-AF65-F5344CB8AC3E}">
        <p14:creationId xmlns:p14="http://schemas.microsoft.com/office/powerpoint/2010/main" val="1668984346"/>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26200</TotalTime>
  <Words>3042</Words>
  <Application>Microsoft Office PowerPoint</Application>
  <PresentationFormat>Widescreen</PresentationFormat>
  <Paragraphs>303</Paragraphs>
  <Slides>23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Georgia</vt:lpstr>
      <vt:lpstr>Times New Roman</vt:lpstr>
      <vt:lpstr>NAAC PRT Template</vt:lpstr>
      <vt:lpstr>   </vt:lpstr>
      <vt:lpstr>Problem Statement</vt:lpstr>
      <vt:lpstr>Abstract</vt:lpstr>
      <vt:lpstr>Introduction</vt:lpstr>
      <vt:lpstr>PowerPoint Presentation</vt:lpstr>
      <vt:lpstr>PowerPoint Presentation</vt:lpstr>
      <vt:lpstr>Literature Survey</vt:lpstr>
      <vt:lpstr>Literature Survey</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YASWANTH KANCHARLA</cp:lastModifiedBy>
  <cp:revision>323</cp:revision>
  <dcterms:modified xsi:type="dcterms:W3CDTF">2025-04-05T08:59:44Z</dcterms:modified>
</cp:coreProperties>
</file>