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83" r:id="rId3"/>
    <p:sldId id="257" r:id="rId4"/>
    <p:sldId id="258" r:id="rId5"/>
    <p:sldId id="278" r:id="rId6"/>
    <p:sldId id="282" r:id="rId7"/>
    <p:sldId id="272" r:id="rId8"/>
    <p:sldId id="273" r:id="rId9"/>
    <p:sldId id="274" r:id="rId10"/>
    <p:sldId id="275" r:id="rId11"/>
    <p:sldId id="264" r:id="rId12"/>
    <p:sldId id="276" r:id="rId13"/>
    <p:sldId id="277" r:id="rId14"/>
    <p:sldId id="271" r:id="rId15"/>
    <p:sldId id="279" r:id="rId16"/>
    <p:sldId id="280" r:id="rId17"/>
    <p:sldId id="281" r:id="rId18"/>
    <p:sldId id="269" r:id="rId19"/>
    <p:sldId id="267" r:id="rId20"/>
    <p:sldId id="268" r:id="rId21"/>
    <p:sldId id="265" r:id="rId22"/>
    <p:sldId id="26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97F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9" d="100"/>
          <a:sy n="79" d="100"/>
        </p:scale>
        <p:origin x="-1546"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3C64DE-FE19-4DE3-B6D7-FD66F484C048}" type="datetimeFigureOut">
              <a:rPr lang="en-US" smtClean="0"/>
              <a:pPr/>
              <a:t>8/6/2021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3ABC75-90E8-4353-8537-A7304CB3B30C}"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r>
              <a:rPr lang="en-US" smtClean="0"/>
              <a:t>8/6/2021</a:t>
            </a:r>
            <a:endParaRPr lang="en-IN"/>
          </a:p>
        </p:txBody>
      </p:sp>
      <p:sp>
        <p:nvSpPr>
          <p:cNvPr id="17" name="Footer Placeholder 16"/>
          <p:cNvSpPr>
            <a:spLocks noGrp="1"/>
          </p:cNvSpPr>
          <p:nvPr>
            <p:ph type="ftr" sz="quarter" idx="11"/>
          </p:nvPr>
        </p:nvSpPr>
        <p:spPr/>
        <p:txBody>
          <a:bodyPr/>
          <a:lstStyle/>
          <a:p>
            <a:r>
              <a:rPr lang="en-IN" smtClean="0"/>
              <a:t>Exposys Data Labs Data Science Intern </a:t>
            </a:r>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E84A3B3-3ED7-4ADF-A27B-FB617B6473BF}"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8/6/2021</a:t>
            </a:r>
            <a:endParaRPr lang="en-IN"/>
          </a:p>
        </p:txBody>
      </p:sp>
      <p:sp>
        <p:nvSpPr>
          <p:cNvPr id="5" name="Footer Placeholder 4"/>
          <p:cNvSpPr>
            <a:spLocks noGrp="1"/>
          </p:cNvSpPr>
          <p:nvPr>
            <p:ph type="ftr" sz="quarter" idx="11"/>
          </p:nvPr>
        </p:nvSpPr>
        <p:spPr/>
        <p:txBody>
          <a:bodyPr/>
          <a:lstStyle/>
          <a:p>
            <a:r>
              <a:rPr lang="en-IN" smtClean="0"/>
              <a:t>Exposys Data Labs Data Science Intern </a:t>
            </a:r>
            <a:endParaRPr lang="en-IN"/>
          </a:p>
        </p:txBody>
      </p:sp>
      <p:sp>
        <p:nvSpPr>
          <p:cNvPr id="6" name="Slide Number Placeholder 5"/>
          <p:cNvSpPr>
            <a:spLocks noGrp="1"/>
          </p:cNvSpPr>
          <p:nvPr>
            <p:ph type="sldNum" sz="quarter" idx="12"/>
          </p:nvPr>
        </p:nvSpPr>
        <p:spPr/>
        <p:txBody>
          <a:bodyPr/>
          <a:lstStyle/>
          <a:p>
            <a:fld id="{6E84A3B3-3ED7-4ADF-A27B-FB617B6473BF}"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E84A3B3-3ED7-4ADF-A27B-FB617B6473BF}"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8/6/2021</a:t>
            </a:r>
            <a:endParaRPr lang="en-IN"/>
          </a:p>
        </p:txBody>
      </p:sp>
      <p:sp>
        <p:nvSpPr>
          <p:cNvPr id="5" name="Footer Placeholder 4"/>
          <p:cNvSpPr>
            <a:spLocks noGrp="1"/>
          </p:cNvSpPr>
          <p:nvPr>
            <p:ph type="ftr" sz="quarter" idx="11"/>
          </p:nvPr>
        </p:nvSpPr>
        <p:spPr/>
        <p:txBody>
          <a:bodyPr/>
          <a:lstStyle/>
          <a:p>
            <a:r>
              <a:rPr lang="en-IN" smtClean="0"/>
              <a:t>Exposys Data Labs Data Science Intern </a:t>
            </a:r>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r>
              <a:rPr lang="en-US" smtClean="0"/>
              <a:t>8/6/2021</a:t>
            </a:r>
            <a:endParaRPr lang="en-IN"/>
          </a:p>
        </p:txBody>
      </p:sp>
      <p:sp>
        <p:nvSpPr>
          <p:cNvPr id="5" name="Footer Placeholder 4"/>
          <p:cNvSpPr>
            <a:spLocks noGrp="1"/>
          </p:cNvSpPr>
          <p:nvPr>
            <p:ph type="ftr" sz="quarter" idx="11"/>
          </p:nvPr>
        </p:nvSpPr>
        <p:spPr/>
        <p:txBody>
          <a:bodyPr/>
          <a:lstStyle/>
          <a:p>
            <a:r>
              <a:rPr lang="en-IN" smtClean="0"/>
              <a:t>Exposys Data Labs Data Science Intern </a:t>
            </a:r>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6E84A3B3-3ED7-4ADF-A27B-FB617B6473BF}"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IN" smtClean="0"/>
              <a:t>Exposys Data Labs Data Science Intern </a:t>
            </a:r>
            <a:endParaRPr lang="en-IN"/>
          </a:p>
        </p:txBody>
      </p:sp>
      <p:sp>
        <p:nvSpPr>
          <p:cNvPr id="4" name="Date Placeholder 3"/>
          <p:cNvSpPr>
            <a:spLocks noGrp="1"/>
          </p:cNvSpPr>
          <p:nvPr>
            <p:ph type="dt" sz="half" idx="10"/>
          </p:nvPr>
        </p:nvSpPr>
        <p:spPr/>
        <p:txBody>
          <a:bodyPr/>
          <a:lstStyle/>
          <a:p>
            <a:r>
              <a:rPr lang="en-US" smtClean="0"/>
              <a:t>8/6/2021</a:t>
            </a:r>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E84A3B3-3ED7-4ADF-A27B-FB617B6473BF}"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r>
              <a:rPr lang="en-US" smtClean="0"/>
              <a:t>8/6/2021</a:t>
            </a:r>
            <a:endParaRPr lang="en-IN"/>
          </a:p>
        </p:txBody>
      </p:sp>
      <p:sp>
        <p:nvSpPr>
          <p:cNvPr id="6" name="Footer Placeholder 5"/>
          <p:cNvSpPr>
            <a:spLocks noGrp="1"/>
          </p:cNvSpPr>
          <p:nvPr>
            <p:ph type="ftr" sz="quarter" idx="11"/>
          </p:nvPr>
        </p:nvSpPr>
        <p:spPr/>
        <p:txBody>
          <a:bodyPr/>
          <a:lstStyle/>
          <a:p>
            <a:r>
              <a:rPr lang="en-IN" smtClean="0"/>
              <a:t>Exposys Data Labs Data Science Intern </a:t>
            </a:r>
            <a:endParaRPr lang="en-IN"/>
          </a:p>
        </p:txBody>
      </p:sp>
      <p:sp>
        <p:nvSpPr>
          <p:cNvPr id="7" name="Slide Number Placeholder 6"/>
          <p:cNvSpPr>
            <a:spLocks noGrp="1"/>
          </p:cNvSpPr>
          <p:nvPr>
            <p:ph type="sldNum" sz="quarter" idx="12"/>
          </p:nvPr>
        </p:nvSpPr>
        <p:spPr/>
        <p:txBody>
          <a:bodyPr/>
          <a:lstStyle/>
          <a:p>
            <a:fld id="{6E84A3B3-3ED7-4ADF-A27B-FB617B6473BF}"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r>
              <a:rPr lang="en-US" smtClean="0"/>
              <a:t>8/6/2021</a:t>
            </a:r>
            <a:endParaRPr lang="en-IN"/>
          </a:p>
        </p:txBody>
      </p:sp>
      <p:sp>
        <p:nvSpPr>
          <p:cNvPr id="8" name="Footer Placeholder 7"/>
          <p:cNvSpPr>
            <a:spLocks noGrp="1"/>
          </p:cNvSpPr>
          <p:nvPr>
            <p:ph type="ftr" sz="quarter" idx="11"/>
          </p:nvPr>
        </p:nvSpPr>
        <p:spPr>
          <a:xfrm>
            <a:off x="304800" y="6409944"/>
            <a:ext cx="3581400" cy="365760"/>
          </a:xfrm>
        </p:spPr>
        <p:txBody>
          <a:bodyPr/>
          <a:lstStyle/>
          <a:p>
            <a:r>
              <a:rPr lang="en-IN" smtClean="0"/>
              <a:t>Exposys Data Labs Data Science Intern </a:t>
            </a:r>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E84A3B3-3ED7-4ADF-A27B-FB617B6473BF}"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8/6/2021</a:t>
            </a:r>
            <a:endParaRPr lang="en-IN"/>
          </a:p>
        </p:txBody>
      </p:sp>
      <p:sp>
        <p:nvSpPr>
          <p:cNvPr id="4" name="Footer Placeholder 3"/>
          <p:cNvSpPr>
            <a:spLocks noGrp="1"/>
          </p:cNvSpPr>
          <p:nvPr>
            <p:ph type="ftr" sz="quarter" idx="11"/>
          </p:nvPr>
        </p:nvSpPr>
        <p:spPr/>
        <p:txBody>
          <a:bodyPr/>
          <a:lstStyle/>
          <a:p>
            <a:r>
              <a:rPr lang="en-IN" smtClean="0"/>
              <a:t>Exposys Data Labs Data Science Intern </a:t>
            </a:r>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6E84A3B3-3ED7-4ADF-A27B-FB617B6473B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r>
              <a:rPr lang="en-US" smtClean="0"/>
              <a:t>8/6/2021</a:t>
            </a:r>
            <a:endParaRPr lang="en-IN"/>
          </a:p>
        </p:txBody>
      </p:sp>
      <p:sp>
        <p:nvSpPr>
          <p:cNvPr id="3" name="Footer Placeholder 2"/>
          <p:cNvSpPr>
            <a:spLocks noGrp="1"/>
          </p:cNvSpPr>
          <p:nvPr>
            <p:ph type="ftr" sz="quarter" idx="11"/>
          </p:nvPr>
        </p:nvSpPr>
        <p:spPr/>
        <p:txBody>
          <a:bodyPr/>
          <a:lstStyle/>
          <a:p>
            <a:r>
              <a:rPr lang="en-IN" smtClean="0"/>
              <a:t>Exposys Data Labs Data Science Intern </a:t>
            </a:r>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E84A3B3-3ED7-4ADF-A27B-FB617B6473B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E84A3B3-3ED7-4ADF-A27B-FB617B6473BF}"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r>
              <a:rPr lang="en-US" smtClean="0"/>
              <a:t>8/6/2021</a:t>
            </a:r>
            <a:endParaRPr lang="en-IN"/>
          </a:p>
        </p:txBody>
      </p:sp>
      <p:sp>
        <p:nvSpPr>
          <p:cNvPr id="6" name="Footer Placeholder 5"/>
          <p:cNvSpPr>
            <a:spLocks noGrp="1"/>
          </p:cNvSpPr>
          <p:nvPr>
            <p:ph type="ftr" sz="quarter" idx="11"/>
          </p:nvPr>
        </p:nvSpPr>
        <p:spPr>
          <a:xfrm>
            <a:off x="301752" y="6410848"/>
            <a:ext cx="3383280" cy="365760"/>
          </a:xfrm>
        </p:spPr>
        <p:txBody>
          <a:bodyPr/>
          <a:lstStyle/>
          <a:p>
            <a:r>
              <a:rPr lang="en-IN" smtClean="0"/>
              <a:t>Exposys Data Labs Data Science Intern </a:t>
            </a:r>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E84A3B3-3ED7-4ADF-A27B-FB617B6473BF}"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r>
              <a:rPr lang="en-US" smtClean="0"/>
              <a:t>8/6/2021</a:t>
            </a:r>
            <a:endParaRPr lang="en-IN"/>
          </a:p>
        </p:txBody>
      </p:sp>
      <p:sp>
        <p:nvSpPr>
          <p:cNvPr id="6" name="Footer Placeholder 5"/>
          <p:cNvSpPr>
            <a:spLocks noGrp="1"/>
          </p:cNvSpPr>
          <p:nvPr>
            <p:ph type="ftr" sz="quarter" idx="11"/>
          </p:nvPr>
        </p:nvSpPr>
        <p:spPr>
          <a:xfrm>
            <a:off x="301752" y="6410848"/>
            <a:ext cx="3584448" cy="365760"/>
          </a:xfrm>
        </p:spPr>
        <p:txBody>
          <a:bodyPr/>
          <a:lstStyle/>
          <a:p>
            <a:r>
              <a:rPr lang="en-IN" smtClean="0"/>
              <a:t>Exposys Data Labs Data Science Intern </a:t>
            </a:r>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r>
              <a:rPr lang="en-US" smtClean="0"/>
              <a:t>8/6/2021</a:t>
            </a:r>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IN" smtClean="0"/>
              <a:t>Exposys Data Labs Data Science Intern </a:t>
            </a:r>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E84A3B3-3ED7-4ADF-A27B-FB617B6473BF}" type="slidenum">
              <a:rPr lang="en-IN" smtClean="0"/>
              <a:pPr/>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2908" y="285729"/>
            <a:ext cx="8929750" cy="114300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spc="-1" dirty="0" smtClean="0">
                <a:solidFill>
                  <a:srgbClr val="000000"/>
                </a:solidFill>
                <a:latin typeface="Times New Roman" panose="02020603050405020304"/>
                <a:ea typeface="+mj-ea"/>
                <a:cs typeface="+mj-cs"/>
              </a:rPr>
              <a:t>Diabetic Disease Prediction using Machine Learning  </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5" name="Subtitle 2"/>
          <p:cNvSpPr txBox="1">
            <a:spLocks/>
          </p:cNvSpPr>
          <p:nvPr/>
        </p:nvSpPr>
        <p:spPr>
          <a:xfrm>
            <a:off x="1214414" y="1785926"/>
            <a:ext cx="6400800" cy="3786214"/>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Submitted by</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1"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Yaswitha Sai Atluri </a:t>
            </a:r>
            <a:endParaRPr lang="en-US" sz="2400" b="1" i="1"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i="1" dirty="0" smtClean="0">
                <a:latin typeface="Times New Roman" panose="02020603050405020304" pitchFamily="18" charset="0"/>
                <a:cs typeface="Times New Roman" panose="02020603050405020304" pitchFamily="18" charset="0"/>
              </a:rPr>
              <a:t>Submitted to</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n-US" sz="2400" b="1" i="1" dirty="0" smtClean="0">
              <a:latin typeface="Times New Roman" panose="02020603050405020304" pitchFamily="18" charset="0"/>
              <a:cs typeface="Times New Roman" panose="02020603050405020304" pitchFamily="18" charset="0"/>
            </a:endParaRPr>
          </a:p>
          <a:p>
            <a:pPr algn="ctr">
              <a:spcBef>
                <a:spcPct val="20000"/>
              </a:spcBef>
            </a:pPr>
            <a:r>
              <a:rPr lang="en-US" sz="2400" b="1" i="1" dirty="0" smtClean="0">
                <a:latin typeface="Times New Roman" panose="02020603050405020304" pitchFamily="18" charset="0"/>
                <a:cs typeface="Times New Roman" panose="02020603050405020304" pitchFamily="18" charset="0"/>
              </a:rPr>
              <a:t> </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n-IN" sz="2400"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n-IN" sz="2400" dirty="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n-IN" sz="2000"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IN" sz="2000" dirty="0" smtClean="0"/>
              <a:t>Exposys Data Labs </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IN" sz="2000" dirty="0" smtClean="0"/>
              <a:t>Data Science Intern</a:t>
            </a:r>
            <a:endParaRPr lang="en-IN" sz="2000" dirty="0"/>
          </a:p>
        </p:txBody>
      </p:sp>
      <p:sp>
        <p:nvSpPr>
          <p:cNvPr id="6" name="Date Placeholder 3"/>
          <p:cNvSpPr>
            <a:spLocks noGrp="1"/>
          </p:cNvSpPr>
          <p:nvPr>
            <p:ph type="dt" sz="half" idx="10"/>
          </p:nvPr>
        </p:nvSpPr>
        <p:spPr/>
        <p:txBody>
          <a:bodyPr/>
          <a:lstStyle/>
          <a:p>
            <a:r>
              <a:rPr lang="en-US" smtClean="0"/>
              <a:t>8/6/2021</a:t>
            </a:r>
            <a:endParaRPr lang="en-US" dirty="0"/>
          </a:p>
        </p:txBody>
      </p:sp>
      <p:sp>
        <p:nvSpPr>
          <p:cNvPr id="7" name="Footer Placeholder 4"/>
          <p:cNvSpPr>
            <a:spLocks noGrp="1"/>
          </p:cNvSpPr>
          <p:nvPr>
            <p:ph type="ftr" sz="quarter" idx="11"/>
          </p:nvPr>
        </p:nvSpPr>
        <p:spPr/>
        <p:txBody>
          <a:bodyPr/>
          <a:lstStyle/>
          <a:p>
            <a:r>
              <a:rPr lang="en-US" dirty="0" smtClean="0"/>
              <a:t>Exposys Data Labs Data Science Intern </a:t>
            </a:r>
            <a:endParaRPr lang="en-US" dirty="0"/>
          </a:p>
        </p:txBody>
      </p:sp>
      <p:sp>
        <p:nvSpPr>
          <p:cNvPr id="8" name="Slide Number Placeholder 5"/>
          <p:cNvSpPr>
            <a:spLocks noGrp="1"/>
          </p:cNvSpPr>
          <p:nvPr>
            <p:ph type="sldNum" sz="quarter" idx="12"/>
          </p:nvPr>
        </p:nvSpPr>
        <p:spPr/>
        <p:txBody>
          <a:bodyPr/>
          <a:lstStyle/>
          <a:p>
            <a:fld id="{1644929D-0C7C-4C88-888F-40EC08F32302}" type="slidenum">
              <a:rPr lang="en-US" smtClean="0"/>
              <a:pPr/>
              <a:t>1</a:t>
            </a:fld>
            <a:endParaRPr lang="en-US" dirty="0"/>
          </a:p>
        </p:txBody>
      </p:sp>
      <p:pic>
        <p:nvPicPr>
          <p:cNvPr id="10" name="Picture 2" descr="Exposys Data Labs | LinkedIn"/>
          <p:cNvPicPr>
            <a:picLocks noChangeAspect="1" noChangeArrowheads="1"/>
          </p:cNvPicPr>
          <p:nvPr/>
        </p:nvPicPr>
        <p:blipFill>
          <a:blip r:embed="rId2"/>
          <a:srcRect/>
          <a:stretch>
            <a:fillRect/>
          </a:stretch>
        </p:blipFill>
        <p:spPr bwMode="auto">
          <a:xfrm>
            <a:off x="3500430" y="3571876"/>
            <a:ext cx="1905000" cy="1905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8/6/2021</a:t>
            </a:r>
            <a:endParaRPr lang="en-IN"/>
          </a:p>
        </p:txBody>
      </p:sp>
      <p:sp>
        <p:nvSpPr>
          <p:cNvPr id="3" name="Footer Placeholder 2"/>
          <p:cNvSpPr>
            <a:spLocks noGrp="1"/>
          </p:cNvSpPr>
          <p:nvPr>
            <p:ph type="ftr" sz="quarter" idx="11"/>
          </p:nvPr>
        </p:nvSpPr>
        <p:spPr/>
        <p:txBody>
          <a:bodyPr/>
          <a:lstStyle/>
          <a:p>
            <a:r>
              <a:rPr lang="en-IN" smtClean="0"/>
              <a:t>Exposys Data Labs Data Science Intern </a:t>
            </a:r>
            <a:endParaRPr lang="en-IN"/>
          </a:p>
        </p:txBody>
      </p:sp>
      <p:sp>
        <p:nvSpPr>
          <p:cNvPr id="4" name="Slide Number Placeholder 3"/>
          <p:cNvSpPr>
            <a:spLocks noGrp="1"/>
          </p:cNvSpPr>
          <p:nvPr>
            <p:ph type="sldNum" sz="quarter" idx="12"/>
          </p:nvPr>
        </p:nvSpPr>
        <p:spPr/>
        <p:txBody>
          <a:bodyPr/>
          <a:lstStyle/>
          <a:p>
            <a:fld id="{6E84A3B3-3ED7-4ADF-A27B-FB617B6473BF}" type="slidenum">
              <a:rPr lang="en-IN" smtClean="0"/>
              <a:pPr/>
              <a:t>10</a:t>
            </a:fld>
            <a:endParaRPr lang="en-IN"/>
          </a:p>
        </p:txBody>
      </p:sp>
      <p:sp>
        <p:nvSpPr>
          <p:cNvPr id="5" name="Rectangle 4"/>
          <p:cNvSpPr/>
          <p:nvPr/>
        </p:nvSpPr>
        <p:spPr>
          <a:xfrm>
            <a:off x="1928794" y="285728"/>
            <a:ext cx="5891356" cy="461665"/>
          </a:xfrm>
          <a:prstGeom prst="rect">
            <a:avLst/>
          </a:prstGeom>
        </p:spPr>
        <p:txBody>
          <a:bodyPr wrap="none">
            <a:spAutoFit/>
          </a:bodyPr>
          <a:lstStyle/>
          <a:p>
            <a:r>
              <a:rPr lang="en-US" sz="2400" b="1" dirty="0" smtClean="0">
                <a:latin typeface="+mj-lt"/>
                <a:cs typeface="Times New Roman" panose="02020603050405020304" pitchFamily="18" charset="0"/>
              </a:rPr>
              <a:t>Proposed Diabetic prediction model</a:t>
            </a:r>
          </a:p>
        </p:txBody>
      </p:sp>
      <p:sp>
        <p:nvSpPr>
          <p:cNvPr id="32" name="TextBox 31"/>
          <p:cNvSpPr txBox="1"/>
          <p:nvPr/>
        </p:nvSpPr>
        <p:spPr>
          <a:xfrm>
            <a:off x="714348" y="1000108"/>
            <a:ext cx="7500990" cy="5078313"/>
          </a:xfrm>
          <a:prstGeom prst="rect">
            <a:avLst/>
          </a:prstGeom>
          <a:noFill/>
        </p:spPr>
        <p:txBody>
          <a:bodyPr wrap="square" rtlCol="0">
            <a:spAutoFit/>
          </a:bodyPr>
          <a:lstStyle/>
          <a:p>
            <a:pPr algn="just">
              <a:buFont typeface="Wingdings" pitchFamily="2" charset="2"/>
              <a:buChar char="q"/>
            </a:pPr>
            <a:r>
              <a:rPr lang="en-IN" dirty="0" smtClean="0"/>
              <a:t>Here we collect the data ( in this case we are using PIMA Indians Diabetes Data set is taken) , we do some </a:t>
            </a:r>
            <a:r>
              <a:rPr lang="en-IN" dirty="0" err="1" smtClean="0"/>
              <a:t>preprocessing</a:t>
            </a:r>
            <a:r>
              <a:rPr lang="en-IN" dirty="0" smtClean="0"/>
              <a:t> techniques like data cleaning , missing values insertion , Feature selection ,  after that cleaning the data and analyzing it . </a:t>
            </a:r>
          </a:p>
          <a:p>
            <a:pPr algn="just">
              <a:buFont typeface="Wingdings" pitchFamily="2" charset="2"/>
              <a:buChar char="q"/>
            </a:pPr>
            <a:endParaRPr lang="en-IN" dirty="0" smtClean="0"/>
          </a:p>
          <a:p>
            <a:pPr algn="just">
              <a:buFont typeface="Wingdings" pitchFamily="2" charset="2"/>
              <a:buChar char="q"/>
            </a:pPr>
            <a:r>
              <a:rPr lang="en-IN" dirty="0" smtClean="0"/>
              <a:t>After the pre processing steps we spilt the data set into Train and Test data sets (80% and 20% respectively). </a:t>
            </a:r>
          </a:p>
          <a:p>
            <a:pPr algn="just">
              <a:buFont typeface="Wingdings" pitchFamily="2" charset="2"/>
              <a:buChar char="q"/>
            </a:pPr>
            <a:endParaRPr lang="en-IN" dirty="0" smtClean="0"/>
          </a:p>
          <a:p>
            <a:pPr algn="just">
              <a:buFont typeface="Wingdings" pitchFamily="2" charset="2"/>
              <a:buChar char="q"/>
            </a:pPr>
            <a:r>
              <a:rPr lang="en-IN" dirty="0" smtClean="0"/>
              <a:t>After </a:t>
            </a:r>
            <a:r>
              <a:rPr lang="en-IN" dirty="0" err="1" smtClean="0"/>
              <a:t>spiltting</a:t>
            </a:r>
            <a:r>
              <a:rPr lang="en-IN" dirty="0" smtClean="0"/>
              <a:t> the data set , we apply machine learning algorithms to it and predict the accuracy of that algorithms and detect the most accurate one. </a:t>
            </a:r>
          </a:p>
          <a:p>
            <a:pPr algn="just">
              <a:buFont typeface="Wingdings" pitchFamily="2" charset="2"/>
              <a:buChar char="q"/>
            </a:pPr>
            <a:endParaRPr lang="en-IN" dirty="0" smtClean="0"/>
          </a:p>
          <a:p>
            <a:pPr algn="just">
              <a:buFont typeface="Wingdings" pitchFamily="2" charset="2"/>
              <a:buChar char="q"/>
            </a:pPr>
            <a:r>
              <a:rPr lang="en-IN" dirty="0" smtClean="0"/>
              <a:t>This is most important phase which includes model building for prediction of diabetes. </a:t>
            </a:r>
          </a:p>
          <a:p>
            <a:pPr algn="just">
              <a:buFont typeface="Wingdings" pitchFamily="2" charset="2"/>
              <a:buChar char="q"/>
            </a:pPr>
            <a:endParaRPr lang="en-IN" dirty="0" smtClean="0"/>
          </a:p>
          <a:p>
            <a:pPr algn="just">
              <a:buFont typeface="Wingdings" pitchFamily="2" charset="2"/>
              <a:buChar char="q"/>
            </a:pPr>
            <a:r>
              <a:rPr lang="en-IN" dirty="0" smtClean="0"/>
              <a:t>In this we have implemented various machine learning algorithms such as KNN, SV , Naive Bias for diabetes prediction.</a:t>
            </a:r>
          </a:p>
          <a:p>
            <a:pPr algn="just">
              <a:buFont typeface="Wingdings" pitchFamily="2" charset="2"/>
              <a:buChar char="q"/>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286116" y="611479"/>
            <a:ext cx="2500330" cy="428628"/>
          </a:xfrm>
          <a:prstGeom prst="roundRect">
            <a:avLst/>
          </a:prstGeom>
          <a:solidFill>
            <a:srgbClr val="2397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Data collection </a:t>
            </a:r>
            <a:endParaRPr lang="en-IN" b="1" dirty="0"/>
          </a:p>
        </p:txBody>
      </p:sp>
      <p:sp>
        <p:nvSpPr>
          <p:cNvPr id="3" name="Rounded Rectangle 2"/>
          <p:cNvSpPr/>
          <p:nvPr/>
        </p:nvSpPr>
        <p:spPr>
          <a:xfrm>
            <a:off x="3214678" y="2040239"/>
            <a:ext cx="2786082" cy="642942"/>
          </a:xfrm>
          <a:prstGeom prst="roundRect">
            <a:avLst/>
          </a:prstGeom>
          <a:solidFill>
            <a:srgbClr val="2397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preparation and Feature selection</a:t>
            </a:r>
            <a:endParaRPr lang="en-IN" dirty="0"/>
          </a:p>
        </p:txBody>
      </p:sp>
      <p:sp>
        <p:nvSpPr>
          <p:cNvPr id="4" name="Rounded Rectangle 3"/>
          <p:cNvSpPr/>
          <p:nvPr/>
        </p:nvSpPr>
        <p:spPr>
          <a:xfrm>
            <a:off x="2786050" y="2968933"/>
            <a:ext cx="3929090" cy="500066"/>
          </a:xfrm>
          <a:prstGeom prst="roundRect">
            <a:avLst/>
          </a:prstGeom>
          <a:solidFill>
            <a:srgbClr val="2397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Cleaning and Data Analysis </a:t>
            </a:r>
            <a:endParaRPr lang="en-IN" dirty="0"/>
          </a:p>
        </p:txBody>
      </p:sp>
      <p:sp>
        <p:nvSpPr>
          <p:cNvPr id="5" name="Rounded Rectangle 4"/>
          <p:cNvSpPr/>
          <p:nvPr/>
        </p:nvSpPr>
        <p:spPr>
          <a:xfrm>
            <a:off x="3286116" y="1325859"/>
            <a:ext cx="2786082" cy="428628"/>
          </a:xfrm>
          <a:prstGeom prst="roundRect">
            <a:avLst/>
          </a:prstGeom>
          <a:solidFill>
            <a:srgbClr val="2397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Data Pre Processing </a:t>
            </a:r>
            <a:endParaRPr lang="en-IN" b="1" dirty="0"/>
          </a:p>
        </p:txBody>
      </p:sp>
      <p:sp>
        <p:nvSpPr>
          <p:cNvPr id="6" name="Snip Single Corner Rectangle 5"/>
          <p:cNvSpPr/>
          <p:nvPr/>
        </p:nvSpPr>
        <p:spPr>
          <a:xfrm>
            <a:off x="2714612" y="3807845"/>
            <a:ext cx="1928826" cy="518410"/>
          </a:xfrm>
          <a:prstGeom prst="snip1Rect">
            <a:avLst/>
          </a:prstGeom>
          <a:solidFill>
            <a:srgbClr val="2397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Training  Set </a:t>
            </a:r>
            <a:endParaRPr lang="en-IN" b="1" dirty="0"/>
          </a:p>
        </p:txBody>
      </p:sp>
      <p:sp>
        <p:nvSpPr>
          <p:cNvPr id="8" name="Rounded Rectangle 7"/>
          <p:cNvSpPr/>
          <p:nvPr/>
        </p:nvSpPr>
        <p:spPr>
          <a:xfrm>
            <a:off x="3000364" y="4754883"/>
            <a:ext cx="3357586" cy="571504"/>
          </a:xfrm>
          <a:prstGeom prst="roundRect">
            <a:avLst/>
          </a:prstGeom>
          <a:solidFill>
            <a:srgbClr val="2397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ML Model </a:t>
            </a:r>
            <a:endParaRPr lang="en-IN" b="1" dirty="0"/>
          </a:p>
        </p:txBody>
      </p:sp>
      <p:sp>
        <p:nvSpPr>
          <p:cNvPr id="9" name="Oval 8"/>
          <p:cNvSpPr/>
          <p:nvPr/>
        </p:nvSpPr>
        <p:spPr>
          <a:xfrm>
            <a:off x="4000496" y="5612139"/>
            <a:ext cx="1643074" cy="857256"/>
          </a:xfrm>
          <a:prstGeom prst="ellipse">
            <a:avLst/>
          </a:prstGeom>
          <a:solidFill>
            <a:srgbClr val="2397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Predicted Outcome</a:t>
            </a:r>
            <a:endParaRPr lang="en-IN" dirty="0"/>
          </a:p>
        </p:txBody>
      </p:sp>
      <p:sp>
        <p:nvSpPr>
          <p:cNvPr id="10" name="Snip Single Corner Rectangle 9"/>
          <p:cNvSpPr/>
          <p:nvPr/>
        </p:nvSpPr>
        <p:spPr>
          <a:xfrm>
            <a:off x="571472" y="4540569"/>
            <a:ext cx="1643074" cy="1000132"/>
          </a:xfrm>
          <a:prstGeom prst="snip1Rect">
            <a:avLst/>
          </a:prstGeom>
          <a:solidFill>
            <a:srgbClr val="2397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K-NN</a:t>
            </a:r>
          </a:p>
          <a:p>
            <a:pPr algn="ctr"/>
            <a:r>
              <a:rPr lang="en-IN" b="1" dirty="0" smtClean="0"/>
              <a:t>SVM</a:t>
            </a:r>
          </a:p>
          <a:p>
            <a:pPr algn="ctr"/>
            <a:r>
              <a:rPr lang="en-IN" b="1" dirty="0" smtClean="0"/>
              <a:t>Naive bias</a:t>
            </a:r>
            <a:r>
              <a:rPr lang="en-IN" dirty="0" smtClean="0"/>
              <a:t> </a:t>
            </a:r>
          </a:p>
        </p:txBody>
      </p:sp>
      <p:sp>
        <p:nvSpPr>
          <p:cNvPr id="11" name="Snip Single Corner Rectangle 10"/>
          <p:cNvSpPr/>
          <p:nvPr/>
        </p:nvSpPr>
        <p:spPr>
          <a:xfrm>
            <a:off x="5214942" y="3826189"/>
            <a:ext cx="1566220" cy="500066"/>
          </a:xfrm>
          <a:prstGeom prst="snip1Rect">
            <a:avLst/>
          </a:prstGeom>
          <a:solidFill>
            <a:srgbClr val="2397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Test Set </a:t>
            </a:r>
            <a:endParaRPr lang="en-IN" b="1" dirty="0"/>
          </a:p>
        </p:txBody>
      </p:sp>
      <p:sp>
        <p:nvSpPr>
          <p:cNvPr id="14" name="Up-Down Arrow 13"/>
          <p:cNvSpPr/>
          <p:nvPr/>
        </p:nvSpPr>
        <p:spPr>
          <a:xfrm flipH="1">
            <a:off x="3714744" y="4326255"/>
            <a:ext cx="214314" cy="428628"/>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own Arrow 15"/>
          <p:cNvSpPr/>
          <p:nvPr/>
        </p:nvSpPr>
        <p:spPr>
          <a:xfrm>
            <a:off x="4500562" y="2683181"/>
            <a:ext cx="214314" cy="285752"/>
          </a:xfrm>
          <a:prstGeom prst="downArrow">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Down Arrow 16"/>
          <p:cNvSpPr/>
          <p:nvPr/>
        </p:nvSpPr>
        <p:spPr>
          <a:xfrm>
            <a:off x="3643306" y="3468999"/>
            <a:ext cx="214314" cy="357190"/>
          </a:xfrm>
          <a:prstGeom prst="downArrow">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Down Arrow 17"/>
          <p:cNvSpPr/>
          <p:nvPr/>
        </p:nvSpPr>
        <p:spPr>
          <a:xfrm>
            <a:off x="5643570" y="3468999"/>
            <a:ext cx="214314" cy="357190"/>
          </a:xfrm>
          <a:prstGeom prst="downArrow">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9" name="Down Arrow 18"/>
          <p:cNvSpPr/>
          <p:nvPr/>
        </p:nvSpPr>
        <p:spPr>
          <a:xfrm>
            <a:off x="4429124" y="1754487"/>
            <a:ext cx="214314" cy="285752"/>
          </a:xfrm>
          <a:prstGeom prst="downArrow">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Down Arrow 19"/>
          <p:cNvSpPr/>
          <p:nvPr/>
        </p:nvSpPr>
        <p:spPr>
          <a:xfrm>
            <a:off x="4429124" y="1040107"/>
            <a:ext cx="214314" cy="285752"/>
          </a:xfrm>
          <a:prstGeom prst="downArrow">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1" name="Down Arrow 20"/>
          <p:cNvSpPr/>
          <p:nvPr/>
        </p:nvSpPr>
        <p:spPr>
          <a:xfrm>
            <a:off x="4643438" y="5326387"/>
            <a:ext cx="214314" cy="357190"/>
          </a:xfrm>
          <a:prstGeom prst="downArrow">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28" name="Straight Connector 27"/>
          <p:cNvCxnSpPr/>
          <p:nvPr/>
        </p:nvCxnSpPr>
        <p:spPr>
          <a:xfrm rot="5400000">
            <a:off x="1286646" y="2753825"/>
            <a:ext cx="142876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6430182" y="2753825"/>
            <a:ext cx="142876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000232" y="2040239"/>
            <a:ext cx="5143536"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000232" y="3468999"/>
            <a:ext cx="5143536"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Down Arrow 50"/>
          <p:cNvSpPr/>
          <p:nvPr/>
        </p:nvSpPr>
        <p:spPr>
          <a:xfrm rot="16200000" flipH="1">
            <a:off x="2500300" y="4683445"/>
            <a:ext cx="214316" cy="785819"/>
          </a:xfrm>
          <a:prstGeom prst="downArrow">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55" name="Straight Connector 54"/>
          <p:cNvCxnSpPr/>
          <p:nvPr/>
        </p:nvCxnSpPr>
        <p:spPr>
          <a:xfrm rot="5400000">
            <a:off x="1035819" y="4219098"/>
            <a:ext cx="642942"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357290" y="3942519"/>
            <a:ext cx="1357322" cy="2654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Down Arrow 60"/>
          <p:cNvSpPr/>
          <p:nvPr/>
        </p:nvSpPr>
        <p:spPr>
          <a:xfrm>
            <a:off x="5643570" y="4326255"/>
            <a:ext cx="214314" cy="428628"/>
          </a:xfrm>
          <a:prstGeom prst="downArrow">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6" name="Date Placeholder 25"/>
          <p:cNvSpPr>
            <a:spLocks noGrp="1"/>
          </p:cNvSpPr>
          <p:nvPr>
            <p:ph type="dt" sz="half" idx="10"/>
          </p:nvPr>
        </p:nvSpPr>
        <p:spPr>
          <a:xfrm>
            <a:off x="5791200" y="6587859"/>
            <a:ext cx="3044952" cy="365760"/>
          </a:xfrm>
        </p:spPr>
        <p:txBody>
          <a:bodyPr/>
          <a:lstStyle/>
          <a:p>
            <a:r>
              <a:rPr lang="en-US" smtClean="0"/>
              <a:t>8/6/2021</a:t>
            </a:r>
            <a:endParaRPr lang="en-IN"/>
          </a:p>
        </p:txBody>
      </p:sp>
      <p:sp>
        <p:nvSpPr>
          <p:cNvPr id="27" name="Slide Number Placeholder 26"/>
          <p:cNvSpPr>
            <a:spLocks noGrp="1"/>
          </p:cNvSpPr>
          <p:nvPr>
            <p:ph type="sldNum" sz="quarter" idx="12"/>
          </p:nvPr>
        </p:nvSpPr>
        <p:spPr>
          <a:xfrm>
            <a:off x="4267200" y="6507475"/>
            <a:ext cx="609600" cy="441324"/>
          </a:xfrm>
        </p:spPr>
        <p:txBody>
          <a:bodyPr/>
          <a:lstStyle/>
          <a:p>
            <a:fld id="{6E84A3B3-3ED7-4ADF-A27B-FB617B6473BF}" type="slidenum">
              <a:rPr lang="en-IN" smtClean="0"/>
              <a:pPr/>
              <a:t>11</a:t>
            </a:fld>
            <a:endParaRPr lang="en-IN"/>
          </a:p>
        </p:txBody>
      </p:sp>
      <p:sp>
        <p:nvSpPr>
          <p:cNvPr id="29" name="Footer Placeholder 28"/>
          <p:cNvSpPr>
            <a:spLocks noGrp="1"/>
          </p:cNvSpPr>
          <p:nvPr>
            <p:ph type="ftr" sz="quarter" idx="11"/>
          </p:nvPr>
        </p:nvSpPr>
        <p:spPr>
          <a:xfrm>
            <a:off x="304800" y="6593723"/>
            <a:ext cx="3581400" cy="365760"/>
          </a:xfrm>
        </p:spPr>
        <p:txBody>
          <a:bodyPr/>
          <a:lstStyle/>
          <a:p>
            <a:r>
              <a:rPr lang="en-IN" smtClean="0"/>
              <a:t>Exposys Data Labs Data Science Intern </a:t>
            </a:r>
            <a:endParaRPr lang="en-IN"/>
          </a:p>
        </p:txBody>
      </p:sp>
      <p:sp>
        <p:nvSpPr>
          <p:cNvPr id="30" name="Rectangle 29"/>
          <p:cNvSpPr/>
          <p:nvPr/>
        </p:nvSpPr>
        <p:spPr>
          <a:xfrm>
            <a:off x="571472" y="182875"/>
            <a:ext cx="7572428" cy="400110"/>
          </a:xfrm>
          <a:prstGeom prst="rect">
            <a:avLst/>
          </a:prstGeom>
        </p:spPr>
        <p:txBody>
          <a:bodyPr wrap="square">
            <a:spAutoFit/>
          </a:bodyPr>
          <a:lstStyle/>
          <a:p>
            <a:pPr algn="ctr"/>
            <a:r>
              <a:rPr lang="en-US" sz="2000" b="1" spc="-1" dirty="0" smtClean="0">
                <a:solidFill>
                  <a:srgbClr val="000000"/>
                </a:solidFill>
                <a:latin typeface="+mj-lt"/>
              </a:rPr>
              <a:t>Block Diagram of proposed Diabetic Prediction model</a:t>
            </a:r>
            <a:endParaRPr lang="en-IN" sz="2000" b="1" dirty="0">
              <a:latin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8/6/2021</a:t>
            </a:r>
            <a:endParaRPr lang="en-IN"/>
          </a:p>
        </p:txBody>
      </p:sp>
      <p:sp>
        <p:nvSpPr>
          <p:cNvPr id="3" name="Footer Placeholder 2"/>
          <p:cNvSpPr>
            <a:spLocks noGrp="1"/>
          </p:cNvSpPr>
          <p:nvPr>
            <p:ph type="ftr" sz="quarter" idx="11"/>
          </p:nvPr>
        </p:nvSpPr>
        <p:spPr/>
        <p:txBody>
          <a:bodyPr/>
          <a:lstStyle/>
          <a:p>
            <a:r>
              <a:rPr lang="en-IN" smtClean="0"/>
              <a:t>Exposys Data Labs Data Science Intern </a:t>
            </a:r>
            <a:endParaRPr lang="en-IN"/>
          </a:p>
        </p:txBody>
      </p:sp>
      <p:sp>
        <p:nvSpPr>
          <p:cNvPr id="4" name="Slide Number Placeholder 3"/>
          <p:cNvSpPr>
            <a:spLocks noGrp="1"/>
          </p:cNvSpPr>
          <p:nvPr>
            <p:ph type="sldNum" sz="quarter" idx="12"/>
          </p:nvPr>
        </p:nvSpPr>
        <p:spPr/>
        <p:txBody>
          <a:bodyPr/>
          <a:lstStyle/>
          <a:p>
            <a:fld id="{6E84A3B3-3ED7-4ADF-A27B-FB617B6473BF}" type="slidenum">
              <a:rPr lang="en-IN" smtClean="0"/>
              <a:pPr/>
              <a:t>12</a:t>
            </a:fld>
            <a:endParaRPr lang="en-IN"/>
          </a:p>
        </p:txBody>
      </p:sp>
      <p:sp>
        <p:nvSpPr>
          <p:cNvPr id="5" name="Rectangle 4"/>
          <p:cNvSpPr/>
          <p:nvPr/>
        </p:nvSpPr>
        <p:spPr>
          <a:xfrm>
            <a:off x="1571604" y="214290"/>
            <a:ext cx="6205545" cy="461665"/>
          </a:xfrm>
          <a:prstGeom prst="rect">
            <a:avLst/>
          </a:prstGeom>
        </p:spPr>
        <p:txBody>
          <a:bodyPr wrap="none">
            <a:spAutoFit/>
          </a:bodyPr>
          <a:lstStyle/>
          <a:p>
            <a:pPr algn="ctr"/>
            <a:r>
              <a:rPr lang="en-US" sz="2400" b="1" dirty="0" smtClean="0">
                <a:cs typeface="Times New Roman" panose="02020603050405020304" pitchFamily="18" charset="0"/>
              </a:rPr>
              <a:t>Methodology / Algorithm Description </a:t>
            </a:r>
          </a:p>
        </p:txBody>
      </p:sp>
      <p:sp>
        <p:nvSpPr>
          <p:cNvPr id="7" name="TextBox 6"/>
          <p:cNvSpPr txBox="1"/>
          <p:nvPr/>
        </p:nvSpPr>
        <p:spPr>
          <a:xfrm>
            <a:off x="857224" y="1000108"/>
            <a:ext cx="7572428" cy="3831818"/>
          </a:xfrm>
          <a:prstGeom prst="rect">
            <a:avLst/>
          </a:prstGeom>
          <a:noFill/>
        </p:spPr>
        <p:txBody>
          <a:bodyPr wrap="square" rtlCol="0">
            <a:spAutoFit/>
          </a:bodyPr>
          <a:lstStyle/>
          <a:p>
            <a:pPr algn="just">
              <a:lnSpc>
                <a:spcPct val="150000"/>
              </a:lnSpc>
            </a:pPr>
            <a:r>
              <a:rPr lang="en-IN" b="1" dirty="0" smtClean="0"/>
              <a:t>Step 1:</a:t>
            </a:r>
            <a:r>
              <a:rPr lang="en-IN" dirty="0" smtClean="0"/>
              <a:t> Import required libraries, Import diabetes dataset.</a:t>
            </a:r>
          </a:p>
          <a:p>
            <a:pPr algn="just">
              <a:lnSpc>
                <a:spcPct val="150000"/>
              </a:lnSpc>
            </a:pPr>
            <a:r>
              <a:rPr lang="en-IN" b="1" dirty="0" smtClean="0"/>
              <a:t>Step 2:</a:t>
            </a:r>
            <a:r>
              <a:rPr lang="en-IN" dirty="0" smtClean="0"/>
              <a:t> Pre-process data to remove missing data.</a:t>
            </a:r>
          </a:p>
          <a:p>
            <a:pPr algn="just">
              <a:lnSpc>
                <a:spcPct val="150000"/>
              </a:lnSpc>
            </a:pPr>
            <a:r>
              <a:rPr lang="en-IN" b="1" dirty="0" smtClean="0"/>
              <a:t>Step 3:</a:t>
            </a:r>
            <a:r>
              <a:rPr lang="en-IN" dirty="0" smtClean="0"/>
              <a:t> Perform percentage split of 80% to divide dataset as Training set and 20% to Test set.</a:t>
            </a:r>
          </a:p>
          <a:p>
            <a:pPr algn="just">
              <a:lnSpc>
                <a:spcPct val="150000"/>
              </a:lnSpc>
            </a:pPr>
            <a:r>
              <a:rPr lang="en-IN" b="1" dirty="0" smtClean="0"/>
              <a:t>Step 4:</a:t>
            </a:r>
            <a:r>
              <a:rPr lang="en-IN" dirty="0" smtClean="0"/>
              <a:t> Select the machine learning algorithm i.e. K- Nearest </a:t>
            </a:r>
            <a:r>
              <a:rPr lang="en-IN" dirty="0" err="1" smtClean="0"/>
              <a:t>Neighbor</a:t>
            </a:r>
            <a:r>
              <a:rPr lang="en-IN" dirty="0" smtClean="0"/>
              <a:t>, Support Vector Machine, Decision Tree, Logistic regression, Random Forest and Gradient boosting algorithm.</a:t>
            </a:r>
          </a:p>
          <a:p>
            <a:pPr algn="just">
              <a:lnSpc>
                <a:spcPct val="150000"/>
              </a:lnSpc>
            </a:pPr>
            <a:r>
              <a:rPr lang="en-IN" b="1" dirty="0" smtClean="0"/>
              <a:t>Step 5:</a:t>
            </a:r>
            <a:r>
              <a:rPr lang="en-IN" dirty="0" smtClean="0"/>
              <a:t> Build the classifier model for the mentioned machine learning algorithm based on training set.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8/6/2021</a:t>
            </a:r>
            <a:endParaRPr lang="en-IN"/>
          </a:p>
        </p:txBody>
      </p:sp>
      <p:sp>
        <p:nvSpPr>
          <p:cNvPr id="3" name="Footer Placeholder 2"/>
          <p:cNvSpPr>
            <a:spLocks noGrp="1"/>
          </p:cNvSpPr>
          <p:nvPr>
            <p:ph type="ftr" sz="quarter" idx="11"/>
          </p:nvPr>
        </p:nvSpPr>
        <p:spPr/>
        <p:txBody>
          <a:bodyPr/>
          <a:lstStyle/>
          <a:p>
            <a:r>
              <a:rPr lang="en-IN" smtClean="0"/>
              <a:t>Exposys Data Labs Data Science Intern </a:t>
            </a:r>
            <a:endParaRPr lang="en-IN"/>
          </a:p>
        </p:txBody>
      </p:sp>
      <p:sp>
        <p:nvSpPr>
          <p:cNvPr id="4" name="Slide Number Placeholder 3"/>
          <p:cNvSpPr>
            <a:spLocks noGrp="1"/>
          </p:cNvSpPr>
          <p:nvPr>
            <p:ph type="sldNum" sz="quarter" idx="12"/>
          </p:nvPr>
        </p:nvSpPr>
        <p:spPr/>
        <p:txBody>
          <a:bodyPr/>
          <a:lstStyle/>
          <a:p>
            <a:fld id="{6E84A3B3-3ED7-4ADF-A27B-FB617B6473BF}" type="slidenum">
              <a:rPr lang="en-IN" smtClean="0"/>
              <a:pPr/>
              <a:t>13</a:t>
            </a:fld>
            <a:endParaRPr lang="en-IN"/>
          </a:p>
        </p:txBody>
      </p:sp>
      <p:sp>
        <p:nvSpPr>
          <p:cNvPr id="5" name="Rectangle 4"/>
          <p:cNvSpPr/>
          <p:nvPr/>
        </p:nvSpPr>
        <p:spPr>
          <a:xfrm>
            <a:off x="1142976" y="1513091"/>
            <a:ext cx="7143800" cy="2585323"/>
          </a:xfrm>
          <a:prstGeom prst="rect">
            <a:avLst/>
          </a:prstGeom>
        </p:spPr>
        <p:txBody>
          <a:bodyPr wrap="square">
            <a:spAutoFit/>
          </a:bodyPr>
          <a:lstStyle/>
          <a:p>
            <a:pPr algn="just">
              <a:lnSpc>
                <a:spcPct val="150000"/>
              </a:lnSpc>
            </a:pPr>
            <a:r>
              <a:rPr lang="en-IN" b="1" dirty="0" smtClean="0"/>
              <a:t>Step 6:</a:t>
            </a:r>
            <a:r>
              <a:rPr lang="en-IN" dirty="0" smtClean="0"/>
              <a:t> Test the Classifier model for the mentioned machine learning algorithm based on test set.</a:t>
            </a:r>
          </a:p>
          <a:p>
            <a:pPr algn="just">
              <a:lnSpc>
                <a:spcPct val="150000"/>
              </a:lnSpc>
            </a:pPr>
            <a:r>
              <a:rPr lang="en-IN" b="1" dirty="0" smtClean="0"/>
              <a:t>Step 7:</a:t>
            </a:r>
            <a:r>
              <a:rPr lang="en-IN" dirty="0" smtClean="0"/>
              <a:t> Perform Comparison Evaluation of the experimental performance results obtained for each classifier.</a:t>
            </a:r>
          </a:p>
          <a:p>
            <a:pPr algn="just">
              <a:lnSpc>
                <a:spcPct val="150000"/>
              </a:lnSpc>
            </a:pPr>
            <a:r>
              <a:rPr lang="en-IN" b="1" dirty="0" smtClean="0"/>
              <a:t>Step 8:</a:t>
            </a:r>
            <a:r>
              <a:rPr lang="en-IN" dirty="0" smtClean="0"/>
              <a:t> After analyzing based on various measures conclude the best performing algorithm</a:t>
            </a:r>
            <a:endParaRPr lang="en-IN" dirty="0"/>
          </a:p>
        </p:txBody>
      </p:sp>
      <p:sp>
        <p:nvSpPr>
          <p:cNvPr id="7" name="Rectangle 6"/>
          <p:cNvSpPr/>
          <p:nvPr/>
        </p:nvSpPr>
        <p:spPr>
          <a:xfrm>
            <a:off x="1285852" y="428604"/>
            <a:ext cx="6143668" cy="461665"/>
          </a:xfrm>
          <a:prstGeom prst="rect">
            <a:avLst/>
          </a:prstGeom>
        </p:spPr>
        <p:txBody>
          <a:bodyPr wrap="square">
            <a:spAutoFit/>
          </a:bodyPr>
          <a:lstStyle/>
          <a:p>
            <a:pPr algn="ctr"/>
            <a:r>
              <a:rPr lang="en-US" sz="2400" b="1" dirty="0" smtClean="0">
                <a:cs typeface="Times New Roman" panose="02020603050405020304" pitchFamily="18" charset="0"/>
              </a:rPr>
              <a:t>Methodology / Algorithm Description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8/6/2021</a:t>
            </a:r>
            <a:endParaRPr lang="en-IN"/>
          </a:p>
        </p:txBody>
      </p:sp>
      <p:sp>
        <p:nvSpPr>
          <p:cNvPr id="3" name="Footer Placeholder 2"/>
          <p:cNvSpPr>
            <a:spLocks noGrp="1"/>
          </p:cNvSpPr>
          <p:nvPr>
            <p:ph type="ftr" sz="quarter" idx="11"/>
          </p:nvPr>
        </p:nvSpPr>
        <p:spPr/>
        <p:txBody>
          <a:bodyPr/>
          <a:lstStyle/>
          <a:p>
            <a:r>
              <a:rPr lang="en-IN" smtClean="0"/>
              <a:t>Exposys Data Labs Data Science Intern </a:t>
            </a:r>
            <a:endParaRPr lang="en-IN"/>
          </a:p>
        </p:txBody>
      </p:sp>
      <p:sp>
        <p:nvSpPr>
          <p:cNvPr id="4" name="Slide Number Placeholder 3"/>
          <p:cNvSpPr>
            <a:spLocks noGrp="1"/>
          </p:cNvSpPr>
          <p:nvPr>
            <p:ph type="sldNum" sz="quarter" idx="12"/>
          </p:nvPr>
        </p:nvSpPr>
        <p:spPr/>
        <p:txBody>
          <a:bodyPr/>
          <a:lstStyle/>
          <a:p>
            <a:fld id="{6E84A3B3-3ED7-4ADF-A27B-FB617B6473BF}" type="slidenum">
              <a:rPr lang="en-IN" smtClean="0"/>
              <a:pPr/>
              <a:t>14</a:t>
            </a:fld>
            <a:endParaRPr lang="en-IN"/>
          </a:p>
        </p:txBody>
      </p:sp>
      <p:sp>
        <p:nvSpPr>
          <p:cNvPr id="5" name="Rectangle 4"/>
          <p:cNvSpPr/>
          <p:nvPr/>
        </p:nvSpPr>
        <p:spPr>
          <a:xfrm>
            <a:off x="857224" y="928670"/>
            <a:ext cx="7286676" cy="4893647"/>
          </a:xfrm>
          <a:prstGeom prst="rect">
            <a:avLst/>
          </a:prstGeom>
        </p:spPr>
        <p:txBody>
          <a:bodyPr wrap="square">
            <a:spAutoFit/>
          </a:bodyPr>
          <a:lstStyle/>
          <a:p>
            <a:pPr algn="just">
              <a:lnSpc>
                <a:spcPct val="150000"/>
              </a:lnSpc>
              <a:buFont typeface="Wingdings" pitchFamily="2" charset="2"/>
              <a:buChar char="q"/>
            </a:pPr>
            <a:r>
              <a:rPr lang="en-US" sz="2400" dirty="0" smtClean="0"/>
              <a:t>Anaconda Navigator -</a:t>
            </a:r>
            <a:r>
              <a:rPr lang="en-US" sz="2400" dirty="0" err="1" smtClean="0"/>
              <a:t>Jupyter</a:t>
            </a:r>
            <a:r>
              <a:rPr lang="en-US" sz="2400" dirty="0" smtClean="0"/>
              <a:t> notebook.</a:t>
            </a:r>
          </a:p>
          <a:p>
            <a:pPr algn="just">
              <a:lnSpc>
                <a:spcPct val="150000"/>
              </a:lnSpc>
              <a:buFont typeface="Wingdings" pitchFamily="2" charset="2"/>
              <a:buChar char="q"/>
            </a:pPr>
            <a:r>
              <a:rPr lang="en-US" sz="2400" dirty="0" err="1" smtClean="0"/>
              <a:t>Kaggle</a:t>
            </a:r>
            <a:r>
              <a:rPr lang="en-US" sz="2400" dirty="0" smtClean="0"/>
              <a:t> notebook for dataset-PIMA Indian diabetes   dataset.</a:t>
            </a:r>
          </a:p>
          <a:p>
            <a:pPr algn="just">
              <a:lnSpc>
                <a:spcPct val="150000"/>
              </a:lnSpc>
            </a:pPr>
            <a:endParaRPr lang="en-US" sz="2400" dirty="0" smtClean="0"/>
          </a:p>
          <a:p>
            <a:pPr>
              <a:buNone/>
            </a:pPr>
            <a:r>
              <a:rPr lang="en-US" sz="2400" b="1" dirty="0" smtClean="0"/>
              <a:t>Libraries:</a:t>
            </a:r>
          </a:p>
          <a:p>
            <a:pPr algn="just">
              <a:lnSpc>
                <a:spcPct val="150000"/>
              </a:lnSpc>
              <a:buFont typeface="Wingdings" pitchFamily="2" charset="2"/>
              <a:buChar char="q"/>
            </a:pPr>
            <a:r>
              <a:rPr lang="en-US" sz="2400" dirty="0" smtClean="0"/>
              <a:t>Pandas</a:t>
            </a:r>
          </a:p>
          <a:p>
            <a:pPr algn="just">
              <a:lnSpc>
                <a:spcPct val="150000"/>
              </a:lnSpc>
              <a:buFont typeface="Wingdings" pitchFamily="2" charset="2"/>
              <a:buChar char="q"/>
            </a:pPr>
            <a:r>
              <a:rPr lang="en-US" sz="2400" dirty="0" err="1" smtClean="0"/>
              <a:t>Numpy</a:t>
            </a:r>
            <a:endParaRPr lang="en-US" sz="2400" dirty="0" smtClean="0"/>
          </a:p>
          <a:p>
            <a:pPr algn="just">
              <a:lnSpc>
                <a:spcPct val="150000"/>
              </a:lnSpc>
              <a:buFont typeface="Wingdings" pitchFamily="2" charset="2"/>
              <a:buChar char="q"/>
            </a:pPr>
            <a:r>
              <a:rPr lang="en-US" sz="2400" dirty="0" err="1" smtClean="0"/>
              <a:t>ScikitLearn</a:t>
            </a:r>
            <a:r>
              <a:rPr lang="en-US" sz="2400" dirty="0" smtClean="0"/>
              <a:t>.</a:t>
            </a:r>
          </a:p>
          <a:p>
            <a:pPr algn="just">
              <a:lnSpc>
                <a:spcPct val="150000"/>
              </a:lnSpc>
              <a:buFont typeface="Wingdings" pitchFamily="2" charset="2"/>
              <a:buChar char="q"/>
            </a:pPr>
            <a:r>
              <a:rPr lang="en-US" sz="2400" dirty="0" err="1" smtClean="0"/>
              <a:t>Seaborn</a:t>
            </a:r>
            <a:r>
              <a:rPr lang="en-US" sz="2400" dirty="0" smtClean="0"/>
              <a:t>.</a:t>
            </a:r>
          </a:p>
        </p:txBody>
      </p:sp>
      <p:sp>
        <p:nvSpPr>
          <p:cNvPr id="6" name="Rectangle 5"/>
          <p:cNvSpPr/>
          <p:nvPr/>
        </p:nvSpPr>
        <p:spPr>
          <a:xfrm>
            <a:off x="1857356" y="214290"/>
            <a:ext cx="5312673" cy="461665"/>
          </a:xfrm>
          <a:prstGeom prst="rect">
            <a:avLst/>
          </a:prstGeom>
        </p:spPr>
        <p:txBody>
          <a:bodyPr wrap="none">
            <a:spAutoFit/>
          </a:bodyPr>
          <a:lstStyle/>
          <a:p>
            <a:r>
              <a:rPr lang="en-US" sz="2400" b="1" dirty="0" smtClean="0">
                <a:latin typeface="+mj-lt"/>
                <a:cs typeface="Times New Roman" panose="02020603050405020304" pitchFamily="18" charset="0"/>
              </a:rPr>
              <a:t>Description about Software Unit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8/6/2021</a:t>
            </a:r>
            <a:endParaRPr lang="en-IN"/>
          </a:p>
        </p:txBody>
      </p:sp>
      <p:sp>
        <p:nvSpPr>
          <p:cNvPr id="3" name="Footer Placeholder 2"/>
          <p:cNvSpPr>
            <a:spLocks noGrp="1"/>
          </p:cNvSpPr>
          <p:nvPr>
            <p:ph type="ftr" sz="quarter" idx="11"/>
          </p:nvPr>
        </p:nvSpPr>
        <p:spPr/>
        <p:txBody>
          <a:bodyPr/>
          <a:lstStyle/>
          <a:p>
            <a:r>
              <a:rPr lang="en-IN" smtClean="0"/>
              <a:t>Exposys Data Labs Data Science Intern </a:t>
            </a:r>
            <a:endParaRPr lang="en-IN"/>
          </a:p>
        </p:txBody>
      </p:sp>
      <p:sp>
        <p:nvSpPr>
          <p:cNvPr id="4" name="Slide Number Placeholder 3"/>
          <p:cNvSpPr>
            <a:spLocks noGrp="1"/>
          </p:cNvSpPr>
          <p:nvPr>
            <p:ph type="sldNum" sz="quarter" idx="12"/>
          </p:nvPr>
        </p:nvSpPr>
        <p:spPr/>
        <p:txBody>
          <a:bodyPr/>
          <a:lstStyle/>
          <a:p>
            <a:fld id="{6E84A3B3-3ED7-4ADF-A27B-FB617B6473BF}" type="slidenum">
              <a:rPr lang="en-IN" smtClean="0"/>
              <a:pPr/>
              <a:t>15</a:t>
            </a:fld>
            <a:endParaRPr lang="en-IN"/>
          </a:p>
        </p:txBody>
      </p:sp>
      <p:sp>
        <p:nvSpPr>
          <p:cNvPr id="5" name="Rectangle 4"/>
          <p:cNvSpPr/>
          <p:nvPr/>
        </p:nvSpPr>
        <p:spPr>
          <a:xfrm>
            <a:off x="3143240" y="285728"/>
            <a:ext cx="2792752" cy="461665"/>
          </a:xfrm>
          <a:prstGeom prst="rect">
            <a:avLst/>
          </a:prstGeom>
        </p:spPr>
        <p:txBody>
          <a:bodyPr wrap="none">
            <a:spAutoFit/>
          </a:bodyPr>
          <a:lstStyle/>
          <a:p>
            <a:r>
              <a:rPr lang="en-IN" sz="2400" b="1" dirty="0" smtClean="0">
                <a:latin typeface="+mj-lt"/>
              </a:rPr>
              <a:t>Algorithms used</a:t>
            </a:r>
            <a:endParaRPr lang="en-IN" sz="2400" b="1" dirty="0">
              <a:latin typeface="+mj-lt"/>
            </a:endParaRPr>
          </a:p>
        </p:txBody>
      </p:sp>
      <p:sp>
        <p:nvSpPr>
          <p:cNvPr id="8" name="TextBox 7"/>
          <p:cNvSpPr txBox="1"/>
          <p:nvPr/>
        </p:nvSpPr>
        <p:spPr>
          <a:xfrm>
            <a:off x="642910" y="764024"/>
            <a:ext cx="8286808" cy="5493812"/>
          </a:xfrm>
          <a:prstGeom prst="rect">
            <a:avLst/>
          </a:prstGeom>
          <a:noFill/>
        </p:spPr>
        <p:txBody>
          <a:bodyPr wrap="square" rtlCol="0">
            <a:spAutoFit/>
          </a:bodyPr>
          <a:lstStyle/>
          <a:p>
            <a:pPr algn="just">
              <a:lnSpc>
                <a:spcPct val="150000"/>
              </a:lnSpc>
            </a:pPr>
            <a:r>
              <a:rPr lang="en-IN" b="1" dirty="0" smtClean="0"/>
              <a:t>Support Vector Machine:</a:t>
            </a:r>
            <a:endParaRPr lang="en-IN" dirty="0" smtClean="0"/>
          </a:p>
          <a:p>
            <a:pPr algn="just">
              <a:lnSpc>
                <a:spcPct val="150000"/>
              </a:lnSpc>
              <a:buFont typeface="Wingdings" pitchFamily="2" charset="2"/>
              <a:buChar char="q"/>
            </a:pPr>
            <a:r>
              <a:rPr lang="en-IN" dirty="0" smtClean="0"/>
              <a:t>Support Vector Machine also known as SVM which is a supervised machine learning algorithm. </a:t>
            </a:r>
          </a:p>
          <a:p>
            <a:pPr algn="just">
              <a:lnSpc>
                <a:spcPct val="150000"/>
              </a:lnSpc>
              <a:buFont typeface="Wingdings" pitchFamily="2" charset="2"/>
              <a:buChar char="q"/>
            </a:pPr>
            <a:r>
              <a:rPr lang="en-IN" dirty="0" smtClean="0"/>
              <a:t>SVM is most popular classification technique. SVM creates a hyper plane that separate two classes. </a:t>
            </a:r>
          </a:p>
          <a:p>
            <a:pPr algn="just">
              <a:lnSpc>
                <a:spcPct val="150000"/>
              </a:lnSpc>
              <a:buFont typeface="Wingdings" pitchFamily="2" charset="2"/>
              <a:buChar char="q"/>
            </a:pPr>
            <a:r>
              <a:rPr lang="en-IN" dirty="0" smtClean="0"/>
              <a:t>It can create a hyper plane or set of hyper plane in high dimensional space. This hyper plane can be used for classification or regression also. </a:t>
            </a:r>
          </a:p>
          <a:p>
            <a:pPr algn="just">
              <a:lnSpc>
                <a:spcPct val="150000"/>
              </a:lnSpc>
              <a:buFont typeface="Wingdings" pitchFamily="2" charset="2"/>
              <a:buChar char="q"/>
            </a:pPr>
            <a:r>
              <a:rPr lang="en-IN" dirty="0" smtClean="0"/>
              <a:t>SVM differentiates instances in specific classes and can also classify the entities which are not supported by data. </a:t>
            </a:r>
          </a:p>
          <a:p>
            <a:pPr algn="just">
              <a:lnSpc>
                <a:spcPct val="150000"/>
              </a:lnSpc>
              <a:buFont typeface="Wingdings" pitchFamily="2" charset="2"/>
              <a:buChar char="q"/>
            </a:pPr>
            <a:r>
              <a:rPr lang="en-IN" dirty="0" smtClean="0"/>
              <a:t>Separation is done through hyper plane performs the separation to the closest training point of any class.</a:t>
            </a:r>
          </a:p>
          <a:p>
            <a:pPr algn="just">
              <a:lnSpc>
                <a:spcPct val="150000"/>
              </a:lnSpc>
            </a:pPr>
            <a:endParaRPr lang="en-IN" b="1" dirty="0" smtClean="0"/>
          </a:p>
          <a:p>
            <a:pPr algn="just">
              <a:lnSpc>
                <a:spcPct val="150000"/>
              </a:lnSpc>
              <a:buFont typeface="Wingdings" pitchFamily="2" charset="2"/>
              <a:buChar char="q"/>
            </a:pPr>
            <a:endParaRPr lang="en-IN" b="1"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8/6/2021</a:t>
            </a:r>
            <a:endParaRPr lang="en-IN"/>
          </a:p>
        </p:txBody>
      </p:sp>
      <p:sp>
        <p:nvSpPr>
          <p:cNvPr id="3" name="Footer Placeholder 2"/>
          <p:cNvSpPr>
            <a:spLocks noGrp="1"/>
          </p:cNvSpPr>
          <p:nvPr>
            <p:ph type="ftr" sz="quarter" idx="11"/>
          </p:nvPr>
        </p:nvSpPr>
        <p:spPr/>
        <p:txBody>
          <a:bodyPr/>
          <a:lstStyle/>
          <a:p>
            <a:r>
              <a:rPr lang="en-IN" smtClean="0"/>
              <a:t>Exposys Data Labs Data Science Intern </a:t>
            </a:r>
            <a:endParaRPr lang="en-IN"/>
          </a:p>
        </p:txBody>
      </p:sp>
      <p:sp>
        <p:nvSpPr>
          <p:cNvPr id="4" name="Slide Number Placeholder 3"/>
          <p:cNvSpPr>
            <a:spLocks noGrp="1"/>
          </p:cNvSpPr>
          <p:nvPr>
            <p:ph type="sldNum" sz="quarter" idx="12"/>
          </p:nvPr>
        </p:nvSpPr>
        <p:spPr/>
        <p:txBody>
          <a:bodyPr/>
          <a:lstStyle/>
          <a:p>
            <a:fld id="{6E84A3B3-3ED7-4ADF-A27B-FB617B6473BF}" type="slidenum">
              <a:rPr lang="en-IN" smtClean="0"/>
              <a:pPr/>
              <a:t>16</a:t>
            </a:fld>
            <a:endParaRPr lang="en-IN"/>
          </a:p>
        </p:txBody>
      </p:sp>
      <p:sp>
        <p:nvSpPr>
          <p:cNvPr id="5" name="Rectangle 4"/>
          <p:cNvSpPr/>
          <p:nvPr/>
        </p:nvSpPr>
        <p:spPr>
          <a:xfrm>
            <a:off x="500034" y="857232"/>
            <a:ext cx="2675732" cy="507831"/>
          </a:xfrm>
          <a:prstGeom prst="rect">
            <a:avLst/>
          </a:prstGeom>
        </p:spPr>
        <p:txBody>
          <a:bodyPr wrap="none">
            <a:spAutoFit/>
          </a:bodyPr>
          <a:lstStyle/>
          <a:p>
            <a:pPr algn="just">
              <a:lnSpc>
                <a:spcPct val="150000"/>
              </a:lnSpc>
            </a:pPr>
            <a:r>
              <a:rPr lang="en-IN" b="1" dirty="0" smtClean="0"/>
              <a:t>K Nearest </a:t>
            </a:r>
            <a:r>
              <a:rPr lang="en-IN" b="1" dirty="0" err="1" smtClean="0"/>
              <a:t>Neighbor</a:t>
            </a:r>
            <a:r>
              <a:rPr lang="en-IN" b="1" dirty="0" smtClean="0"/>
              <a:t> </a:t>
            </a:r>
            <a:r>
              <a:rPr lang="en-IN" b="1" dirty="0" smtClean="0"/>
              <a:t>:</a:t>
            </a:r>
          </a:p>
        </p:txBody>
      </p:sp>
      <p:sp>
        <p:nvSpPr>
          <p:cNvPr id="7" name="Rectangle 6"/>
          <p:cNvSpPr/>
          <p:nvPr/>
        </p:nvSpPr>
        <p:spPr>
          <a:xfrm>
            <a:off x="3143240" y="285728"/>
            <a:ext cx="2792752" cy="461665"/>
          </a:xfrm>
          <a:prstGeom prst="rect">
            <a:avLst/>
          </a:prstGeom>
        </p:spPr>
        <p:txBody>
          <a:bodyPr wrap="none">
            <a:spAutoFit/>
          </a:bodyPr>
          <a:lstStyle/>
          <a:p>
            <a:r>
              <a:rPr lang="en-IN" sz="2400" b="1" dirty="0" smtClean="0">
                <a:latin typeface="+mj-lt"/>
              </a:rPr>
              <a:t>Algorithms used</a:t>
            </a:r>
            <a:endParaRPr lang="en-IN" sz="2400" b="1" dirty="0">
              <a:latin typeface="+mj-lt"/>
            </a:endParaRPr>
          </a:p>
        </p:txBody>
      </p:sp>
      <p:sp>
        <p:nvSpPr>
          <p:cNvPr id="9" name="TextBox 8"/>
          <p:cNvSpPr txBox="1"/>
          <p:nvPr/>
        </p:nvSpPr>
        <p:spPr>
          <a:xfrm>
            <a:off x="428596" y="1357298"/>
            <a:ext cx="8429684" cy="4801314"/>
          </a:xfrm>
          <a:prstGeom prst="rect">
            <a:avLst/>
          </a:prstGeom>
          <a:noFill/>
        </p:spPr>
        <p:txBody>
          <a:bodyPr wrap="square" rtlCol="0">
            <a:spAutoFit/>
          </a:bodyPr>
          <a:lstStyle/>
          <a:p>
            <a:pPr algn="just">
              <a:buFont typeface="Wingdings" pitchFamily="2" charset="2"/>
              <a:buChar char="q"/>
            </a:pPr>
            <a:r>
              <a:rPr lang="en-IN" dirty="0" smtClean="0"/>
              <a:t>KNN is also a supervised machine learning algorithm. KNN helps to solve both the classification and regression problems. </a:t>
            </a:r>
          </a:p>
          <a:p>
            <a:pPr algn="just">
              <a:buFont typeface="Wingdings" pitchFamily="2" charset="2"/>
              <a:buChar char="q"/>
            </a:pPr>
            <a:endParaRPr lang="en-IN" dirty="0" smtClean="0"/>
          </a:p>
          <a:p>
            <a:pPr algn="just">
              <a:buFont typeface="Wingdings" pitchFamily="2" charset="2"/>
              <a:buChar char="q"/>
            </a:pPr>
            <a:r>
              <a:rPr lang="en-IN" dirty="0" smtClean="0"/>
              <a:t>KNN is lazy prediction technique. KNN assumes that similar things are near to each other.</a:t>
            </a:r>
          </a:p>
          <a:p>
            <a:pPr algn="just">
              <a:buFont typeface="Wingdings" pitchFamily="2" charset="2"/>
              <a:buChar char="q"/>
            </a:pPr>
            <a:endParaRPr lang="en-IN" dirty="0" smtClean="0"/>
          </a:p>
          <a:p>
            <a:pPr algn="just">
              <a:buFont typeface="Wingdings" pitchFamily="2" charset="2"/>
              <a:buChar char="q"/>
            </a:pPr>
            <a:r>
              <a:rPr lang="en-IN" dirty="0" smtClean="0"/>
              <a:t> Many times data points which are similar are very near to each other.KNN helps to group new work based on similarity measure.</a:t>
            </a:r>
          </a:p>
          <a:p>
            <a:pPr algn="just">
              <a:buFont typeface="Wingdings" pitchFamily="2" charset="2"/>
              <a:buChar char="q"/>
            </a:pPr>
            <a:endParaRPr lang="en-IN" dirty="0" smtClean="0"/>
          </a:p>
          <a:p>
            <a:pPr algn="just">
              <a:buFont typeface="Wingdings" pitchFamily="2" charset="2"/>
              <a:buChar char="q"/>
            </a:pPr>
            <a:r>
              <a:rPr lang="en-IN" dirty="0" smtClean="0"/>
              <a:t>KNN algorithm record all the records and classify them according to their similarity measure. </a:t>
            </a:r>
          </a:p>
          <a:p>
            <a:pPr algn="just">
              <a:buFont typeface="Wingdings" pitchFamily="2" charset="2"/>
              <a:buChar char="q"/>
            </a:pPr>
            <a:endParaRPr lang="en-IN" dirty="0" smtClean="0"/>
          </a:p>
          <a:p>
            <a:pPr algn="just">
              <a:buFont typeface="Wingdings" pitchFamily="2" charset="2"/>
              <a:buChar char="q"/>
            </a:pPr>
            <a:r>
              <a:rPr lang="en-IN" dirty="0" smtClean="0"/>
              <a:t>For finding the distance between the points uses tree like structure. To make a prediction for a new data point, the algorithm finds the closest data points in the training data set its nearest </a:t>
            </a:r>
            <a:r>
              <a:rPr lang="en-IN" dirty="0" err="1" smtClean="0"/>
              <a:t>neighbors</a:t>
            </a:r>
            <a:r>
              <a:rPr lang="en-IN" dirty="0" smtClean="0"/>
              <a:t>.</a:t>
            </a:r>
          </a:p>
          <a:p>
            <a:endParaRPr lang="en-IN" dirty="0" smtClean="0"/>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8/6/2021</a:t>
            </a:r>
            <a:endParaRPr lang="en-IN"/>
          </a:p>
        </p:txBody>
      </p:sp>
      <p:sp>
        <p:nvSpPr>
          <p:cNvPr id="3" name="Footer Placeholder 2"/>
          <p:cNvSpPr>
            <a:spLocks noGrp="1"/>
          </p:cNvSpPr>
          <p:nvPr>
            <p:ph type="ftr" sz="quarter" idx="11"/>
          </p:nvPr>
        </p:nvSpPr>
        <p:spPr/>
        <p:txBody>
          <a:bodyPr/>
          <a:lstStyle/>
          <a:p>
            <a:r>
              <a:rPr lang="en-IN" smtClean="0"/>
              <a:t>Exposys Data Labs Data Science Intern </a:t>
            </a:r>
            <a:endParaRPr lang="en-IN"/>
          </a:p>
        </p:txBody>
      </p:sp>
      <p:sp>
        <p:nvSpPr>
          <p:cNvPr id="4" name="Slide Number Placeholder 3"/>
          <p:cNvSpPr>
            <a:spLocks noGrp="1"/>
          </p:cNvSpPr>
          <p:nvPr>
            <p:ph type="sldNum" sz="quarter" idx="12"/>
          </p:nvPr>
        </p:nvSpPr>
        <p:spPr/>
        <p:txBody>
          <a:bodyPr/>
          <a:lstStyle/>
          <a:p>
            <a:fld id="{6E84A3B3-3ED7-4ADF-A27B-FB617B6473BF}" type="slidenum">
              <a:rPr lang="en-IN" smtClean="0"/>
              <a:pPr/>
              <a:t>17</a:t>
            </a:fld>
            <a:endParaRPr lang="en-IN"/>
          </a:p>
        </p:txBody>
      </p:sp>
      <p:sp>
        <p:nvSpPr>
          <p:cNvPr id="5" name="Rectangle 4"/>
          <p:cNvSpPr/>
          <p:nvPr/>
        </p:nvSpPr>
        <p:spPr>
          <a:xfrm>
            <a:off x="357158" y="642918"/>
            <a:ext cx="1518364" cy="457369"/>
          </a:xfrm>
          <a:prstGeom prst="rect">
            <a:avLst/>
          </a:prstGeom>
        </p:spPr>
        <p:txBody>
          <a:bodyPr wrap="none">
            <a:spAutoFit/>
          </a:bodyPr>
          <a:lstStyle/>
          <a:p>
            <a:pPr algn="just">
              <a:lnSpc>
                <a:spcPct val="150000"/>
              </a:lnSpc>
            </a:pPr>
            <a:r>
              <a:rPr lang="en-IN" b="1" dirty="0" smtClean="0"/>
              <a:t>Naive </a:t>
            </a:r>
            <a:r>
              <a:rPr lang="en-IN" b="1" dirty="0" smtClean="0"/>
              <a:t>Bias:</a:t>
            </a:r>
            <a:endParaRPr lang="en-IN" b="1" dirty="0"/>
          </a:p>
        </p:txBody>
      </p:sp>
      <p:sp>
        <p:nvSpPr>
          <p:cNvPr id="7" name="TextBox 6"/>
          <p:cNvSpPr txBox="1"/>
          <p:nvPr/>
        </p:nvSpPr>
        <p:spPr>
          <a:xfrm>
            <a:off x="285720" y="1428736"/>
            <a:ext cx="8286808" cy="4093428"/>
          </a:xfrm>
          <a:prstGeom prst="rect">
            <a:avLst/>
          </a:prstGeom>
          <a:noFill/>
        </p:spPr>
        <p:txBody>
          <a:bodyPr wrap="square" rtlCol="0">
            <a:spAutoFit/>
          </a:bodyPr>
          <a:lstStyle/>
          <a:p>
            <a:pPr algn="just">
              <a:buFont typeface="Wingdings" pitchFamily="2" charset="2"/>
              <a:buChar char="q"/>
            </a:pPr>
            <a:r>
              <a:rPr lang="en-IN" sz="2000" dirty="0" smtClean="0"/>
              <a:t>Naive </a:t>
            </a:r>
            <a:r>
              <a:rPr lang="en-IN" sz="2000" dirty="0" err="1" smtClean="0"/>
              <a:t>Bayes</a:t>
            </a:r>
            <a:r>
              <a:rPr lang="en-IN" sz="2000" dirty="0" smtClean="0"/>
              <a:t> classifiers are a collection of classification algorithms based on </a:t>
            </a:r>
            <a:r>
              <a:rPr lang="en-IN" sz="2000" dirty="0" err="1" smtClean="0"/>
              <a:t>Bayes</a:t>
            </a:r>
            <a:r>
              <a:rPr lang="en-IN" sz="2000" dirty="0" smtClean="0"/>
              <a:t>' Theorem. </a:t>
            </a:r>
          </a:p>
          <a:p>
            <a:pPr algn="just">
              <a:buFont typeface="Wingdings" pitchFamily="2" charset="2"/>
              <a:buChar char="q"/>
            </a:pPr>
            <a:endParaRPr lang="en-IN" sz="2000" dirty="0" smtClean="0"/>
          </a:p>
          <a:p>
            <a:pPr algn="just">
              <a:buFont typeface="Wingdings" pitchFamily="2" charset="2"/>
              <a:buChar char="q"/>
            </a:pPr>
            <a:r>
              <a:rPr lang="en-IN" sz="2000" dirty="0" smtClean="0"/>
              <a:t>It is not a single algorithm but a family of algorithms where all of them share a common principle, i.e. every pair of features being classified is independent of each other. </a:t>
            </a:r>
          </a:p>
          <a:p>
            <a:pPr algn="just">
              <a:buFont typeface="Wingdings" pitchFamily="2" charset="2"/>
              <a:buChar char="q"/>
            </a:pPr>
            <a:endParaRPr lang="en-IN" sz="2000" dirty="0" smtClean="0"/>
          </a:p>
          <a:p>
            <a:pPr algn="just">
              <a:buFont typeface="Wingdings" pitchFamily="2" charset="2"/>
              <a:buChar char="q"/>
            </a:pPr>
            <a:r>
              <a:rPr lang="en-IN" sz="2000" dirty="0" smtClean="0"/>
              <a:t>Naive </a:t>
            </a:r>
            <a:r>
              <a:rPr lang="en-IN" sz="2000" dirty="0" err="1" smtClean="0"/>
              <a:t>Bayes</a:t>
            </a:r>
            <a:r>
              <a:rPr lang="en-IN" sz="2000" dirty="0" smtClean="0"/>
              <a:t> uses a similar method to predict the probability of different class based on various attributes. </a:t>
            </a:r>
          </a:p>
          <a:p>
            <a:pPr algn="just">
              <a:buFont typeface="Wingdings" pitchFamily="2" charset="2"/>
              <a:buChar char="q"/>
            </a:pPr>
            <a:endParaRPr lang="en-IN" sz="2000" dirty="0" smtClean="0"/>
          </a:p>
          <a:p>
            <a:pPr algn="just">
              <a:buFont typeface="Wingdings" pitchFamily="2" charset="2"/>
              <a:buChar char="q"/>
            </a:pPr>
            <a:r>
              <a:rPr lang="en-IN" sz="2000" dirty="0" smtClean="0"/>
              <a:t>This algorithm is mostly used in text classification and with problems having multiple classes.</a:t>
            </a:r>
          </a:p>
          <a:p>
            <a:pPr algn="just">
              <a:buFont typeface="Wingdings" pitchFamily="2" charset="2"/>
              <a:buChar char="q"/>
            </a:pPr>
            <a:endParaRPr lang="en-IN" sz="2000" dirty="0"/>
          </a:p>
        </p:txBody>
      </p:sp>
      <p:sp>
        <p:nvSpPr>
          <p:cNvPr id="8" name="Rectangle 7"/>
          <p:cNvSpPr/>
          <p:nvPr/>
        </p:nvSpPr>
        <p:spPr>
          <a:xfrm>
            <a:off x="3143240" y="285728"/>
            <a:ext cx="2792752" cy="461665"/>
          </a:xfrm>
          <a:prstGeom prst="rect">
            <a:avLst/>
          </a:prstGeom>
        </p:spPr>
        <p:txBody>
          <a:bodyPr wrap="none">
            <a:spAutoFit/>
          </a:bodyPr>
          <a:lstStyle/>
          <a:p>
            <a:r>
              <a:rPr lang="en-IN" sz="2400" b="1" dirty="0" smtClean="0">
                <a:latin typeface="+mj-lt"/>
              </a:rPr>
              <a:t>Algorithms used</a:t>
            </a:r>
            <a:endParaRPr lang="en-IN" sz="2400" b="1" dirty="0">
              <a:latin typeface="+mj-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785794"/>
            <a:ext cx="8286808" cy="5632311"/>
          </a:xfrm>
          <a:prstGeom prst="rect">
            <a:avLst/>
          </a:prstGeom>
        </p:spPr>
        <p:txBody>
          <a:bodyPr wrap="square">
            <a:spAutoFit/>
          </a:bodyPr>
          <a:lstStyle/>
          <a:p>
            <a:pPr algn="just">
              <a:buFont typeface="Wingdings" pitchFamily="2" charset="2"/>
              <a:buChar char="q"/>
            </a:pPr>
            <a:r>
              <a:rPr lang="en-IN" dirty="0" smtClean="0"/>
              <a:t>When detected early, </a:t>
            </a:r>
            <a:r>
              <a:rPr lang="en-IN" b="1" dirty="0" smtClean="0"/>
              <a:t>the patient may not only delay but even prevent progression to diabetes.</a:t>
            </a:r>
          </a:p>
          <a:p>
            <a:pPr algn="just">
              <a:buFont typeface="Wingdings" pitchFamily="2" charset="2"/>
              <a:buChar char="q"/>
            </a:pPr>
            <a:endParaRPr lang="en-IN" dirty="0" smtClean="0"/>
          </a:p>
          <a:p>
            <a:pPr algn="just">
              <a:buFont typeface="Wingdings" pitchFamily="2" charset="2"/>
              <a:buChar char="q"/>
            </a:pPr>
            <a:r>
              <a:rPr lang="en-IN" dirty="0" smtClean="0"/>
              <a:t>Disease prevention is significantly less expensive than the treatment of frank hyper </a:t>
            </a:r>
            <a:r>
              <a:rPr lang="en-IN" dirty="0" err="1" smtClean="0"/>
              <a:t>glycemia</a:t>
            </a:r>
            <a:r>
              <a:rPr lang="en-IN" dirty="0" smtClean="0"/>
              <a:t> and diabetic complications. </a:t>
            </a:r>
          </a:p>
          <a:p>
            <a:pPr algn="just">
              <a:buFont typeface="Wingdings" pitchFamily="2" charset="2"/>
              <a:buChar char="q"/>
            </a:pPr>
            <a:endParaRPr lang="en-IN" dirty="0" smtClean="0"/>
          </a:p>
          <a:p>
            <a:pPr algn="just">
              <a:buFont typeface="Wingdings" pitchFamily="2" charset="2"/>
              <a:buChar char="q"/>
            </a:pPr>
            <a:r>
              <a:rPr lang="en-IN" dirty="0" smtClean="0"/>
              <a:t>The primary intervention for pre-diabetes, as with type 2 diabetes, is lifestyle modification.</a:t>
            </a:r>
          </a:p>
          <a:p>
            <a:pPr algn="just">
              <a:buFont typeface="Wingdings" pitchFamily="2" charset="2"/>
              <a:buChar char="q"/>
            </a:pPr>
            <a:endParaRPr lang="en-IN" dirty="0" smtClean="0"/>
          </a:p>
          <a:p>
            <a:pPr algn="just">
              <a:buFont typeface="Wingdings" pitchFamily="2" charset="2"/>
              <a:buChar char="q"/>
            </a:pPr>
            <a:r>
              <a:rPr lang="en-IN" dirty="0" smtClean="0"/>
              <a:t>It can be applied in the fields of Medicine </a:t>
            </a:r>
          </a:p>
          <a:p>
            <a:pPr algn="just"/>
            <a:endParaRPr lang="en-IN" dirty="0" smtClean="0"/>
          </a:p>
          <a:p>
            <a:pPr algn="just">
              <a:buFont typeface="Wingdings" pitchFamily="2" charset="2"/>
              <a:buChar char="q"/>
            </a:pPr>
            <a:r>
              <a:rPr lang="en-IN" dirty="0" smtClean="0"/>
              <a:t>Personalized Medicine prescription</a:t>
            </a:r>
          </a:p>
          <a:p>
            <a:pPr algn="just">
              <a:buFont typeface="Wingdings" pitchFamily="2" charset="2"/>
              <a:buChar char="q"/>
            </a:pPr>
            <a:endParaRPr lang="en-IN" dirty="0" smtClean="0"/>
          </a:p>
          <a:p>
            <a:pPr algn="just">
              <a:buFont typeface="Wingdings" pitchFamily="2" charset="2"/>
              <a:buChar char="q"/>
            </a:pPr>
            <a:r>
              <a:rPr lang="en-IN" dirty="0" smtClean="0"/>
              <a:t>Fast and Robust and it can give the results within seconds </a:t>
            </a:r>
          </a:p>
          <a:p>
            <a:pPr algn="just">
              <a:buFont typeface="Wingdings" pitchFamily="2" charset="2"/>
              <a:buChar char="q"/>
            </a:pPr>
            <a:endParaRPr lang="en-IN" dirty="0" smtClean="0"/>
          </a:p>
          <a:p>
            <a:pPr algn="just">
              <a:buFont typeface="Wingdings" pitchFamily="2" charset="2"/>
              <a:buChar char="q"/>
            </a:pPr>
            <a:r>
              <a:rPr lang="en-IN" dirty="0" smtClean="0"/>
              <a:t>Diabetic Prediction mobile App’s</a:t>
            </a:r>
          </a:p>
          <a:p>
            <a:pPr algn="just">
              <a:buFont typeface="Wingdings" pitchFamily="2" charset="2"/>
              <a:buChar char="q"/>
            </a:pPr>
            <a:endParaRPr lang="en-IN" dirty="0" smtClean="0"/>
          </a:p>
          <a:p>
            <a:pPr algn="just">
              <a:buFont typeface="Wingdings" pitchFamily="2" charset="2"/>
              <a:buChar char="q"/>
            </a:pPr>
            <a:r>
              <a:rPr lang="en-IN" dirty="0" smtClean="0"/>
              <a:t> Automatic Treatment or Recommendation </a:t>
            </a:r>
          </a:p>
          <a:p>
            <a:pPr algn="just">
              <a:buFont typeface="Wingdings" pitchFamily="2" charset="2"/>
              <a:buChar char="q"/>
            </a:pPr>
            <a:endParaRPr lang="en-IN" dirty="0" smtClean="0"/>
          </a:p>
          <a:p>
            <a:pPr algn="just">
              <a:buFont typeface="Wingdings" pitchFamily="2" charset="2"/>
              <a:buChar char="q"/>
            </a:pPr>
            <a:r>
              <a:rPr lang="en-IN" dirty="0" smtClean="0"/>
              <a:t>Improving Performance </a:t>
            </a:r>
          </a:p>
        </p:txBody>
      </p:sp>
      <p:sp>
        <p:nvSpPr>
          <p:cNvPr id="3" name="Rectangle 2"/>
          <p:cNvSpPr/>
          <p:nvPr/>
        </p:nvSpPr>
        <p:spPr>
          <a:xfrm>
            <a:off x="1643042" y="214290"/>
            <a:ext cx="5715040" cy="461665"/>
          </a:xfrm>
          <a:prstGeom prst="rect">
            <a:avLst/>
          </a:prstGeom>
        </p:spPr>
        <p:txBody>
          <a:bodyPr wrap="square">
            <a:spAutoFit/>
          </a:bodyPr>
          <a:lstStyle/>
          <a:p>
            <a:pPr algn="ctr"/>
            <a:r>
              <a:rPr lang="en-US" sz="2400" b="1" dirty="0" smtClean="0">
                <a:latin typeface="+mj-lt"/>
                <a:cs typeface="Times New Roman" panose="02020603050405020304" pitchFamily="18" charset="0"/>
              </a:rPr>
              <a:t>Advantages and  Applications</a:t>
            </a:r>
          </a:p>
        </p:txBody>
      </p:sp>
      <p:sp>
        <p:nvSpPr>
          <p:cNvPr id="4" name="Date Placeholder 3"/>
          <p:cNvSpPr>
            <a:spLocks noGrp="1"/>
          </p:cNvSpPr>
          <p:nvPr>
            <p:ph type="dt" sz="half" idx="10"/>
          </p:nvPr>
        </p:nvSpPr>
        <p:spPr/>
        <p:txBody>
          <a:bodyPr/>
          <a:lstStyle/>
          <a:p>
            <a:r>
              <a:rPr lang="en-US" smtClean="0"/>
              <a:t>8/6/2021</a:t>
            </a:r>
            <a:endParaRPr lang="en-IN"/>
          </a:p>
        </p:txBody>
      </p:sp>
      <p:sp>
        <p:nvSpPr>
          <p:cNvPr id="5" name="Slide Number Placeholder 4"/>
          <p:cNvSpPr>
            <a:spLocks noGrp="1"/>
          </p:cNvSpPr>
          <p:nvPr>
            <p:ph type="sldNum" sz="quarter" idx="12"/>
          </p:nvPr>
        </p:nvSpPr>
        <p:spPr/>
        <p:txBody>
          <a:bodyPr/>
          <a:lstStyle/>
          <a:p>
            <a:fld id="{6E84A3B3-3ED7-4ADF-A27B-FB617B6473BF}" type="slidenum">
              <a:rPr lang="en-IN" smtClean="0"/>
              <a:pPr/>
              <a:t>18</a:t>
            </a:fld>
            <a:endParaRPr lang="en-IN"/>
          </a:p>
        </p:txBody>
      </p:sp>
      <p:sp>
        <p:nvSpPr>
          <p:cNvPr id="6" name="Footer Placeholder 5"/>
          <p:cNvSpPr>
            <a:spLocks noGrp="1"/>
          </p:cNvSpPr>
          <p:nvPr>
            <p:ph type="ftr" sz="quarter" idx="11"/>
          </p:nvPr>
        </p:nvSpPr>
        <p:spPr/>
        <p:txBody>
          <a:bodyPr/>
          <a:lstStyle/>
          <a:p>
            <a:r>
              <a:rPr lang="en-IN" smtClean="0"/>
              <a:t>Exposys Data Labs Data Science Intern </a:t>
            </a:r>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357298"/>
            <a:ext cx="8072494" cy="4093428"/>
          </a:xfrm>
          <a:prstGeom prst="rect">
            <a:avLst/>
          </a:prstGeom>
          <a:noFill/>
        </p:spPr>
        <p:txBody>
          <a:bodyPr wrap="square" rtlCol="0">
            <a:spAutoFit/>
          </a:bodyPr>
          <a:lstStyle/>
          <a:p>
            <a:pPr algn="just">
              <a:buFont typeface="Wingdings" pitchFamily="2" charset="2"/>
              <a:buChar char="q"/>
            </a:pPr>
            <a:r>
              <a:rPr lang="en-IN" sz="2000" dirty="0" smtClean="0"/>
              <a:t>The main aim of this project was to design and implement Diabetes Prediction Using Machine Learning Methods and Performance Analysis of that methods and it has been achieved successfully. </a:t>
            </a:r>
          </a:p>
          <a:p>
            <a:pPr algn="just">
              <a:buFont typeface="Wingdings" pitchFamily="2" charset="2"/>
              <a:buChar char="q"/>
            </a:pPr>
            <a:endParaRPr lang="en-IN" sz="2000" dirty="0" smtClean="0"/>
          </a:p>
          <a:p>
            <a:pPr algn="just">
              <a:buFont typeface="Wingdings" pitchFamily="2" charset="2"/>
              <a:buChar char="q"/>
            </a:pPr>
            <a:r>
              <a:rPr lang="en-IN" sz="2000" dirty="0" smtClean="0"/>
              <a:t>In this project, various machine learning algorithms are applied on the dataset and the classification has been done using various algorithms.</a:t>
            </a:r>
          </a:p>
          <a:p>
            <a:pPr algn="just">
              <a:buFont typeface="Wingdings" pitchFamily="2" charset="2"/>
              <a:buChar char="q"/>
            </a:pPr>
            <a:endParaRPr lang="en-IN" sz="2000" dirty="0" smtClean="0"/>
          </a:p>
          <a:p>
            <a:pPr algn="just">
              <a:buFont typeface="Wingdings" pitchFamily="2" charset="2"/>
              <a:buChar char="q"/>
            </a:pPr>
            <a:r>
              <a:rPr lang="en-IN" sz="2000" dirty="0" smtClean="0"/>
              <a:t>The proposed approach uses various classification and ensemble learning method in which </a:t>
            </a:r>
            <a:r>
              <a:rPr lang="en-IN" sz="2000" b="1" dirty="0" smtClean="0"/>
              <a:t>SVM, KNN </a:t>
            </a:r>
            <a:r>
              <a:rPr lang="en-IN" sz="2000" dirty="0" smtClean="0"/>
              <a:t>and</a:t>
            </a:r>
            <a:r>
              <a:rPr lang="en-IN" sz="2000" b="1" dirty="0" smtClean="0"/>
              <a:t> </a:t>
            </a:r>
            <a:r>
              <a:rPr lang="en-IN" sz="2000" b="1" dirty="0" smtClean="0"/>
              <a:t>Naive </a:t>
            </a:r>
            <a:r>
              <a:rPr lang="en-IN" sz="2000" b="1" dirty="0" smtClean="0"/>
              <a:t>Bias </a:t>
            </a:r>
            <a:r>
              <a:rPr lang="en-IN" sz="2000" dirty="0" smtClean="0"/>
              <a:t>classifiers are used with accuracy of </a:t>
            </a:r>
            <a:r>
              <a:rPr lang="en-IN" sz="2000" b="1" dirty="0" smtClean="0"/>
              <a:t>81.8%, 81.8% </a:t>
            </a:r>
            <a:r>
              <a:rPr lang="en-IN" sz="2000" dirty="0" smtClean="0"/>
              <a:t>and </a:t>
            </a:r>
            <a:r>
              <a:rPr lang="en-IN" sz="2000" b="1" dirty="0" smtClean="0"/>
              <a:t>79.22% </a:t>
            </a:r>
            <a:r>
              <a:rPr lang="en-IN" sz="2000" dirty="0" smtClean="0"/>
              <a:t>respectively.</a:t>
            </a:r>
          </a:p>
          <a:p>
            <a:endParaRPr lang="en-IN" sz="2000" dirty="0" smtClean="0"/>
          </a:p>
          <a:p>
            <a:endParaRPr lang="en-IN" sz="2000" dirty="0"/>
          </a:p>
        </p:txBody>
      </p:sp>
      <p:sp>
        <p:nvSpPr>
          <p:cNvPr id="4" name="Rectangle 3"/>
          <p:cNvSpPr/>
          <p:nvPr/>
        </p:nvSpPr>
        <p:spPr>
          <a:xfrm>
            <a:off x="3000364" y="428604"/>
            <a:ext cx="1992853" cy="523220"/>
          </a:xfrm>
          <a:prstGeom prst="rect">
            <a:avLst/>
          </a:prstGeom>
        </p:spPr>
        <p:txBody>
          <a:bodyPr wrap="none">
            <a:spAutoFit/>
          </a:bodyPr>
          <a:lstStyle/>
          <a:p>
            <a:r>
              <a:rPr lang="en-US" sz="2800" b="1" dirty="0" smtClean="0">
                <a:latin typeface="+mj-lt"/>
                <a:cs typeface="Times New Roman" panose="02020603050405020304" pitchFamily="18" charset="0"/>
              </a:rPr>
              <a:t>Summary</a:t>
            </a:r>
          </a:p>
        </p:txBody>
      </p:sp>
      <p:sp>
        <p:nvSpPr>
          <p:cNvPr id="5" name="Date Placeholder 4"/>
          <p:cNvSpPr>
            <a:spLocks noGrp="1"/>
          </p:cNvSpPr>
          <p:nvPr>
            <p:ph type="dt" sz="half" idx="10"/>
          </p:nvPr>
        </p:nvSpPr>
        <p:spPr/>
        <p:txBody>
          <a:bodyPr/>
          <a:lstStyle/>
          <a:p>
            <a:r>
              <a:rPr lang="en-US" smtClean="0"/>
              <a:t>8/6/2021</a:t>
            </a:r>
            <a:endParaRPr lang="en-IN"/>
          </a:p>
        </p:txBody>
      </p:sp>
      <p:sp>
        <p:nvSpPr>
          <p:cNvPr id="6" name="Slide Number Placeholder 5"/>
          <p:cNvSpPr>
            <a:spLocks noGrp="1"/>
          </p:cNvSpPr>
          <p:nvPr>
            <p:ph type="sldNum" sz="quarter" idx="12"/>
          </p:nvPr>
        </p:nvSpPr>
        <p:spPr/>
        <p:txBody>
          <a:bodyPr/>
          <a:lstStyle/>
          <a:p>
            <a:fld id="{6E84A3B3-3ED7-4ADF-A27B-FB617B6473BF}" type="slidenum">
              <a:rPr lang="en-IN" smtClean="0"/>
              <a:pPr/>
              <a:t>19</a:t>
            </a:fld>
            <a:endParaRPr lang="en-IN"/>
          </a:p>
        </p:txBody>
      </p:sp>
      <p:sp>
        <p:nvSpPr>
          <p:cNvPr id="7" name="Footer Placeholder 6"/>
          <p:cNvSpPr>
            <a:spLocks noGrp="1"/>
          </p:cNvSpPr>
          <p:nvPr>
            <p:ph type="ftr" sz="quarter" idx="11"/>
          </p:nvPr>
        </p:nvSpPr>
        <p:spPr/>
        <p:txBody>
          <a:bodyPr/>
          <a:lstStyle/>
          <a:p>
            <a:r>
              <a:rPr lang="en-IN" smtClean="0"/>
              <a:t>Exposys Data Labs Data Science Intern </a:t>
            </a: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Task </a:t>
            </a:r>
            <a:endParaRPr lang="en-IN" b="1" dirty="0">
              <a:solidFill>
                <a:schemeClr val="tx1"/>
              </a:solidFill>
            </a:endParaRPr>
          </a:p>
        </p:txBody>
      </p:sp>
      <p:sp>
        <p:nvSpPr>
          <p:cNvPr id="3" name="Date Placeholder 2"/>
          <p:cNvSpPr>
            <a:spLocks noGrp="1"/>
          </p:cNvSpPr>
          <p:nvPr>
            <p:ph type="dt" sz="half" idx="10"/>
          </p:nvPr>
        </p:nvSpPr>
        <p:spPr/>
        <p:txBody>
          <a:bodyPr/>
          <a:lstStyle/>
          <a:p>
            <a:r>
              <a:rPr lang="en-US" smtClean="0"/>
              <a:t>8/6/2021</a:t>
            </a:r>
            <a:endParaRPr lang="en-IN"/>
          </a:p>
        </p:txBody>
      </p:sp>
      <p:sp>
        <p:nvSpPr>
          <p:cNvPr id="4" name="Footer Placeholder 3"/>
          <p:cNvSpPr>
            <a:spLocks noGrp="1"/>
          </p:cNvSpPr>
          <p:nvPr>
            <p:ph type="ftr" sz="quarter" idx="11"/>
          </p:nvPr>
        </p:nvSpPr>
        <p:spPr/>
        <p:txBody>
          <a:bodyPr/>
          <a:lstStyle/>
          <a:p>
            <a:r>
              <a:rPr lang="en-IN" smtClean="0"/>
              <a:t>Exposys Data Labs Data Science Intern </a:t>
            </a:r>
            <a:endParaRPr lang="en-IN"/>
          </a:p>
        </p:txBody>
      </p:sp>
      <p:sp>
        <p:nvSpPr>
          <p:cNvPr id="5" name="Slide Number Placeholder 4"/>
          <p:cNvSpPr>
            <a:spLocks noGrp="1"/>
          </p:cNvSpPr>
          <p:nvPr>
            <p:ph type="sldNum" sz="quarter" idx="12"/>
          </p:nvPr>
        </p:nvSpPr>
        <p:spPr/>
        <p:txBody>
          <a:bodyPr/>
          <a:lstStyle/>
          <a:p>
            <a:fld id="{6E84A3B3-3ED7-4ADF-A27B-FB617B6473BF}" type="slidenum">
              <a:rPr lang="en-IN" smtClean="0"/>
              <a:pPr/>
              <a:t>2</a:t>
            </a:fld>
            <a:endParaRPr lang="en-IN"/>
          </a:p>
        </p:txBody>
      </p:sp>
      <p:pic>
        <p:nvPicPr>
          <p:cNvPr id="35842" name="Picture 2"/>
          <p:cNvPicPr>
            <a:picLocks noChangeAspect="1" noChangeArrowheads="1"/>
          </p:cNvPicPr>
          <p:nvPr/>
        </p:nvPicPr>
        <p:blipFill>
          <a:blip r:embed="rId2"/>
          <a:srcRect t="1581"/>
          <a:stretch>
            <a:fillRect/>
          </a:stretch>
        </p:blipFill>
        <p:spPr bwMode="auto">
          <a:xfrm>
            <a:off x="1000100" y="1571612"/>
            <a:ext cx="7000924" cy="4447721"/>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1214422"/>
            <a:ext cx="8143932" cy="3785652"/>
          </a:xfrm>
          <a:prstGeom prst="rect">
            <a:avLst/>
          </a:prstGeom>
        </p:spPr>
        <p:txBody>
          <a:bodyPr wrap="square">
            <a:spAutoFit/>
          </a:bodyPr>
          <a:lstStyle/>
          <a:p>
            <a:pPr algn="just">
              <a:buFont typeface="Wingdings" pitchFamily="2" charset="2"/>
              <a:buChar char="q"/>
            </a:pPr>
            <a:r>
              <a:rPr lang="en-IN" sz="2000" dirty="0" smtClean="0"/>
              <a:t>It is clear that the model improves accuracy and precision of diabetes prediction with this dataset compared to existing dataset. </a:t>
            </a:r>
          </a:p>
          <a:p>
            <a:pPr algn="just">
              <a:buFont typeface="Wingdings" pitchFamily="2" charset="2"/>
              <a:buChar char="q"/>
            </a:pPr>
            <a:endParaRPr lang="en-IN" sz="2000" dirty="0" smtClean="0"/>
          </a:p>
          <a:p>
            <a:pPr algn="just">
              <a:buFont typeface="Wingdings" pitchFamily="2" charset="2"/>
              <a:buChar char="q"/>
            </a:pPr>
            <a:r>
              <a:rPr lang="en-IN" sz="2000" dirty="0" smtClean="0"/>
              <a:t>Further this work can be extended to find how likely non diabetic people can have diabetes in next few years. </a:t>
            </a:r>
          </a:p>
          <a:p>
            <a:pPr algn="just">
              <a:buFont typeface="Wingdings" pitchFamily="2" charset="2"/>
              <a:buChar char="q"/>
            </a:pPr>
            <a:endParaRPr lang="en-IN" sz="2000" dirty="0" smtClean="0"/>
          </a:p>
          <a:p>
            <a:pPr algn="just">
              <a:buFont typeface="Wingdings" pitchFamily="2" charset="2"/>
              <a:buChar char="q"/>
            </a:pPr>
            <a:r>
              <a:rPr lang="en-IN" sz="2000" dirty="0" smtClean="0"/>
              <a:t>The Experimental results can be assist health care to predict and make early decision to cure diabetes and save humans life.</a:t>
            </a:r>
          </a:p>
          <a:p>
            <a:pPr algn="just">
              <a:buFont typeface="Wingdings" pitchFamily="2" charset="2"/>
              <a:buChar char="q"/>
            </a:pPr>
            <a:endParaRPr lang="en-IN" sz="2000" dirty="0" smtClean="0"/>
          </a:p>
          <a:p>
            <a:pPr algn="just">
              <a:buFont typeface="Wingdings" pitchFamily="2" charset="2"/>
              <a:buChar char="q"/>
            </a:pPr>
            <a:r>
              <a:rPr lang="en-IN" sz="2000" dirty="0" smtClean="0"/>
              <a:t>In future we can also develop and app using flask and can predict the chances of having diabetes by simply just providing the values of the </a:t>
            </a:r>
            <a:r>
              <a:rPr lang="en-IN" sz="2000" b="1" dirty="0" smtClean="0"/>
              <a:t>glucose, insulin, age </a:t>
            </a:r>
            <a:r>
              <a:rPr lang="en-IN" sz="2000" dirty="0" smtClean="0"/>
              <a:t>and</a:t>
            </a:r>
            <a:r>
              <a:rPr lang="en-IN" sz="2000" b="1" dirty="0" smtClean="0"/>
              <a:t> BMI </a:t>
            </a:r>
            <a:r>
              <a:rPr lang="en-IN" sz="2000" dirty="0" smtClean="0"/>
              <a:t>values</a:t>
            </a:r>
          </a:p>
        </p:txBody>
      </p:sp>
      <p:sp>
        <p:nvSpPr>
          <p:cNvPr id="3" name="Rectangle 2"/>
          <p:cNvSpPr/>
          <p:nvPr/>
        </p:nvSpPr>
        <p:spPr>
          <a:xfrm>
            <a:off x="3000364" y="428604"/>
            <a:ext cx="1992853" cy="523220"/>
          </a:xfrm>
          <a:prstGeom prst="rect">
            <a:avLst/>
          </a:prstGeom>
        </p:spPr>
        <p:txBody>
          <a:bodyPr wrap="none">
            <a:spAutoFit/>
          </a:bodyPr>
          <a:lstStyle/>
          <a:p>
            <a:r>
              <a:rPr lang="en-US" sz="2800" b="1" dirty="0" smtClean="0">
                <a:latin typeface="+mj-lt"/>
                <a:cs typeface="Times New Roman" panose="02020603050405020304" pitchFamily="18" charset="0"/>
              </a:rPr>
              <a:t>Summary</a:t>
            </a:r>
          </a:p>
        </p:txBody>
      </p:sp>
      <p:sp>
        <p:nvSpPr>
          <p:cNvPr id="4" name="Date Placeholder 3"/>
          <p:cNvSpPr>
            <a:spLocks noGrp="1"/>
          </p:cNvSpPr>
          <p:nvPr>
            <p:ph type="dt" sz="half" idx="10"/>
          </p:nvPr>
        </p:nvSpPr>
        <p:spPr/>
        <p:txBody>
          <a:bodyPr/>
          <a:lstStyle/>
          <a:p>
            <a:r>
              <a:rPr lang="en-US" smtClean="0"/>
              <a:t>8/6/2021</a:t>
            </a:r>
            <a:endParaRPr lang="en-IN"/>
          </a:p>
        </p:txBody>
      </p:sp>
      <p:sp>
        <p:nvSpPr>
          <p:cNvPr id="5" name="Slide Number Placeholder 4"/>
          <p:cNvSpPr>
            <a:spLocks noGrp="1"/>
          </p:cNvSpPr>
          <p:nvPr>
            <p:ph type="sldNum" sz="quarter" idx="12"/>
          </p:nvPr>
        </p:nvSpPr>
        <p:spPr/>
        <p:txBody>
          <a:bodyPr/>
          <a:lstStyle/>
          <a:p>
            <a:fld id="{6E84A3B3-3ED7-4ADF-A27B-FB617B6473BF}" type="slidenum">
              <a:rPr lang="en-IN" smtClean="0"/>
              <a:pPr/>
              <a:t>20</a:t>
            </a:fld>
            <a:endParaRPr lang="en-IN"/>
          </a:p>
        </p:txBody>
      </p:sp>
      <p:sp>
        <p:nvSpPr>
          <p:cNvPr id="6" name="Footer Placeholder 5"/>
          <p:cNvSpPr>
            <a:spLocks noGrp="1"/>
          </p:cNvSpPr>
          <p:nvPr>
            <p:ph type="ftr" sz="quarter" idx="11"/>
          </p:nvPr>
        </p:nvSpPr>
        <p:spPr/>
        <p:txBody>
          <a:bodyPr/>
          <a:lstStyle/>
          <a:p>
            <a:r>
              <a:rPr lang="en-IN" smtClean="0"/>
              <a:t>Exposys Data Labs Data Science Intern </a:t>
            </a:r>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500034" y="928670"/>
            <a:ext cx="8072494"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1" fontAlgn="base" latinLnBrk="0" hangingPunct="1">
              <a:lnSpc>
                <a:spcPct val="100000"/>
              </a:lnSpc>
              <a:spcBef>
                <a:spcPct val="0"/>
              </a:spcBef>
              <a:spcAft>
                <a:spcPct val="0"/>
              </a:spcAft>
              <a:buClrTx/>
              <a:buSzTx/>
              <a:buFont typeface="+mj-lt"/>
              <a:buAutoNum type="arabicPeriod"/>
              <a:tabLst/>
            </a:pPr>
            <a:r>
              <a:rPr kumimoji="0" lang="en-US" b="1" i="0" u="none" strike="noStrike" cap="none" normalizeH="0" baseline="0" dirty="0" smtClean="0">
                <a:ln>
                  <a:noFill/>
                </a:ln>
                <a:solidFill>
                  <a:schemeClr val="tx1"/>
                </a:solidFill>
                <a:effectLst/>
                <a:ea typeface="Times New Roman" pitchFamily="18" charset="0"/>
                <a:cs typeface="Times New Roman" pitchFamily="18" charset="0"/>
              </a:rPr>
              <a:t> </a:t>
            </a:r>
            <a:r>
              <a:rPr kumimoji="0" lang="en-US" b="0" i="0" u="none" strike="noStrike" cap="none" normalizeH="0" baseline="0" dirty="0" err="1" smtClean="0">
                <a:ln>
                  <a:noFill/>
                </a:ln>
                <a:solidFill>
                  <a:srgbClr val="000000"/>
                </a:solidFill>
                <a:effectLst/>
                <a:ea typeface="Times New Roman" pitchFamily="18" charset="0"/>
                <a:cs typeface="Arial" pitchFamily="34" charset="0"/>
              </a:rPr>
              <a:t>Mitushi</a:t>
            </a:r>
            <a:r>
              <a:rPr kumimoji="0" lang="en-US" b="0" i="0" u="none" strike="noStrike" cap="none" normalizeH="0" baseline="0" dirty="0" smtClean="0">
                <a:ln>
                  <a:noFill/>
                </a:ln>
                <a:solidFill>
                  <a:srgbClr val="000000"/>
                </a:solidFill>
                <a:effectLst/>
                <a:ea typeface="Times New Roman" pitchFamily="18" charset="0"/>
                <a:cs typeface="Arial" pitchFamily="34" charset="0"/>
              </a:rPr>
              <a:t> </a:t>
            </a:r>
            <a:r>
              <a:rPr kumimoji="0" lang="en-US" b="0" i="0" u="none" strike="noStrike" cap="none" normalizeH="0" baseline="0" dirty="0" err="1" smtClean="0">
                <a:ln>
                  <a:noFill/>
                </a:ln>
                <a:solidFill>
                  <a:srgbClr val="000000"/>
                </a:solidFill>
                <a:effectLst/>
                <a:ea typeface="Times New Roman" pitchFamily="18" charset="0"/>
                <a:cs typeface="Arial" pitchFamily="34" charset="0"/>
              </a:rPr>
              <a:t>Soni</a:t>
            </a:r>
            <a:r>
              <a:rPr kumimoji="0" lang="en-US" b="0" i="0" u="none" strike="noStrike" cap="none" normalizeH="0" baseline="0" dirty="0" smtClean="0">
                <a:ln>
                  <a:noFill/>
                </a:ln>
                <a:solidFill>
                  <a:srgbClr val="000000"/>
                </a:solidFill>
                <a:effectLst/>
                <a:ea typeface="Times New Roman" pitchFamily="18" charset="0"/>
                <a:cs typeface="Arial" pitchFamily="34" charset="0"/>
              </a:rPr>
              <a:t> , Dr. </a:t>
            </a:r>
            <a:r>
              <a:rPr kumimoji="0" lang="en-US" b="0" i="0" u="none" strike="noStrike" cap="none" normalizeH="0" baseline="0" dirty="0" err="1" smtClean="0">
                <a:ln>
                  <a:noFill/>
                </a:ln>
                <a:solidFill>
                  <a:srgbClr val="000000"/>
                </a:solidFill>
                <a:effectLst/>
                <a:ea typeface="Times New Roman" pitchFamily="18" charset="0"/>
                <a:cs typeface="Arial" pitchFamily="34" charset="0"/>
              </a:rPr>
              <a:t>Sunita</a:t>
            </a:r>
            <a:r>
              <a:rPr kumimoji="0" lang="en-US" b="0" i="0" u="none" strike="noStrike" cap="none" normalizeH="0" baseline="0" dirty="0" smtClean="0">
                <a:ln>
                  <a:noFill/>
                </a:ln>
                <a:solidFill>
                  <a:srgbClr val="000000"/>
                </a:solidFill>
                <a:effectLst/>
                <a:ea typeface="Times New Roman" pitchFamily="18" charset="0"/>
                <a:cs typeface="Arial" pitchFamily="34" charset="0"/>
              </a:rPr>
              <a:t> </a:t>
            </a:r>
            <a:r>
              <a:rPr kumimoji="0" lang="en-US" b="0" i="0" u="none" strike="noStrike" cap="none" normalizeH="0" baseline="0" dirty="0" err="1" smtClean="0">
                <a:ln>
                  <a:noFill/>
                </a:ln>
                <a:solidFill>
                  <a:srgbClr val="000000"/>
                </a:solidFill>
                <a:effectLst/>
                <a:ea typeface="Times New Roman" pitchFamily="18" charset="0"/>
                <a:cs typeface="Arial" pitchFamily="34" charset="0"/>
              </a:rPr>
              <a:t>Varma</a:t>
            </a:r>
            <a:r>
              <a:rPr kumimoji="0" lang="en-US" b="0" i="0" u="none" strike="noStrike" cap="none" normalizeH="0" baseline="0" dirty="0" smtClean="0">
                <a:ln>
                  <a:noFill/>
                </a:ln>
                <a:solidFill>
                  <a:schemeClr val="tx1"/>
                </a:solidFill>
                <a:effectLst/>
                <a:ea typeface="Times New Roman" pitchFamily="18" charset="0"/>
                <a:cs typeface="Arial" pitchFamily="34" charset="0"/>
              </a:rPr>
              <a:t>, “ D</a:t>
            </a:r>
            <a:r>
              <a:rPr kumimoji="0" lang="en-US" b="0" i="0" u="none" strike="noStrike" cap="none" normalizeH="0" baseline="0" dirty="0" smtClean="0">
                <a:ln>
                  <a:noFill/>
                </a:ln>
                <a:solidFill>
                  <a:srgbClr val="000000"/>
                </a:solidFill>
                <a:effectLst/>
                <a:ea typeface="Times New Roman" pitchFamily="18" charset="0"/>
                <a:cs typeface="Arial" pitchFamily="34" charset="0"/>
              </a:rPr>
              <a:t>iabetes prediction using machine learning techniques “. IJERT, 2278-0181</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b="0" i="0" u="none" strike="noStrike" cap="none" normalizeH="0" baseline="0" dirty="0" smtClean="0">
              <a:ln>
                <a:noFill/>
              </a:ln>
              <a:solidFill>
                <a:schemeClr val="tx1"/>
              </a:solidFill>
              <a:effectLst/>
              <a:ea typeface="Times New Roman" pitchFamily="18"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0" u="none" strike="noStrike" cap="none" normalizeH="0" baseline="0" dirty="0" err="1" smtClean="0">
                <a:ln>
                  <a:noFill/>
                </a:ln>
                <a:solidFill>
                  <a:srgbClr val="000000"/>
                </a:solidFill>
                <a:effectLst/>
                <a:ea typeface="Times New Roman" pitchFamily="18" charset="0"/>
                <a:cs typeface="Arial" pitchFamily="34" charset="0"/>
              </a:rPr>
              <a:t>Debadri</a:t>
            </a:r>
            <a:r>
              <a:rPr kumimoji="0" lang="en-US" b="0" i="0" u="none" strike="noStrike" cap="none" normalizeH="0" baseline="0" dirty="0" smtClean="0">
                <a:ln>
                  <a:noFill/>
                </a:ln>
                <a:solidFill>
                  <a:srgbClr val="000000"/>
                </a:solidFill>
                <a:effectLst/>
                <a:ea typeface="Times New Roman" pitchFamily="18" charset="0"/>
                <a:cs typeface="Arial" pitchFamily="34" charset="0"/>
              </a:rPr>
              <a:t> </a:t>
            </a:r>
            <a:r>
              <a:rPr kumimoji="0" lang="en-US" b="0" i="0" u="none" strike="noStrike" cap="none" normalizeH="0" baseline="0" dirty="0" err="1" smtClean="0">
                <a:ln>
                  <a:noFill/>
                </a:ln>
                <a:solidFill>
                  <a:srgbClr val="000000"/>
                </a:solidFill>
                <a:effectLst/>
                <a:ea typeface="Times New Roman" pitchFamily="18" charset="0"/>
                <a:cs typeface="Arial" pitchFamily="34" charset="0"/>
              </a:rPr>
              <a:t>Dutta</a:t>
            </a:r>
            <a:r>
              <a:rPr kumimoji="0" lang="en-US" b="0" i="0" u="none" strike="noStrike" cap="none" normalizeH="0" baseline="0" dirty="0" smtClean="0">
                <a:ln>
                  <a:noFill/>
                </a:ln>
                <a:solidFill>
                  <a:srgbClr val="000000"/>
                </a:solidFill>
                <a:effectLst/>
                <a:ea typeface="Times New Roman" pitchFamily="18" charset="0"/>
                <a:cs typeface="Arial" pitchFamily="34" charset="0"/>
              </a:rPr>
              <a:t>, </a:t>
            </a:r>
            <a:r>
              <a:rPr kumimoji="0" lang="en-US" b="0" i="0" u="none" strike="noStrike" cap="none" normalizeH="0" baseline="0" dirty="0" err="1" smtClean="0">
                <a:ln>
                  <a:noFill/>
                </a:ln>
                <a:solidFill>
                  <a:srgbClr val="000000"/>
                </a:solidFill>
                <a:effectLst/>
                <a:ea typeface="Times New Roman" pitchFamily="18" charset="0"/>
                <a:cs typeface="Arial" pitchFamily="34" charset="0"/>
              </a:rPr>
              <a:t>Debpriyo</a:t>
            </a:r>
            <a:r>
              <a:rPr kumimoji="0" lang="en-US" b="0" i="0" u="none" strike="noStrike" cap="none" normalizeH="0" baseline="0" dirty="0" smtClean="0">
                <a:ln>
                  <a:noFill/>
                </a:ln>
                <a:solidFill>
                  <a:srgbClr val="000000"/>
                </a:solidFill>
                <a:effectLst/>
                <a:ea typeface="Times New Roman" pitchFamily="18" charset="0"/>
                <a:cs typeface="Arial" pitchFamily="34" charset="0"/>
              </a:rPr>
              <a:t> Paul, </a:t>
            </a:r>
            <a:r>
              <a:rPr kumimoji="0" lang="en-US" b="0" i="0" u="none" strike="noStrike" cap="none" normalizeH="0" baseline="0" dirty="0" err="1" smtClean="0">
                <a:ln>
                  <a:noFill/>
                </a:ln>
                <a:solidFill>
                  <a:srgbClr val="000000"/>
                </a:solidFill>
                <a:effectLst/>
                <a:ea typeface="Times New Roman" pitchFamily="18" charset="0"/>
                <a:cs typeface="Arial" pitchFamily="34" charset="0"/>
              </a:rPr>
              <a:t>Parthajeet</a:t>
            </a:r>
            <a:r>
              <a:rPr kumimoji="0" lang="en-US" b="0" i="0" u="none" strike="noStrike" cap="none" normalizeH="0" baseline="0" dirty="0" smtClean="0">
                <a:ln>
                  <a:noFill/>
                </a:ln>
                <a:solidFill>
                  <a:srgbClr val="000000"/>
                </a:solidFill>
                <a:effectLst/>
                <a:ea typeface="Times New Roman" pitchFamily="18" charset="0"/>
                <a:cs typeface="Arial" pitchFamily="34" charset="0"/>
              </a:rPr>
              <a:t> </a:t>
            </a:r>
            <a:r>
              <a:rPr kumimoji="0" lang="en-US" b="0" i="0" u="none" strike="noStrike" cap="none" normalizeH="0" baseline="0" dirty="0" err="1" smtClean="0">
                <a:ln>
                  <a:noFill/>
                </a:ln>
                <a:solidFill>
                  <a:srgbClr val="000000"/>
                </a:solidFill>
                <a:effectLst/>
                <a:ea typeface="Times New Roman" pitchFamily="18" charset="0"/>
                <a:cs typeface="Arial" pitchFamily="34" charset="0"/>
              </a:rPr>
              <a:t>Ghosh</a:t>
            </a:r>
            <a:r>
              <a:rPr kumimoji="0" lang="en-US" b="0" i="0" u="none" strike="noStrike" cap="none" normalizeH="0" baseline="0" dirty="0" smtClean="0">
                <a:ln>
                  <a:noFill/>
                </a:ln>
                <a:solidFill>
                  <a:srgbClr val="000000"/>
                </a:solidFill>
                <a:effectLst/>
                <a:ea typeface="Times New Roman" pitchFamily="18" charset="0"/>
                <a:cs typeface="Arial" pitchFamily="34" charset="0"/>
              </a:rPr>
              <a:t>, "Analyzing Feature </a:t>
            </a:r>
            <a:r>
              <a:rPr kumimoji="0" lang="en-US" b="0" i="0" u="none" strike="noStrike" cap="none" normalizeH="0" baseline="0" dirty="0" err="1" smtClean="0">
                <a:ln>
                  <a:noFill/>
                </a:ln>
                <a:solidFill>
                  <a:srgbClr val="000000"/>
                </a:solidFill>
                <a:effectLst/>
                <a:ea typeface="Times New Roman" pitchFamily="18" charset="0"/>
                <a:cs typeface="Arial" pitchFamily="34" charset="0"/>
              </a:rPr>
              <a:t>Importances</a:t>
            </a:r>
            <a:r>
              <a:rPr kumimoji="0" lang="en-US" b="0" i="0" u="none" strike="noStrike" cap="none" normalizeH="0" baseline="0" dirty="0" smtClean="0">
                <a:ln>
                  <a:noFill/>
                </a:ln>
                <a:solidFill>
                  <a:srgbClr val="000000"/>
                </a:solidFill>
                <a:effectLst/>
                <a:ea typeface="Times New Roman" pitchFamily="18" charset="0"/>
                <a:cs typeface="Arial" pitchFamily="34" charset="0"/>
              </a:rPr>
              <a:t> for Diabetes Prediction using Machine Learning". IEEE, pp 942-928, 2018.</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b="0" i="0" u="none" strike="noStrike" cap="none" normalizeH="0" baseline="0" dirty="0" smtClean="0">
              <a:ln>
                <a:noFill/>
              </a:ln>
              <a:solidFill>
                <a:schemeClr val="tx1"/>
              </a:solidFill>
              <a:effectLst/>
              <a:ea typeface="Times New Roman" pitchFamily="18"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b="0" i="0" u="none" strike="noStrike" cap="none" normalizeH="0" baseline="0" dirty="0" err="1" smtClean="0">
                <a:ln>
                  <a:noFill/>
                </a:ln>
                <a:solidFill>
                  <a:srgbClr val="000000"/>
                </a:solidFill>
                <a:effectLst/>
                <a:ea typeface="Times New Roman" pitchFamily="18" charset="0"/>
                <a:cs typeface="Arial" pitchFamily="34" charset="0"/>
              </a:rPr>
              <a:t>K.VijiyaKumar</a:t>
            </a:r>
            <a:r>
              <a:rPr kumimoji="0" lang="en-US" b="0" i="0" u="none" strike="noStrike" cap="none" normalizeH="0" baseline="0" dirty="0" smtClean="0">
                <a:ln>
                  <a:noFill/>
                </a:ln>
                <a:solidFill>
                  <a:srgbClr val="000000"/>
                </a:solidFill>
                <a:effectLst/>
                <a:ea typeface="Times New Roman" pitchFamily="18" charset="0"/>
                <a:cs typeface="Arial" pitchFamily="34" charset="0"/>
              </a:rPr>
              <a:t>, </a:t>
            </a:r>
            <a:r>
              <a:rPr kumimoji="0" lang="en-US" b="0" i="0" u="none" strike="noStrike" cap="none" normalizeH="0" baseline="0" dirty="0" err="1" smtClean="0">
                <a:ln>
                  <a:noFill/>
                </a:ln>
                <a:solidFill>
                  <a:srgbClr val="000000"/>
                </a:solidFill>
                <a:effectLst/>
                <a:ea typeface="Times New Roman" pitchFamily="18" charset="0"/>
                <a:cs typeface="Arial" pitchFamily="34" charset="0"/>
              </a:rPr>
              <a:t>B.Lavanya</a:t>
            </a:r>
            <a:r>
              <a:rPr kumimoji="0" lang="en-US" b="0" i="0" u="none" strike="noStrike" cap="none" normalizeH="0" baseline="0" dirty="0" smtClean="0">
                <a:ln>
                  <a:noFill/>
                </a:ln>
                <a:solidFill>
                  <a:srgbClr val="000000"/>
                </a:solidFill>
                <a:effectLst/>
                <a:ea typeface="Times New Roman" pitchFamily="18" charset="0"/>
                <a:cs typeface="Arial" pitchFamily="34" charset="0"/>
              </a:rPr>
              <a:t>, </a:t>
            </a:r>
            <a:r>
              <a:rPr kumimoji="0" lang="en-US" b="0" i="0" u="none" strike="noStrike" cap="none" normalizeH="0" baseline="0" dirty="0" err="1" smtClean="0">
                <a:ln>
                  <a:noFill/>
                </a:ln>
                <a:solidFill>
                  <a:srgbClr val="000000"/>
                </a:solidFill>
                <a:effectLst/>
                <a:ea typeface="Times New Roman" pitchFamily="18" charset="0"/>
                <a:cs typeface="Arial" pitchFamily="34" charset="0"/>
              </a:rPr>
              <a:t>I.Nirmala</a:t>
            </a:r>
            <a:r>
              <a:rPr kumimoji="0" lang="en-US" b="0" i="0" u="none" strike="noStrike" cap="none" normalizeH="0" baseline="0" dirty="0" smtClean="0">
                <a:ln>
                  <a:noFill/>
                </a:ln>
                <a:solidFill>
                  <a:srgbClr val="000000"/>
                </a:solidFill>
                <a:effectLst/>
                <a:ea typeface="Times New Roman" pitchFamily="18" charset="0"/>
                <a:cs typeface="Arial" pitchFamily="34" charset="0"/>
              </a:rPr>
              <a:t>, </a:t>
            </a:r>
            <a:r>
              <a:rPr kumimoji="0" lang="en-US" b="0" i="0" u="none" strike="noStrike" cap="none" normalizeH="0" baseline="0" dirty="0" err="1" smtClean="0">
                <a:ln>
                  <a:noFill/>
                </a:ln>
                <a:solidFill>
                  <a:srgbClr val="000000"/>
                </a:solidFill>
                <a:effectLst/>
                <a:ea typeface="Times New Roman" pitchFamily="18" charset="0"/>
                <a:cs typeface="Arial" pitchFamily="34" charset="0"/>
              </a:rPr>
              <a:t>S.Sofia</a:t>
            </a:r>
            <a:r>
              <a:rPr kumimoji="0" lang="en-US" b="0" i="0" u="none" strike="noStrike" cap="none" normalizeH="0" baseline="0" dirty="0" smtClean="0">
                <a:ln>
                  <a:noFill/>
                </a:ln>
                <a:solidFill>
                  <a:srgbClr val="000000"/>
                </a:solidFill>
                <a:effectLst/>
                <a:ea typeface="Times New Roman" pitchFamily="18" charset="0"/>
                <a:cs typeface="Arial" pitchFamily="34" charset="0"/>
              </a:rPr>
              <a:t> Caroline, "Random Forest Algorithm for the Prediction of Diabetes ".Proceeding of International Conference on Systems </a:t>
            </a:r>
            <a:r>
              <a:rPr kumimoji="0" lang="en-US" b="0" i="0" u="none" strike="noStrike" cap="none" normalizeH="0" baseline="0" dirty="0" err="1" smtClean="0">
                <a:ln>
                  <a:noFill/>
                </a:ln>
                <a:solidFill>
                  <a:srgbClr val="000000"/>
                </a:solidFill>
                <a:effectLst/>
                <a:ea typeface="Times New Roman" pitchFamily="18" charset="0"/>
                <a:cs typeface="Arial" pitchFamily="34" charset="0"/>
              </a:rPr>
              <a:t>Compu</a:t>
            </a:r>
            <a:r>
              <a:rPr kumimoji="0" lang="en-US" b="0" i="0" u="none" strike="noStrike" cap="none" normalizeH="0" baseline="0" dirty="0" smtClean="0">
                <a:ln>
                  <a:noFill/>
                </a:ln>
                <a:solidFill>
                  <a:srgbClr val="000000"/>
                </a:solidFill>
                <a:effectLst/>
                <a:ea typeface="Times New Roman" pitchFamily="18" charset="0"/>
                <a:cs typeface="Arial" pitchFamily="34" charset="0"/>
              </a:rPr>
              <a:t>- </a:t>
            </a:r>
            <a:r>
              <a:rPr kumimoji="0" lang="en-US" b="0" i="0" u="none" strike="noStrike" cap="none" normalizeH="0" baseline="0" dirty="0" err="1" smtClean="0">
                <a:ln>
                  <a:noFill/>
                </a:ln>
                <a:solidFill>
                  <a:srgbClr val="000000"/>
                </a:solidFill>
                <a:effectLst/>
                <a:ea typeface="Times New Roman" pitchFamily="18" charset="0"/>
                <a:cs typeface="Arial" pitchFamily="34" charset="0"/>
              </a:rPr>
              <a:t>tation</a:t>
            </a:r>
            <a:r>
              <a:rPr kumimoji="0" lang="en-US" b="0" i="0" u="none" strike="noStrike" cap="none" normalizeH="0" baseline="0" dirty="0" smtClean="0">
                <a:ln>
                  <a:noFill/>
                </a:ln>
                <a:solidFill>
                  <a:srgbClr val="000000"/>
                </a:solidFill>
                <a:effectLst/>
                <a:ea typeface="Times New Roman" pitchFamily="18" charset="0"/>
                <a:cs typeface="Arial" pitchFamily="34" charset="0"/>
              </a:rPr>
              <a:t> Automation and Networking, 2019.</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b="0" i="0" u="none" strike="noStrike" cap="none" normalizeH="0" baseline="0" dirty="0" smtClean="0">
              <a:ln>
                <a:noFill/>
              </a:ln>
              <a:solidFill>
                <a:srgbClr val="000000"/>
              </a:solidFill>
              <a:effectLst/>
              <a:ea typeface="Times New Roman" pitchFamily="18" charset="0"/>
              <a:cs typeface="Arial" pitchFamily="34" charset="0"/>
            </a:endParaRPr>
          </a:p>
          <a:p>
            <a:pPr marL="342900" lvl="0" indent="-342900">
              <a:buFont typeface="+mj-lt"/>
              <a:buAutoNum type="arabicPeriod"/>
            </a:pPr>
            <a:r>
              <a:rPr lang="en-IN" dirty="0" smtClean="0"/>
              <a:t>Md. Faisal </a:t>
            </a:r>
            <a:r>
              <a:rPr lang="en-IN" dirty="0" err="1" smtClean="0"/>
              <a:t>Faruque</a:t>
            </a:r>
            <a:r>
              <a:rPr lang="en-IN" dirty="0" smtClean="0"/>
              <a:t>, </a:t>
            </a:r>
            <a:r>
              <a:rPr lang="en-IN" dirty="0" err="1" smtClean="0"/>
              <a:t>Asaduzzaman</a:t>
            </a:r>
            <a:r>
              <a:rPr lang="en-IN" dirty="0" smtClean="0"/>
              <a:t>, </a:t>
            </a:r>
            <a:r>
              <a:rPr lang="en-IN" dirty="0" err="1" smtClean="0"/>
              <a:t>Iqbal</a:t>
            </a:r>
            <a:r>
              <a:rPr lang="en-IN" dirty="0" smtClean="0"/>
              <a:t> H. </a:t>
            </a:r>
            <a:r>
              <a:rPr lang="en-IN" dirty="0" err="1" smtClean="0"/>
              <a:t>Sarker</a:t>
            </a:r>
            <a:r>
              <a:rPr lang="en-IN" dirty="0" smtClean="0"/>
              <a:t>, "</a:t>
            </a:r>
            <a:r>
              <a:rPr lang="en-IN" dirty="0" err="1" smtClean="0"/>
              <a:t>Perfor</a:t>
            </a:r>
            <a:r>
              <a:rPr lang="en-IN" dirty="0" smtClean="0"/>
              <a:t>- </a:t>
            </a:r>
            <a:r>
              <a:rPr lang="en-IN" dirty="0" err="1" smtClean="0"/>
              <a:t>mance</a:t>
            </a:r>
            <a:r>
              <a:rPr lang="en-IN" dirty="0" smtClean="0"/>
              <a:t> Analysis of Machine Learning Techniques to Predict Diabetes Mellitus". International Conference on Electrical, Computer and Communication Engineering (ECCE), 7-9 Feb- </a:t>
            </a:r>
            <a:r>
              <a:rPr lang="en-IN" dirty="0" err="1" smtClean="0"/>
              <a:t>ruary</a:t>
            </a:r>
            <a:r>
              <a:rPr lang="en-IN" dirty="0" smtClean="0"/>
              <a:t>, 2019.</a:t>
            </a:r>
            <a:endParaRPr kumimoji="0" lang="en-US" b="0" i="0" u="none" strike="noStrike" cap="none" normalizeH="0" baseline="0" dirty="0" smtClean="0">
              <a:ln>
                <a:noFill/>
              </a:ln>
              <a:solidFill>
                <a:schemeClr val="tx1"/>
              </a:solidFill>
              <a:effectLst/>
              <a:cs typeface="Arial" pitchFamily="34" charset="0"/>
            </a:endParaRPr>
          </a:p>
        </p:txBody>
      </p:sp>
      <p:sp>
        <p:nvSpPr>
          <p:cNvPr id="4" name="Rectangle 3"/>
          <p:cNvSpPr/>
          <p:nvPr/>
        </p:nvSpPr>
        <p:spPr>
          <a:xfrm>
            <a:off x="3000364" y="285728"/>
            <a:ext cx="2068195" cy="400110"/>
          </a:xfrm>
          <a:prstGeom prst="rect">
            <a:avLst/>
          </a:prstGeom>
        </p:spPr>
        <p:txBody>
          <a:bodyPr wrap="none">
            <a:spAutoFit/>
          </a:bodyPr>
          <a:lstStyle/>
          <a:p>
            <a:r>
              <a:rPr lang="en-US" sz="2000" b="1" dirty="0" smtClean="0">
                <a:ea typeface="Times New Roman" pitchFamily="18" charset="0"/>
                <a:cs typeface="Times New Roman" pitchFamily="18" charset="0"/>
              </a:rPr>
              <a:t>REFERENCES</a:t>
            </a:r>
            <a:endParaRPr lang="en-IN" sz="2000" dirty="0"/>
          </a:p>
        </p:txBody>
      </p:sp>
      <p:sp>
        <p:nvSpPr>
          <p:cNvPr id="5" name="Date Placeholder 4"/>
          <p:cNvSpPr>
            <a:spLocks noGrp="1"/>
          </p:cNvSpPr>
          <p:nvPr>
            <p:ph type="dt" sz="half" idx="10"/>
          </p:nvPr>
        </p:nvSpPr>
        <p:spPr/>
        <p:txBody>
          <a:bodyPr/>
          <a:lstStyle/>
          <a:p>
            <a:r>
              <a:rPr lang="en-US" smtClean="0"/>
              <a:t>8/6/2021</a:t>
            </a:r>
            <a:endParaRPr lang="en-IN"/>
          </a:p>
        </p:txBody>
      </p:sp>
      <p:sp>
        <p:nvSpPr>
          <p:cNvPr id="6" name="Slide Number Placeholder 5"/>
          <p:cNvSpPr>
            <a:spLocks noGrp="1"/>
          </p:cNvSpPr>
          <p:nvPr>
            <p:ph type="sldNum" sz="quarter" idx="12"/>
          </p:nvPr>
        </p:nvSpPr>
        <p:spPr/>
        <p:txBody>
          <a:bodyPr/>
          <a:lstStyle/>
          <a:p>
            <a:fld id="{6E84A3B3-3ED7-4ADF-A27B-FB617B6473BF}" type="slidenum">
              <a:rPr lang="en-IN" smtClean="0"/>
              <a:pPr/>
              <a:t>21</a:t>
            </a:fld>
            <a:endParaRPr lang="en-IN"/>
          </a:p>
        </p:txBody>
      </p:sp>
      <p:sp>
        <p:nvSpPr>
          <p:cNvPr id="7" name="Footer Placeholder 6"/>
          <p:cNvSpPr>
            <a:spLocks noGrp="1"/>
          </p:cNvSpPr>
          <p:nvPr>
            <p:ph type="ftr" sz="quarter" idx="11"/>
          </p:nvPr>
        </p:nvSpPr>
        <p:spPr/>
        <p:txBody>
          <a:bodyPr/>
          <a:lstStyle/>
          <a:p>
            <a:r>
              <a:rPr lang="en-IN" smtClean="0"/>
              <a:t>Exposys Data Labs Data Science Intern </a:t>
            </a:r>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642918"/>
            <a:ext cx="8286808" cy="5632311"/>
          </a:xfrm>
          <a:prstGeom prst="rect">
            <a:avLst/>
          </a:prstGeom>
        </p:spPr>
        <p:txBody>
          <a:bodyPr wrap="square">
            <a:spAutoFit/>
          </a:bodyPr>
          <a:lstStyle/>
          <a:p>
            <a:pPr lvl="0"/>
            <a:endParaRPr lang="en-IN" dirty="0" smtClean="0"/>
          </a:p>
          <a:p>
            <a:pPr marL="342900" lvl="0" indent="-342900"/>
            <a:r>
              <a:rPr lang="en-IN" dirty="0" smtClean="0"/>
              <a:t>5. </a:t>
            </a:r>
            <a:r>
              <a:rPr lang="en-IN" dirty="0" err="1" smtClean="0"/>
              <a:t>Tejas</a:t>
            </a:r>
            <a:r>
              <a:rPr lang="en-IN" dirty="0" smtClean="0"/>
              <a:t> N. Joshi, Prof. </a:t>
            </a:r>
            <a:r>
              <a:rPr lang="en-IN" dirty="0" err="1" smtClean="0"/>
              <a:t>Pramila</a:t>
            </a:r>
            <a:r>
              <a:rPr lang="en-IN" dirty="0" smtClean="0"/>
              <a:t> M. </a:t>
            </a:r>
            <a:r>
              <a:rPr lang="en-IN" dirty="0" err="1" smtClean="0"/>
              <a:t>Chawan</a:t>
            </a:r>
            <a:r>
              <a:rPr lang="en-IN" dirty="0" smtClean="0"/>
              <a:t>, "Diabetes Prediction Using Machine Learning </a:t>
            </a:r>
            <a:r>
              <a:rPr lang="en-IN" dirty="0" err="1" smtClean="0"/>
              <a:t>Techniques".Int</a:t>
            </a:r>
            <a:r>
              <a:rPr lang="en-IN" dirty="0" smtClean="0"/>
              <a:t>. Journal of Engineer- </a:t>
            </a:r>
            <a:r>
              <a:rPr lang="en-IN" dirty="0" err="1" smtClean="0"/>
              <a:t>ing</a:t>
            </a:r>
            <a:r>
              <a:rPr lang="en-IN" dirty="0" smtClean="0"/>
              <a:t> Research and Application, Vol. 8, Issue 1, (Part -II) </a:t>
            </a:r>
            <a:r>
              <a:rPr lang="en-IN" dirty="0" err="1" smtClean="0"/>
              <a:t>Janu</a:t>
            </a:r>
            <a:r>
              <a:rPr lang="en-IN" dirty="0" smtClean="0"/>
              <a:t>- </a:t>
            </a:r>
            <a:r>
              <a:rPr lang="en-IN" dirty="0" err="1" smtClean="0"/>
              <a:t>ary</a:t>
            </a:r>
            <a:r>
              <a:rPr lang="en-IN" dirty="0" smtClean="0"/>
              <a:t> 2018, pp.-09-13</a:t>
            </a:r>
          </a:p>
          <a:p>
            <a:pPr marL="342900" lvl="0" indent="-342900"/>
            <a:endParaRPr lang="en-IN" dirty="0" smtClean="0"/>
          </a:p>
          <a:p>
            <a:pPr marL="342900" lvl="0" indent="-342900">
              <a:buAutoNum type="arabicPeriod" startAt="6"/>
            </a:pPr>
            <a:r>
              <a:rPr lang="en-IN" dirty="0" err="1" smtClean="0"/>
              <a:t>Nonso</a:t>
            </a:r>
            <a:r>
              <a:rPr lang="en-IN" dirty="0" smtClean="0"/>
              <a:t> </a:t>
            </a:r>
            <a:r>
              <a:rPr lang="en-IN" dirty="0" err="1" smtClean="0"/>
              <a:t>Nnamoko</a:t>
            </a:r>
            <a:r>
              <a:rPr lang="en-IN" dirty="0" smtClean="0"/>
              <a:t>, </a:t>
            </a:r>
            <a:r>
              <a:rPr lang="en-IN" dirty="0" err="1" smtClean="0"/>
              <a:t>Abir</a:t>
            </a:r>
            <a:r>
              <a:rPr lang="en-IN" dirty="0" smtClean="0"/>
              <a:t> </a:t>
            </a:r>
            <a:r>
              <a:rPr lang="en-IN" dirty="0" err="1" smtClean="0"/>
              <a:t>Hussain</a:t>
            </a:r>
            <a:r>
              <a:rPr lang="en-IN" dirty="0" smtClean="0"/>
              <a:t>, David England, "Predicting Diabetes Onset: an Ensemble Supervised Learning Approach ". IEEE Congress on Evolutionary Computation (CEC), 2018.</a:t>
            </a:r>
          </a:p>
          <a:p>
            <a:pPr marL="342900" lvl="0" indent="-342900">
              <a:buAutoNum type="arabicPeriod" startAt="6"/>
            </a:pPr>
            <a:endParaRPr lang="en-IN" dirty="0" smtClean="0"/>
          </a:p>
          <a:p>
            <a:pPr marL="342900" lvl="0" indent="-342900">
              <a:buAutoNum type="arabicPeriod" startAt="6"/>
            </a:pPr>
            <a:r>
              <a:rPr lang="en-IN" dirty="0" err="1" smtClean="0"/>
              <a:t>Deeraj</a:t>
            </a:r>
            <a:r>
              <a:rPr lang="en-IN" dirty="0" smtClean="0"/>
              <a:t> </a:t>
            </a:r>
            <a:r>
              <a:rPr lang="en-IN" dirty="0" err="1" smtClean="0"/>
              <a:t>Shetty</a:t>
            </a:r>
            <a:r>
              <a:rPr lang="en-IN" dirty="0" smtClean="0"/>
              <a:t>, </a:t>
            </a:r>
            <a:r>
              <a:rPr lang="en-IN" dirty="0" err="1" smtClean="0"/>
              <a:t>Kishor</a:t>
            </a:r>
            <a:r>
              <a:rPr lang="en-IN" dirty="0" smtClean="0"/>
              <a:t> </a:t>
            </a:r>
            <a:r>
              <a:rPr lang="en-IN" dirty="0" err="1" smtClean="0"/>
              <a:t>Rit</a:t>
            </a:r>
            <a:r>
              <a:rPr lang="en-IN" dirty="0" smtClean="0"/>
              <a:t>, </a:t>
            </a:r>
            <a:r>
              <a:rPr lang="en-IN" dirty="0" err="1" smtClean="0"/>
              <a:t>Sohail</a:t>
            </a:r>
            <a:r>
              <a:rPr lang="en-IN" dirty="0" smtClean="0"/>
              <a:t> </a:t>
            </a:r>
            <a:r>
              <a:rPr lang="en-IN" dirty="0" err="1" smtClean="0"/>
              <a:t>Shaikh</a:t>
            </a:r>
            <a:r>
              <a:rPr lang="en-IN" dirty="0" smtClean="0"/>
              <a:t>, Nikita </a:t>
            </a:r>
            <a:r>
              <a:rPr lang="en-IN" dirty="0" err="1" smtClean="0"/>
              <a:t>Patil</a:t>
            </a:r>
            <a:r>
              <a:rPr lang="en-IN" dirty="0" smtClean="0"/>
              <a:t>, "</a:t>
            </a:r>
            <a:r>
              <a:rPr lang="en-IN" dirty="0" err="1" smtClean="0"/>
              <a:t>Diabe</a:t>
            </a:r>
            <a:r>
              <a:rPr lang="en-IN" dirty="0" smtClean="0"/>
              <a:t>- </a:t>
            </a:r>
            <a:r>
              <a:rPr lang="en-IN" dirty="0" err="1" smtClean="0"/>
              <a:t>tes</a:t>
            </a:r>
            <a:r>
              <a:rPr lang="en-IN" dirty="0" smtClean="0"/>
              <a:t> Disease Prediction Using Data Mining ".International Con- </a:t>
            </a:r>
            <a:r>
              <a:rPr lang="en-IN" dirty="0" err="1" smtClean="0"/>
              <a:t>ference</a:t>
            </a:r>
            <a:r>
              <a:rPr lang="en-IN" dirty="0" smtClean="0"/>
              <a:t> on Innovations in Information, Embedded and Com- </a:t>
            </a:r>
            <a:r>
              <a:rPr lang="en-IN" dirty="0" err="1" smtClean="0"/>
              <a:t>munication</a:t>
            </a:r>
            <a:r>
              <a:rPr lang="en-IN" dirty="0" smtClean="0"/>
              <a:t> Systems (ICIIECS), 2017.</a:t>
            </a:r>
          </a:p>
          <a:p>
            <a:pPr marL="342900" lvl="0" indent="-342900">
              <a:buAutoNum type="arabicPeriod" startAt="6"/>
            </a:pPr>
            <a:endParaRPr lang="en-IN" dirty="0" smtClean="0"/>
          </a:p>
          <a:p>
            <a:pPr marL="342900" lvl="0" indent="-342900">
              <a:buAutoNum type="arabicPeriod" startAt="6"/>
            </a:pPr>
            <a:r>
              <a:rPr lang="en-IN" dirty="0" err="1" smtClean="0"/>
              <a:t>Nahla</a:t>
            </a:r>
            <a:r>
              <a:rPr lang="en-IN" dirty="0" smtClean="0"/>
              <a:t> B., Andrew et </a:t>
            </a:r>
            <a:r>
              <a:rPr lang="en-IN" dirty="0" err="1" smtClean="0"/>
              <a:t>al,"Intelligible</a:t>
            </a:r>
            <a:r>
              <a:rPr lang="en-IN" dirty="0" smtClean="0"/>
              <a:t> support vector machines for diagnosis of diabetes mellitus. Information Technology in Biomedicine", IEEE Transactions. 14, (July. 2010), 1114-20.</a:t>
            </a:r>
          </a:p>
          <a:p>
            <a:pPr marL="342900" lvl="0" indent="-342900">
              <a:buAutoNum type="arabicPeriod" startAt="6"/>
            </a:pPr>
            <a:endParaRPr lang="en-IN" dirty="0" smtClean="0"/>
          </a:p>
          <a:p>
            <a:pPr marL="342900" lvl="0" indent="-342900">
              <a:buAutoNum type="arabicPeriod" startAt="6"/>
            </a:pPr>
            <a:r>
              <a:rPr lang="en-IN" dirty="0" smtClean="0"/>
              <a:t>A.K., </a:t>
            </a:r>
            <a:r>
              <a:rPr lang="en-IN" dirty="0" err="1" smtClean="0"/>
              <a:t>Dewangan</a:t>
            </a:r>
            <a:r>
              <a:rPr lang="en-IN" dirty="0" smtClean="0"/>
              <a:t>, and P., </a:t>
            </a:r>
            <a:r>
              <a:rPr lang="en-IN" dirty="0" err="1" smtClean="0"/>
              <a:t>Agrawal</a:t>
            </a:r>
            <a:r>
              <a:rPr lang="en-IN" dirty="0" smtClean="0"/>
              <a:t>, Classification of Diabetes Mellitus Using Machine Learning Techniques, International Journal of Engineering and Applied Sciences, vol. 2, 2015.</a:t>
            </a:r>
          </a:p>
        </p:txBody>
      </p:sp>
      <p:sp>
        <p:nvSpPr>
          <p:cNvPr id="3" name="Rectangle 2"/>
          <p:cNvSpPr/>
          <p:nvPr/>
        </p:nvSpPr>
        <p:spPr>
          <a:xfrm>
            <a:off x="3000364" y="285728"/>
            <a:ext cx="2068195" cy="400110"/>
          </a:xfrm>
          <a:prstGeom prst="rect">
            <a:avLst/>
          </a:prstGeom>
        </p:spPr>
        <p:txBody>
          <a:bodyPr wrap="none">
            <a:spAutoFit/>
          </a:bodyPr>
          <a:lstStyle/>
          <a:p>
            <a:r>
              <a:rPr lang="en-US" sz="2000" b="1" dirty="0" smtClean="0">
                <a:ea typeface="Times New Roman" pitchFamily="18" charset="0"/>
                <a:cs typeface="Times New Roman" pitchFamily="18" charset="0"/>
              </a:rPr>
              <a:t>REFERENCES</a:t>
            </a:r>
            <a:endParaRPr lang="en-IN" sz="2000" dirty="0"/>
          </a:p>
        </p:txBody>
      </p:sp>
      <p:sp>
        <p:nvSpPr>
          <p:cNvPr id="4" name="Date Placeholder 3"/>
          <p:cNvSpPr>
            <a:spLocks noGrp="1"/>
          </p:cNvSpPr>
          <p:nvPr>
            <p:ph type="dt" sz="half" idx="10"/>
          </p:nvPr>
        </p:nvSpPr>
        <p:spPr/>
        <p:txBody>
          <a:bodyPr/>
          <a:lstStyle/>
          <a:p>
            <a:r>
              <a:rPr lang="en-US" smtClean="0"/>
              <a:t>8/6/2021</a:t>
            </a:r>
            <a:endParaRPr lang="en-IN"/>
          </a:p>
        </p:txBody>
      </p:sp>
      <p:sp>
        <p:nvSpPr>
          <p:cNvPr id="5" name="Slide Number Placeholder 4"/>
          <p:cNvSpPr>
            <a:spLocks noGrp="1"/>
          </p:cNvSpPr>
          <p:nvPr>
            <p:ph type="sldNum" sz="quarter" idx="12"/>
          </p:nvPr>
        </p:nvSpPr>
        <p:spPr/>
        <p:txBody>
          <a:bodyPr/>
          <a:lstStyle/>
          <a:p>
            <a:fld id="{6E84A3B3-3ED7-4ADF-A27B-FB617B6473BF}" type="slidenum">
              <a:rPr lang="en-IN" smtClean="0"/>
              <a:pPr/>
              <a:t>22</a:t>
            </a:fld>
            <a:endParaRPr lang="en-IN"/>
          </a:p>
        </p:txBody>
      </p:sp>
      <p:sp>
        <p:nvSpPr>
          <p:cNvPr id="6" name="Footer Placeholder 5"/>
          <p:cNvSpPr>
            <a:spLocks noGrp="1"/>
          </p:cNvSpPr>
          <p:nvPr>
            <p:ph type="ftr" sz="quarter" idx="11"/>
          </p:nvPr>
        </p:nvSpPr>
        <p:spPr/>
        <p:txBody>
          <a:bodyPr/>
          <a:lstStyle/>
          <a:p>
            <a:r>
              <a:rPr lang="en-IN" smtClean="0"/>
              <a:t>Exposys Data Labs Data Science Intern </a:t>
            </a: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1071546"/>
            <a:ext cx="7929618" cy="4154984"/>
          </a:xfrm>
          <a:prstGeom prst="rect">
            <a:avLst/>
          </a:prstGeom>
        </p:spPr>
        <p:txBody>
          <a:bodyPr wrap="square">
            <a:spAutoFit/>
          </a:bodyPr>
          <a:lstStyle/>
          <a:p>
            <a:pPr algn="just">
              <a:buFont typeface="Wingdings" pitchFamily="2" charset="2"/>
              <a:buChar char="q"/>
            </a:pPr>
            <a:r>
              <a:rPr lang="en-US" sz="2400" dirty="0" smtClean="0">
                <a:cs typeface="Times New Roman" panose="02020603050405020304" pitchFamily="18" charset="0"/>
              </a:rPr>
              <a:t>Introduction</a:t>
            </a:r>
          </a:p>
          <a:p>
            <a:pPr algn="just">
              <a:buFont typeface="Wingdings" pitchFamily="2" charset="2"/>
              <a:buChar char="q"/>
            </a:pPr>
            <a:r>
              <a:rPr lang="en-US" sz="2400" dirty="0" smtClean="0">
                <a:cs typeface="Times New Roman" panose="02020603050405020304" pitchFamily="18" charset="0"/>
              </a:rPr>
              <a:t>Objective of the Project</a:t>
            </a:r>
          </a:p>
          <a:p>
            <a:pPr algn="just">
              <a:buFont typeface="Wingdings" pitchFamily="2" charset="2"/>
              <a:buChar char="q"/>
            </a:pPr>
            <a:r>
              <a:rPr lang="en-US" sz="2400" dirty="0" smtClean="0">
                <a:cs typeface="Times New Roman" panose="02020603050405020304" pitchFamily="18" charset="0"/>
              </a:rPr>
              <a:t>Related Works</a:t>
            </a:r>
            <a:endParaRPr lang="en-IN" sz="2400" dirty="0" smtClean="0">
              <a:cs typeface="Times New Roman" panose="02020603050405020304" pitchFamily="18" charset="0"/>
            </a:endParaRPr>
          </a:p>
          <a:p>
            <a:pPr algn="just">
              <a:buFont typeface="Wingdings" pitchFamily="2" charset="2"/>
              <a:buChar char="q"/>
            </a:pPr>
            <a:r>
              <a:rPr lang="en-US" sz="2400" dirty="0" smtClean="0">
                <a:cs typeface="Times New Roman" panose="02020603050405020304" pitchFamily="18" charset="0"/>
              </a:rPr>
              <a:t>Proposed Diabetic prediction model</a:t>
            </a:r>
          </a:p>
          <a:p>
            <a:pPr algn="just">
              <a:buFont typeface="Wingdings" pitchFamily="2" charset="2"/>
              <a:buChar char="q"/>
            </a:pPr>
            <a:r>
              <a:rPr lang="en-US" sz="2400" spc="-1" dirty="0" smtClean="0">
                <a:solidFill>
                  <a:srgbClr val="000000"/>
                </a:solidFill>
              </a:rPr>
              <a:t>Block Diagram of proposed Diabetic Prediction model</a:t>
            </a:r>
            <a:endParaRPr lang="en-US" sz="2400" dirty="0" smtClean="0">
              <a:cs typeface="Times New Roman" panose="02020603050405020304" pitchFamily="18" charset="0"/>
            </a:endParaRPr>
          </a:p>
          <a:p>
            <a:pPr algn="just">
              <a:buFont typeface="Wingdings" pitchFamily="2" charset="2"/>
              <a:buChar char="q"/>
            </a:pPr>
            <a:r>
              <a:rPr lang="en-US" sz="2400" dirty="0" smtClean="0">
                <a:cs typeface="Times New Roman" panose="02020603050405020304" pitchFamily="18" charset="0"/>
              </a:rPr>
              <a:t>Methodology / Algorithm Description </a:t>
            </a:r>
          </a:p>
          <a:p>
            <a:pPr algn="just">
              <a:buFont typeface="Wingdings" pitchFamily="2" charset="2"/>
              <a:buChar char="q"/>
            </a:pPr>
            <a:r>
              <a:rPr lang="en-US" sz="2400" dirty="0" smtClean="0">
                <a:cs typeface="Times New Roman" panose="02020603050405020304" pitchFamily="18" charset="0"/>
              </a:rPr>
              <a:t>Description about Software Unit</a:t>
            </a:r>
          </a:p>
          <a:p>
            <a:pPr algn="just">
              <a:buFont typeface="Wingdings" pitchFamily="2" charset="2"/>
              <a:buChar char="q"/>
            </a:pPr>
            <a:r>
              <a:rPr lang="en-US" sz="2400" dirty="0" smtClean="0">
                <a:cs typeface="Times New Roman" panose="02020603050405020304" pitchFamily="18" charset="0"/>
              </a:rPr>
              <a:t>Advantages</a:t>
            </a:r>
          </a:p>
          <a:p>
            <a:pPr algn="just">
              <a:buFont typeface="Wingdings" pitchFamily="2" charset="2"/>
              <a:buChar char="q"/>
            </a:pPr>
            <a:r>
              <a:rPr lang="en-US" sz="2400" dirty="0" smtClean="0">
                <a:cs typeface="Times New Roman" panose="02020603050405020304" pitchFamily="18" charset="0"/>
              </a:rPr>
              <a:t>Applications</a:t>
            </a:r>
          </a:p>
          <a:p>
            <a:pPr algn="just">
              <a:buFont typeface="Wingdings" pitchFamily="2" charset="2"/>
              <a:buChar char="q"/>
            </a:pPr>
            <a:r>
              <a:rPr lang="en-US" sz="2400" dirty="0" smtClean="0">
                <a:cs typeface="Times New Roman" panose="02020603050405020304" pitchFamily="18" charset="0"/>
              </a:rPr>
              <a:t>Summary</a:t>
            </a:r>
          </a:p>
          <a:p>
            <a:pPr algn="just">
              <a:buFont typeface="Wingdings" pitchFamily="2" charset="2"/>
              <a:buChar char="q"/>
            </a:pPr>
            <a:r>
              <a:rPr lang="en-US" sz="2400" dirty="0" smtClean="0">
                <a:cs typeface="Times New Roman" panose="02020603050405020304" pitchFamily="18" charset="0"/>
              </a:rPr>
              <a:t>References</a:t>
            </a:r>
          </a:p>
        </p:txBody>
      </p:sp>
      <p:sp>
        <p:nvSpPr>
          <p:cNvPr id="3" name="Rectangle 2"/>
          <p:cNvSpPr/>
          <p:nvPr/>
        </p:nvSpPr>
        <p:spPr>
          <a:xfrm>
            <a:off x="3500430" y="428604"/>
            <a:ext cx="1919115" cy="523220"/>
          </a:xfrm>
          <a:prstGeom prst="rect">
            <a:avLst/>
          </a:prstGeom>
        </p:spPr>
        <p:txBody>
          <a:bodyPr wrap="none">
            <a:spAutoFit/>
          </a:bodyPr>
          <a:lstStyle/>
          <a:p>
            <a:r>
              <a:rPr lang="en-US" sz="2800" b="1" dirty="0" smtClean="0">
                <a:latin typeface="+mj-lt"/>
                <a:cs typeface="Times New Roman" panose="02020603050405020304" pitchFamily="18" charset="0"/>
              </a:rPr>
              <a:t>Overview</a:t>
            </a:r>
            <a:endParaRPr lang="en-IN" sz="2800" dirty="0">
              <a:latin typeface="+mj-lt"/>
            </a:endParaRPr>
          </a:p>
        </p:txBody>
      </p:sp>
      <p:sp>
        <p:nvSpPr>
          <p:cNvPr id="4" name="Date Placeholder 3"/>
          <p:cNvSpPr>
            <a:spLocks noGrp="1"/>
          </p:cNvSpPr>
          <p:nvPr>
            <p:ph type="dt" sz="half" idx="10"/>
          </p:nvPr>
        </p:nvSpPr>
        <p:spPr/>
        <p:txBody>
          <a:bodyPr/>
          <a:lstStyle/>
          <a:p>
            <a:r>
              <a:rPr lang="en-US" smtClean="0"/>
              <a:t>8/6/2021</a:t>
            </a:r>
            <a:endParaRPr lang="en-IN"/>
          </a:p>
        </p:txBody>
      </p:sp>
      <p:sp>
        <p:nvSpPr>
          <p:cNvPr id="5" name="Slide Number Placeholder 4"/>
          <p:cNvSpPr>
            <a:spLocks noGrp="1"/>
          </p:cNvSpPr>
          <p:nvPr>
            <p:ph type="sldNum" sz="quarter" idx="12"/>
          </p:nvPr>
        </p:nvSpPr>
        <p:spPr/>
        <p:txBody>
          <a:bodyPr/>
          <a:lstStyle/>
          <a:p>
            <a:fld id="{6E84A3B3-3ED7-4ADF-A27B-FB617B6473BF}" type="slidenum">
              <a:rPr lang="en-IN" smtClean="0"/>
              <a:pPr/>
              <a:t>3</a:t>
            </a:fld>
            <a:endParaRPr lang="en-IN"/>
          </a:p>
        </p:txBody>
      </p:sp>
      <p:sp>
        <p:nvSpPr>
          <p:cNvPr id="6" name="Footer Placeholder 5"/>
          <p:cNvSpPr>
            <a:spLocks noGrp="1"/>
          </p:cNvSpPr>
          <p:nvPr>
            <p:ph type="ftr" sz="quarter" idx="11"/>
          </p:nvPr>
        </p:nvSpPr>
        <p:spPr/>
        <p:txBody>
          <a:bodyPr/>
          <a:lstStyle/>
          <a:p>
            <a:r>
              <a:rPr lang="en-IN" smtClean="0"/>
              <a:t>Exposys Data Labs Data Science Intern </a:t>
            </a: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785794"/>
            <a:ext cx="8715404" cy="5324535"/>
          </a:xfrm>
          <a:prstGeom prst="rect">
            <a:avLst/>
          </a:prstGeom>
        </p:spPr>
        <p:txBody>
          <a:bodyPr wrap="square">
            <a:spAutoFit/>
          </a:bodyPr>
          <a:lstStyle/>
          <a:p>
            <a:pPr algn="just">
              <a:buFont typeface="Wingdings" pitchFamily="2" charset="2"/>
              <a:buChar char="q"/>
            </a:pPr>
            <a:r>
              <a:rPr lang="en-IN" sz="2000" dirty="0" smtClean="0"/>
              <a:t>Diabetes is one of the chronic diseases in the world, 246 million people are inflicted by this disease and according to a World Health Organisation (WHO) report, this figure will increase to 380 million sufferers by 2025. </a:t>
            </a:r>
          </a:p>
          <a:p>
            <a:pPr algn="just">
              <a:buFont typeface="Wingdings" pitchFamily="2" charset="2"/>
              <a:buChar char="q"/>
            </a:pPr>
            <a:endParaRPr lang="en-IN" sz="2000" dirty="0" smtClean="0"/>
          </a:p>
          <a:p>
            <a:pPr algn="just">
              <a:buFont typeface="Wingdings" pitchFamily="2" charset="2"/>
              <a:buChar char="q"/>
            </a:pPr>
            <a:r>
              <a:rPr lang="en-IN" sz="2000" dirty="0" smtClean="0"/>
              <a:t>Many other debilitating and critical health issues may further develop if this disease is not diagnosed or remain unidentified. </a:t>
            </a:r>
          </a:p>
          <a:p>
            <a:pPr algn="just">
              <a:buFont typeface="Wingdings" pitchFamily="2" charset="2"/>
              <a:buChar char="q"/>
            </a:pPr>
            <a:endParaRPr lang="en-IN" sz="2000" dirty="0" smtClean="0"/>
          </a:p>
          <a:p>
            <a:pPr algn="just">
              <a:buFont typeface="Wingdings" pitchFamily="2" charset="2"/>
              <a:buChar char="q"/>
            </a:pPr>
            <a:r>
              <a:rPr lang="en-IN" sz="2000" dirty="0" smtClean="0"/>
              <a:t>Machine Learning (ML) techniques are now being used in various fields like education, healthcare, business, recommendation system, etc. </a:t>
            </a:r>
          </a:p>
          <a:p>
            <a:pPr algn="just">
              <a:buFont typeface="Wingdings" pitchFamily="2" charset="2"/>
              <a:buChar char="q"/>
            </a:pPr>
            <a:endParaRPr lang="en-IN" sz="2000" dirty="0" smtClean="0"/>
          </a:p>
          <a:p>
            <a:pPr algn="just">
              <a:buFont typeface="Wingdings" pitchFamily="2" charset="2"/>
              <a:buChar char="q"/>
            </a:pPr>
            <a:r>
              <a:rPr lang="en-IN" sz="2000" dirty="0" smtClean="0"/>
              <a:t>Healthcare data is complex and high in dimensionality and contains irrelevant information - due to this, the prediction accuracy is low.</a:t>
            </a:r>
          </a:p>
          <a:p>
            <a:pPr algn="just"/>
            <a:endParaRPr lang="en-IN" sz="2000" dirty="0" smtClean="0"/>
          </a:p>
          <a:p>
            <a:pPr algn="just">
              <a:buFont typeface="Wingdings" pitchFamily="2" charset="2"/>
              <a:buChar char="q"/>
            </a:pPr>
            <a:r>
              <a:rPr lang="en-IN" sz="2000" dirty="0" smtClean="0"/>
              <a:t>The Pima Indians Diabetes Dataset was used in this research, it consisted of 768 records. Firstly, the missing values are replaced by the median followed by Linear </a:t>
            </a:r>
            <a:r>
              <a:rPr lang="en-IN" sz="2000" dirty="0" err="1" smtClean="0"/>
              <a:t>Discriminant</a:t>
            </a:r>
            <a:r>
              <a:rPr lang="en-IN" sz="2000" dirty="0" smtClean="0"/>
              <a:t> Analysis. </a:t>
            </a:r>
          </a:p>
          <a:p>
            <a:pPr algn="just">
              <a:buFont typeface="Wingdings" pitchFamily="2" charset="2"/>
              <a:buChar char="q"/>
            </a:pPr>
            <a:endParaRPr lang="en-IN" sz="2000" dirty="0"/>
          </a:p>
        </p:txBody>
      </p:sp>
      <p:sp>
        <p:nvSpPr>
          <p:cNvPr id="3" name="Rectangle 2"/>
          <p:cNvSpPr/>
          <p:nvPr/>
        </p:nvSpPr>
        <p:spPr>
          <a:xfrm>
            <a:off x="3071802" y="142852"/>
            <a:ext cx="2225289" cy="461665"/>
          </a:xfrm>
          <a:prstGeom prst="rect">
            <a:avLst/>
          </a:prstGeom>
        </p:spPr>
        <p:txBody>
          <a:bodyPr wrap="none">
            <a:spAutoFit/>
          </a:bodyPr>
          <a:lstStyle/>
          <a:p>
            <a:r>
              <a:rPr lang="en-US" sz="2400" b="1" dirty="0" smtClean="0">
                <a:latin typeface="+mj-lt"/>
                <a:cs typeface="Times New Roman" panose="02020603050405020304" pitchFamily="18" charset="0"/>
              </a:rPr>
              <a:t>Introduction</a:t>
            </a:r>
          </a:p>
        </p:txBody>
      </p:sp>
      <p:sp>
        <p:nvSpPr>
          <p:cNvPr id="4" name="Date Placeholder 3"/>
          <p:cNvSpPr>
            <a:spLocks noGrp="1"/>
          </p:cNvSpPr>
          <p:nvPr>
            <p:ph type="dt" sz="half" idx="10"/>
          </p:nvPr>
        </p:nvSpPr>
        <p:spPr/>
        <p:txBody>
          <a:bodyPr/>
          <a:lstStyle/>
          <a:p>
            <a:r>
              <a:rPr lang="en-US" smtClean="0"/>
              <a:t>8/6/2021</a:t>
            </a:r>
            <a:endParaRPr lang="en-IN"/>
          </a:p>
        </p:txBody>
      </p:sp>
      <p:sp>
        <p:nvSpPr>
          <p:cNvPr id="5" name="Slide Number Placeholder 4"/>
          <p:cNvSpPr>
            <a:spLocks noGrp="1"/>
          </p:cNvSpPr>
          <p:nvPr>
            <p:ph type="sldNum" sz="quarter" idx="12"/>
          </p:nvPr>
        </p:nvSpPr>
        <p:spPr/>
        <p:txBody>
          <a:bodyPr/>
          <a:lstStyle/>
          <a:p>
            <a:fld id="{6E84A3B3-3ED7-4ADF-A27B-FB617B6473BF}" type="slidenum">
              <a:rPr lang="en-IN" smtClean="0"/>
              <a:pPr/>
              <a:t>4</a:t>
            </a:fld>
            <a:endParaRPr lang="en-IN"/>
          </a:p>
        </p:txBody>
      </p:sp>
      <p:sp>
        <p:nvSpPr>
          <p:cNvPr id="6" name="Footer Placeholder 5"/>
          <p:cNvSpPr>
            <a:spLocks noGrp="1"/>
          </p:cNvSpPr>
          <p:nvPr>
            <p:ph type="ftr" sz="quarter" idx="11"/>
          </p:nvPr>
        </p:nvSpPr>
        <p:spPr/>
        <p:txBody>
          <a:bodyPr/>
          <a:lstStyle/>
          <a:p>
            <a:r>
              <a:rPr lang="en-IN" smtClean="0"/>
              <a:t>Exposys Data Labs Data Science Intern </a:t>
            </a: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8/6/2021</a:t>
            </a:r>
            <a:endParaRPr lang="en-IN"/>
          </a:p>
        </p:txBody>
      </p:sp>
      <p:sp>
        <p:nvSpPr>
          <p:cNvPr id="3" name="Footer Placeholder 2"/>
          <p:cNvSpPr>
            <a:spLocks noGrp="1"/>
          </p:cNvSpPr>
          <p:nvPr>
            <p:ph type="ftr" sz="quarter" idx="11"/>
          </p:nvPr>
        </p:nvSpPr>
        <p:spPr/>
        <p:txBody>
          <a:bodyPr/>
          <a:lstStyle/>
          <a:p>
            <a:r>
              <a:rPr lang="en-IN" smtClean="0"/>
              <a:t>Exposys Data Labs Data Science Intern </a:t>
            </a:r>
            <a:endParaRPr lang="en-IN"/>
          </a:p>
        </p:txBody>
      </p:sp>
      <p:sp>
        <p:nvSpPr>
          <p:cNvPr id="4" name="Slide Number Placeholder 3"/>
          <p:cNvSpPr>
            <a:spLocks noGrp="1"/>
          </p:cNvSpPr>
          <p:nvPr>
            <p:ph type="sldNum" sz="quarter" idx="12"/>
          </p:nvPr>
        </p:nvSpPr>
        <p:spPr/>
        <p:txBody>
          <a:bodyPr/>
          <a:lstStyle/>
          <a:p>
            <a:fld id="{6E84A3B3-3ED7-4ADF-A27B-FB617B6473BF}" type="slidenum">
              <a:rPr lang="en-IN" smtClean="0"/>
              <a:pPr/>
              <a:t>5</a:t>
            </a:fld>
            <a:endParaRPr lang="en-IN"/>
          </a:p>
        </p:txBody>
      </p:sp>
      <p:sp>
        <p:nvSpPr>
          <p:cNvPr id="5" name="Rectangle 4"/>
          <p:cNvSpPr/>
          <p:nvPr/>
        </p:nvSpPr>
        <p:spPr>
          <a:xfrm>
            <a:off x="214282" y="642918"/>
            <a:ext cx="8715436" cy="5324535"/>
          </a:xfrm>
          <a:prstGeom prst="rect">
            <a:avLst/>
          </a:prstGeom>
        </p:spPr>
        <p:txBody>
          <a:bodyPr wrap="square">
            <a:spAutoFit/>
          </a:bodyPr>
          <a:lstStyle/>
          <a:p>
            <a:pPr algn="just">
              <a:buFont typeface="Wingdings" pitchFamily="2" charset="2"/>
              <a:buChar char="q"/>
            </a:pPr>
            <a:r>
              <a:rPr lang="en-IN" sz="2000" dirty="0" smtClean="0"/>
              <a:t>This dataset is originally from the National Institute of Diabetes and Digestive and Kidney Diseases. </a:t>
            </a:r>
          </a:p>
          <a:p>
            <a:pPr algn="just">
              <a:buFont typeface="Wingdings" pitchFamily="2" charset="2"/>
              <a:buChar char="q"/>
            </a:pPr>
            <a:endParaRPr lang="en-IN" sz="2000" dirty="0" smtClean="0"/>
          </a:p>
          <a:p>
            <a:pPr algn="just">
              <a:buFont typeface="Wingdings" pitchFamily="2" charset="2"/>
              <a:buChar char="q"/>
            </a:pPr>
            <a:r>
              <a:rPr lang="en-IN" sz="2000" dirty="0" smtClean="0"/>
              <a:t>The objective of the dataset is to diagnostically predict whether or not a patient has diabetes, based on certain diagnostic measurements included in the dataset. </a:t>
            </a:r>
          </a:p>
          <a:p>
            <a:pPr algn="just">
              <a:buFont typeface="Wingdings" pitchFamily="2" charset="2"/>
              <a:buChar char="q"/>
            </a:pPr>
            <a:endParaRPr lang="en-IN" sz="2000" dirty="0" smtClean="0"/>
          </a:p>
          <a:p>
            <a:pPr algn="just">
              <a:buFont typeface="Wingdings" pitchFamily="2" charset="2"/>
              <a:buChar char="q"/>
            </a:pPr>
            <a:r>
              <a:rPr lang="en-IN" sz="2000" dirty="0" smtClean="0"/>
              <a:t>Several constraints were placed on the selection of these instances from a larger database. In particular, all patients here are females at least 21 years old of Pima Indian heritage.</a:t>
            </a:r>
          </a:p>
          <a:p>
            <a:pPr algn="just">
              <a:buFont typeface="Wingdings" pitchFamily="2" charset="2"/>
              <a:buChar char="q"/>
            </a:pPr>
            <a:endParaRPr lang="en-IN" sz="2000" dirty="0" smtClean="0"/>
          </a:p>
          <a:p>
            <a:pPr algn="just">
              <a:buFont typeface="Wingdings" pitchFamily="2" charset="2"/>
              <a:buChar char="q"/>
            </a:pPr>
            <a:r>
              <a:rPr lang="en-IN" sz="2000" dirty="0" smtClean="0"/>
              <a:t>Using the Python programming language, feature selection techniques is applied in combination with the following classification algorithms: Support Vector Machine (SVM), K-Nearest </a:t>
            </a:r>
            <a:r>
              <a:rPr lang="en-IN" sz="2000" dirty="0" err="1" smtClean="0"/>
              <a:t>Neighbors</a:t>
            </a:r>
            <a:r>
              <a:rPr lang="en-IN" sz="2000" dirty="0" smtClean="0"/>
              <a:t> </a:t>
            </a:r>
            <a:r>
              <a:rPr lang="en-IN" sz="2000" dirty="0" smtClean="0"/>
              <a:t>, </a:t>
            </a:r>
            <a:r>
              <a:rPr lang="en-IN" sz="2000" dirty="0" smtClean="0"/>
              <a:t>Naive </a:t>
            </a:r>
            <a:r>
              <a:rPr lang="en-IN" sz="2000" dirty="0" smtClean="0"/>
              <a:t>Bias.</a:t>
            </a:r>
          </a:p>
          <a:p>
            <a:pPr algn="just">
              <a:buFont typeface="Wingdings" pitchFamily="2" charset="2"/>
              <a:buChar char="q"/>
            </a:pPr>
            <a:endParaRPr lang="en-IN" sz="2000" dirty="0" smtClean="0"/>
          </a:p>
          <a:p>
            <a:pPr algn="just">
              <a:buFont typeface="Wingdings" pitchFamily="2" charset="2"/>
              <a:buChar char="q"/>
            </a:pPr>
            <a:r>
              <a:rPr lang="en-IN" sz="2000" dirty="0" smtClean="0"/>
              <a:t>The aim of this project is to compare the different classification algorithms in order to predict diabetes in patients more accurately</a:t>
            </a:r>
            <a:endParaRPr lang="en-IN" sz="2000" dirty="0"/>
          </a:p>
        </p:txBody>
      </p:sp>
      <p:sp>
        <p:nvSpPr>
          <p:cNvPr id="6" name="Rectangle 5"/>
          <p:cNvSpPr/>
          <p:nvPr/>
        </p:nvSpPr>
        <p:spPr>
          <a:xfrm>
            <a:off x="3214678" y="142852"/>
            <a:ext cx="2225289" cy="461665"/>
          </a:xfrm>
          <a:prstGeom prst="rect">
            <a:avLst/>
          </a:prstGeom>
        </p:spPr>
        <p:txBody>
          <a:bodyPr wrap="none">
            <a:spAutoFit/>
          </a:bodyPr>
          <a:lstStyle/>
          <a:p>
            <a:r>
              <a:rPr lang="en-US" sz="2400" b="1" dirty="0" smtClean="0">
                <a:latin typeface="+mj-lt"/>
                <a:cs typeface="Times New Roman" panose="02020603050405020304" pitchFamily="18" charset="0"/>
              </a:rPr>
              <a:t>Introduction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8/6/2021</a:t>
            </a:r>
            <a:endParaRPr lang="en-IN"/>
          </a:p>
        </p:txBody>
      </p:sp>
      <p:sp>
        <p:nvSpPr>
          <p:cNvPr id="3" name="Footer Placeholder 2"/>
          <p:cNvSpPr>
            <a:spLocks noGrp="1"/>
          </p:cNvSpPr>
          <p:nvPr>
            <p:ph type="ftr" sz="quarter" idx="11"/>
          </p:nvPr>
        </p:nvSpPr>
        <p:spPr/>
        <p:txBody>
          <a:bodyPr/>
          <a:lstStyle/>
          <a:p>
            <a:r>
              <a:rPr lang="en-IN" smtClean="0"/>
              <a:t>Exposys Data Labs Data Science Intern </a:t>
            </a:r>
            <a:endParaRPr lang="en-IN"/>
          </a:p>
        </p:txBody>
      </p:sp>
      <p:sp>
        <p:nvSpPr>
          <p:cNvPr id="4" name="Slide Number Placeholder 3"/>
          <p:cNvSpPr>
            <a:spLocks noGrp="1"/>
          </p:cNvSpPr>
          <p:nvPr>
            <p:ph type="sldNum" sz="quarter" idx="12"/>
          </p:nvPr>
        </p:nvSpPr>
        <p:spPr/>
        <p:txBody>
          <a:bodyPr/>
          <a:lstStyle/>
          <a:p>
            <a:fld id="{6E84A3B3-3ED7-4ADF-A27B-FB617B6473BF}" type="slidenum">
              <a:rPr lang="en-IN" smtClean="0"/>
              <a:pPr/>
              <a:t>6</a:t>
            </a:fld>
            <a:endParaRPr lang="en-IN"/>
          </a:p>
        </p:txBody>
      </p:sp>
      <p:sp>
        <p:nvSpPr>
          <p:cNvPr id="5" name="Rectangle 4"/>
          <p:cNvSpPr/>
          <p:nvPr/>
        </p:nvSpPr>
        <p:spPr>
          <a:xfrm>
            <a:off x="2714612" y="285728"/>
            <a:ext cx="3861955" cy="461665"/>
          </a:xfrm>
          <a:prstGeom prst="rect">
            <a:avLst/>
          </a:prstGeom>
        </p:spPr>
        <p:txBody>
          <a:bodyPr wrap="none">
            <a:spAutoFit/>
          </a:bodyPr>
          <a:lstStyle/>
          <a:p>
            <a:pPr algn="just"/>
            <a:r>
              <a:rPr lang="en-US" sz="2400" b="1" dirty="0" smtClean="0">
                <a:latin typeface="+mj-lt"/>
                <a:cs typeface="Times New Roman" panose="02020603050405020304" pitchFamily="18" charset="0"/>
              </a:rPr>
              <a:t>Objective of the Project</a:t>
            </a:r>
          </a:p>
        </p:txBody>
      </p:sp>
      <p:sp>
        <p:nvSpPr>
          <p:cNvPr id="7" name="TextBox 6"/>
          <p:cNvSpPr txBox="1"/>
          <p:nvPr/>
        </p:nvSpPr>
        <p:spPr>
          <a:xfrm>
            <a:off x="357158" y="714356"/>
            <a:ext cx="8429684" cy="5016758"/>
          </a:xfrm>
          <a:prstGeom prst="rect">
            <a:avLst/>
          </a:prstGeom>
          <a:noFill/>
        </p:spPr>
        <p:txBody>
          <a:bodyPr wrap="square" rtlCol="0">
            <a:spAutoFit/>
          </a:bodyPr>
          <a:lstStyle/>
          <a:p>
            <a:pPr algn="just">
              <a:buFont typeface="Wingdings" pitchFamily="2" charset="2"/>
              <a:buChar char="q"/>
            </a:pPr>
            <a:r>
              <a:rPr lang="en-IN" sz="2000" dirty="0" smtClean="0"/>
              <a:t>Healthcare data is complex and high in dimensionality and contains irrelevant information - due to this, the prediction accuracy is low. </a:t>
            </a:r>
            <a:endParaRPr lang="en-IN" sz="2000" dirty="0" smtClean="0"/>
          </a:p>
          <a:p>
            <a:pPr algn="just">
              <a:buFont typeface="Wingdings" pitchFamily="2" charset="2"/>
              <a:buChar char="q"/>
            </a:pPr>
            <a:endParaRPr lang="en-IN" sz="2000" dirty="0" smtClean="0"/>
          </a:p>
          <a:p>
            <a:pPr algn="just">
              <a:buFont typeface="Wingdings" pitchFamily="2" charset="2"/>
              <a:buChar char="q"/>
            </a:pPr>
            <a:r>
              <a:rPr lang="en-IN" sz="2000" dirty="0" smtClean="0"/>
              <a:t>The </a:t>
            </a:r>
            <a:r>
              <a:rPr lang="en-IN" sz="2000" dirty="0" smtClean="0"/>
              <a:t>Pima Indians Diabetes Dataset was used in this research, it consisted of 768 records. </a:t>
            </a:r>
            <a:endParaRPr lang="en-IN" sz="2000" dirty="0" smtClean="0"/>
          </a:p>
          <a:p>
            <a:pPr algn="just">
              <a:buFont typeface="Wingdings" pitchFamily="2" charset="2"/>
              <a:buChar char="q"/>
            </a:pPr>
            <a:endParaRPr lang="en-IN" sz="2000" dirty="0" smtClean="0"/>
          </a:p>
          <a:p>
            <a:pPr algn="just">
              <a:buFont typeface="Wingdings" pitchFamily="2" charset="2"/>
              <a:buChar char="q"/>
            </a:pPr>
            <a:r>
              <a:rPr lang="en-IN" sz="2000" dirty="0" smtClean="0"/>
              <a:t>Machine </a:t>
            </a:r>
            <a:r>
              <a:rPr lang="en-IN" sz="2000" dirty="0" smtClean="0"/>
              <a:t>learning techniques can find the risky factors of diabetes and reasonable threshold of physiological parameters to unearth hidden knowledge from a huge amount of diabetes-related data, which has a very important significance for diagnosis and treatment of diabetes. </a:t>
            </a:r>
            <a:endParaRPr lang="en-IN" sz="2000" dirty="0" smtClean="0"/>
          </a:p>
          <a:p>
            <a:pPr algn="just">
              <a:buFont typeface="Wingdings" pitchFamily="2" charset="2"/>
              <a:buChar char="q"/>
            </a:pPr>
            <a:endParaRPr lang="en-IN" sz="2000" dirty="0" smtClean="0"/>
          </a:p>
          <a:p>
            <a:pPr algn="just">
              <a:buFont typeface="Wingdings" pitchFamily="2" charset="2"/>
              <a:buChar char="q"/>
            </a:pPr>
            <a:r>
              <a:rPr lang="en-IN" sz="2000" dirty="0" smtClean="0"/>
              <a:t>So </a:t>
            </a:r>
            <a:r>
              <a:rPr lang="en-IN" sz="2000" dirty="0" smtClean="0"/>
              <a:t>this project provides a survey of machine learning techniques that has been applied to diabetes data screening and diagnosis of the disease</a:t>
            </a:r>
            <a:r>
              <a:rPr lang="en-IN" sz="2000" dirty="0" smtClean="0"/>
              <a:t>.</a:t>
            </a:r>
          </a:p>
          <a:p>
            <a:pPr algn="just">
              <a:buFont typeface="Wingdings" pitchFamily="2" charset="2"/>
              <a:buChar char="q"/>
            </a:pPr>
            <a:endParaRPr lang="en-IN" sz="2000" dirty="0" smtClean="0"/>
          </a:p>
          <a:p>
            <a:pPr algn="just">
              <a:buFont typeface="Wingdings" pitchFamily="2" charset="2"/>
              <a:buChar char="q"/>
            </a:pPr>
            <a:r>
              <a:rPr lang="en-IN" sz="2000" dirty="0" smtClean="0"/>
              <a:t> </a:t>
            </a:r>
            <a:r>
              <a:rPr lang="en-IN" sz="2000" dirty="0" smtClean="0"/>
              <a:t>In this project, conventional machine learning techniques are described in early screening and diagnosis of diabetes. </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8/6/2021</a:t>
            </a:r>
            <a:endParaRPr lang="en-IN"/>
          </a:p>
        </p:txBody>
      </p:sp>
      <p:sp>
        <p:nvSpPr>
          <p:cNvPr id="3" name="Footer Placeholder 2"/>
          <p:cNvSpPr>
            <a:spLocks noGrp="1"/>
          </p:cNvSpPr>
          <p:nvPr>
            <p:ph type="ftr" sz="quarter" idx="11"/>
          </p:nvPr>
        </p:nvSpPr>
        <p:spPr/>
        <p:txBody>
          <a:bodyPr/>
          <a:lstStyle/>
          <a:p>
            <a:r>
              <a:rPr lang="en-IN" smtClean="0"/>
              <a:t>Exposys Data Labs Data Science Intern </a:t>
            </a:r>
            <a:endParaRPr lang="en-IN"/>
          </a:p>
        </p:txBody>
      </p:sp>
      <p:sp>
        <p:nvSpPr>
          <p:cNvPr id="4" name="Slide Number Placeholder 3"/>
          <p:cNvSpPr>
            <a:spLocks noGrp="1"/>
          </p:cNvSpPr>
          <p:nvPr>
            <p:ph type="sldNum" sz="quarter" idx="12"/>
          </p:nvPr>
        </p:nvSpPr>
        <p:spPr/>
        <p:txBody>
          <a:bodyPr/>
          <a:lstStyle/>
          <a:p>
            <a:fld id="{6E84A3B3-3ED7-4ADF-A27B-FB617B6473BF}" type="slidenum">
              <a:rPr lang="en-IN" smtClean="0"/>
              <a:pPr/>
              <a:t>7</a:t>
            </a:fld>
            <a:endParaRPr lang="en-IN"/>
          </a:p>
        </p:txBody>
      </p:sp>
      <p:sp>
        <p:nvSpPr>
          <p:cNvPr id="5" name="TextBox 4"/>
          <p:cNvSpPr txBox="1"/>
          <p:nvPr/>
        </p:nvSpPr>
        <p:spPr>
          <a:xfrm>
            <a:off x="357158" y="714356"/>
            <a:ext cx="8358246" cy="4801314"/>
          </a:xfrm>
          <a:prstGeom prst="rect">
            <a:avLst/>
          </a:prstGeom>
          <a:noFill/>
        </p:spPr>
        <p:txBody>
          <a:bodyPr wrap="square" rtlCol="0">
            <a:spAutoFit/>
          </a:bodyPr>
          <a:lstStyle/>
          <a:p>
            <a:pPr algn="just">
              <a:buFont typeface="Wingdings" pitchFamily="2" charset="2"/>
              <a:buChar char="q"/>
            </a:pPr>
            <a:r>
              <a:rPr lang="en-IN" dirty="0" err="1" smtClean="0"/>
              <a:t>Mitushi</a:t>
            </a:r>
            <a:r>
              <a:rPr lang="en-IN" dirty="0" smtClean="0"/>
              <a:t> </a:t>
            </a:r>
            <a:r>
              <a:rPr lang="en-IN" dirty="0" err="1" smtClean="0"/>
              <a:t>Soni</a:t>
            </a:r>
            <a:r>
              <a:rPr lang="en-IN" dirty="0" smtClean="0"/>
              <a:t> , Dr. </a:t>
            </a:r>
            <a:r>
              <a:rPr lang="en-IN" dirty="0" err="1" smtClean="0"/>
              <a:t>Sunita</a:t>
            </a:r>
            <a:r>
              <a:rPr lang="en-IN" dirty="0" smtClean="0"/>
              <a:t> </a:t>
            </a:r>
            <a:r>
              <a:rPr lang="en-IN" dirty="0" err="1" smtClean="0"/>
              <a:t>Varma</a:t>
            </a:r>
            <a:r>
              <a:rPr lang="en-IN" dirty="0" smtClean="0"/>
              <a:t> [1] designed and implemented Diabetes Prediction Using Machine Learning Methods and Performance Analysis of that methods and it has been achieved successfully. The proposed approach uses various classification and ensemble learning method in which SVM, </a:t>
            </a:r>
            <a:r>
              <a:rPr lang="en-IN" dirty="0" err="1" smtClean="0"/>
              <a:t>Knn</a:t>
            </a:r>
            <a:r>
              <a:rPr lang="en-IN" dirty="0" smtClean="0"/>
              <a:t>, Random Forest, Decision Tree, Logistic Regression and Gradient Boosting classifiers are used. And 77% classification accuracy has been achieved. The Experimental results can be asst health care to take early prediction and make early decision to cure diabetes and save humans life.</a:t>
            </a:r>
          </a:p>
          <a:p>
            <a:pPr algn="just">
              <a:buFont typeface="Wingdings" pitchFamily="2" charset="2"/>
              <a:buChar char="q"/>
            </a:pPr>
            <a:endParaRPr lang="en-IN" dirty="0" smtClean="0"/>
          </a:p>
          <a:p>
            <a:pPr algn="just">
              <a:buFont typeface="Wingdings" pitchFamily="2" charset="2"/>
              <a:buChar char="q"/>
            </a:pPr>
            <a:endParaRPr lang="en-IN" dirty="0" smtClean="0"/>
          </a:p>
          <a:p>
            <a:pPr algn="just">
              <a:buFont typeface="Wingdings" pitchFamily="2" charset="2"/>
              <a:buChar char="q"/>
            </a:pPr>
            <a:r>
              <a:rPr lang="en-IN" dirty="0" err="1" smtClean="0"/>
              <a:t>K.VijiyaKumar</a:t>
            </a:r>
            <a:r>
              <a:rPr lang="en-IN" dirty="0" smtClean="0"/>
              <a:t> et al. [2] proposed random Forest </a:t>
            </a:r>
            <a:r>
              <a:rPr lang="en-IN" dirty="0" err="1" smtClean="0"/>
              <a:t>algo</a:t>
            </a:r>
            <a:r>
              <a:rPr lang="en-IN" dirty="0" smtClean="0"/>
              <a:t>- </a:t>
            </a:r>
            <a:r>
              <a:rPr lang="en-IN" dirty="0" err="1" smtClean="0"/>
              <a:t>rithm</a:t>
            </a:r>
            <a:r>
              <a:rPr lang="en-IN" dirty="0" smtClean="0"/>
              <a:t> for the Prediction of diabetes develop a system which can perform early prediction of diabetes for a patient with a higher accuracy by using Random Forest algorithm in ma- chine learning technique. The proposed model gives the best results for diabetic prediction and the result showed that the prediction system is capable of predicting the diabetes disease effectively, efficiently and most importantly, instantly. </a:t>
            </a:r>
            <a:endParaRPr lang="en-IN" dirty="0"/>
          </a:p>
        </p:txBody>
      </p:sp>
      <p:sp>
        <p:nvSpPr>
          <p:cNvPr id="6" name="Rectangle 5"/>
          <p:cNvSpPr/>
          <p:nvPr/>
        </p:nvSpPr>
        <p:spPr>
          <a:xfrm>
            <a:off x="2857488" y="142852"/>
            <a:ext cx="2528256" cy="461665"/>
          </a:xfrm>
          <a:prstGeom prst="rect">
            <a:avLst/>
          </a:prstGeom>
        </p:spPr>
        <p:txBody>
          <a:bodyPr wrap="none">
            <a:spAutoFit/>
          </a:bodyPr>
          <a:lstStyle/>
          <a:p>
            <a:r>
              <a:rPr lang="en-US" sz="2400" b="1" dirty="0" smtClean="0">
                <a:latin typeface="+mj-lt"/>
                <a:cs typeface="Times New Roman" panose="02020603050405020304" pitchFamily="18" charset="0"/>
              </a:rPr>
              <a:t>Related Works</a:t>
            </a:r>
            <a:endParaRPr lang="en-IN" sz="2400" b="1" dirty="0" smtClean="0">
              <a:latin typeface="+mj-lt"/>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8/6/2021</a:t>
            </a:r>
            <a:endParaRPr lang="en-IN"/>
          </a:p>
        </p:txBody>
      </p:sp>
      <p:sp>
        <p:nvSpPr>
          <p:cNvPr id="3" name="Footer Placeholder 2"/>
          <p:cNvSpPr>
            <a:spLocks noGrp="1"/>
          </p:cNvSpPr>
          <p:nvPr>
            <p:ph type="ftr" sz="quarter" idx="11"/>
          </p:nvPr>
        </p:nvSpPr>
        <p:spPr/>
        <p:txBody>
          <a:bodyPr/>
          <a:lstStyle/>
          <a:p>
            <a:r>
              <a:rPr lang="en-IN" smtClean="0"/>
              <a:t>Exposys Data Labs Data Science Intern </a:t>
            </a:r>
            <a:endParaRPr lang="en-IN"/>
          </a:p>
        </p:txBody>
      </p:sp>
      <p:sp>
        <p:nvSpPr>
          <p:cNvPr id="4" name="Slide Number Placeholder 3"/>
          <p:cNvSpPr>
            <a:spLocks noGrp="1"/>
          </p:cNvSpPr>
          <p:nvPr>
            <p:ph type="sldNum" sz="quarter" idx="12"/>
          </p:nvPr>
        </p:nvSpPr>
        <p:spPr/>
        <p:txBody>
          <a:bodyPr/>
          <a:lstStyle/>
          <a:p>
            <a:fld id="{6E84A3B3-3ED7-4ADF-A27B-FB617B6473BF}" type="slidenum">
              <a:rPr lang="en-IN" smtClean="0"/>
              <a:pPr/>
              <a:t>8</a:t>
            </a:fld>
            <a:endParaRPr lang="en-IN"/>
          </a:p>
        </p:txBody>
      </p:sp>
      <p:sp>
        <p:nvSpPr>
          <p:cNvPr id="5" name="Rectangle 4"/>
          <p:cNvSpPr/>
          <p:nvPr/>
        </p:nvSpPr>
        <p:spPr>
          <a:xfrm>
            <a:off x="571472" y="642918"/>
            <a:ext cx="8429684" cy="5355312"/>
          </a:xfrm>
          <a:prstGeom prst="rect">
            <a:avLst/>
          </a:prstGeom>
        </p:spPr>
        <p:txBody>
          <a:bodyPr wrap="square">
            <a:spAutoFit/>
          </a:bodyPr>
          <a:lstStyle/>
          <a:p>
            <a:pPr algn="just">
              <a:buFont typeface="Wingdings" pitchFamily="2" charset="2"/>
              <a:buChar char="q"/>
            </a:pPr>
            <a:endParaRPr lang="en-IN" dirty="0" smtClean="0"/>
          </a:p>
          <a:p>
            <a:pPr algn="just">
              <a:buFont typeface="Wingdings" pitchFamily="2" charset="2"/>
              <a:buChar char="q"/>
            </a:pPr>
            <a:r>
              <a:rPr lang="en-IN" dirty="0" err="1" smtClean="0"/>
              <a:t>Nonso</a:t>
            </a:r>
            <a:r>
              <a:rPr lang="en-IN" dirty="0" smtClean="0"/>
              <a:t> </a:t>
            </a:r>
            <a:r>
              <a:rPr lang="en-IN" dirty="0" err="1" smtClean="0"/>
              <a:t>Nnamoko</a:t>
            </a:r>
            <a:r>
              <a:rPr lang="en-IN" dirty="0" smtClean="0"/>
              <a:t> et al. [5] presented predicting diabetes onset: an ensemble supervised learning approach they used five widely used classifiers are employed for the ensembles and a meta-classifier is used to aggregate their outputs. The results are presented and compared with </a:t>
            </a:r>
            <a:r>
              <a:rPr lang="en-IN" dirty="0" err="1" smtClean="0"/>
              <a:t>simi</a:t>
            </a:r>
            <a:r>
              <a:rPr lang="en-IN" dirty="0" smtClean="0"/>
              <a:t>- </a:t>
            </a:r>
            <a:r>
              <a:rPr lang="en-IN" dirty="0" err="1" smtClean="0"/>
              <a:t>lar</a:t>
            </a:r>
            <a:r>
              <a:rPr lang="en-IN" dirty="0" smtClean="0"/>
              <a:t> studies that used the same dataset within the literature. It is shown that by using the proposed method, diabetes onset prediction can be done with higher accuracy. </a:t>
            </a:r>
            <a:r>
              <a:rPr lang="en-IN" dirty="0" err="1" smtClean="0"/>
              <a:t>Tejas</a:t>
            </a:r>
            <a:endParaRPr lang="en-IN" dirty="0" smtClean="0"/>
          </a:p>
          <a:p>
            <a:pPr algn="just">
              <a:buFont typeface="Wingdings" pitchFamily="2" charset="2"/>
              <a:buChar char="q"/>
            </a:pPr>
            <a:endParaRPr lang="en-IN" dirty="0" smtClean="0"/>
          </a:p>
          <a:p>
            <a:pPr algn="just">
              <a:buFont typeface="Wingdings" pitchFamily="2" charset="2"/>
              <a:buChar char="q"/>
            </a:pPr>
            <a:r>
              <a:rPr lang="en-IN" dirty="0" smtClean="0"/>
              <a:t>N. Joshi et al. [4] presented Diabetes Prediction Using Machine Learning Techniques aims to predict diabetes via three different supervised machine learning methods including: SVM, Logistic regression, ANN. This project pro- poses an effective technique for earlier detection of the diabetes disease.</a:t>
            </a:r>
          </a:p>
          <a:p>
            <a:pPr algn="just"/>
            <a:endParaRPr lang="en-IN" dirty="0" smtClean="0"/>
          </a:p>
          <a:p>
            <a:pPr algn="just">
              <a:buFont typeface="Wingdings" pitchFamily="2" charset="2"/>
              <a:buChar char="q"/>
            </a:pPr>
            <a:r>
              <a:rPr lang="en-IN" dirty="0" err="1" smtClean="0"/>
              <a:t>Deeraj</a:t>
            </a:r>
            <a:r>
              <a:rPr lang="en-IN" dirty="0" smtClean="0"/>
              <a:t> </a:t>
            </a:r>
            <a:r>
              <a:rPr lang="en-IN" dirty="0" err="1" smtClean="0"/>
              <a:t>Shetty</a:t>
            </a:r>
            <a:r>
              <a:rPr lang="en-IN" dirty="0" smtClean="0"/>
              <a:t> et al. [7] proposed </a:t>
            </a:r>
            <a:r>
              <a:rPr lang="en-IN" dirty="0" err="1" smtClean="0"/>
              <a:t>diabe</a:t>
            </a:r>
            <a:r>
              <a:rPr lang="en-IN" dirty="0" smtClean="0"/>
              <a:t>- </a:t>
            </a:r>
            <a:r>
              <a:rPr lang="en-IN" dirty="0" err="1" smtClean="0"/>
              <a:t>tes</a:t>
            </a:r>
            <a:r>
              <a:rPr lang="en-IN" dirty="0" smtClean="0"/>
              <a:t> disease prediction using data mining assemble </a:t>
            </a:r>
            <a:r>
              <a:rPr lang="en-IN" dirty="0" err="1" smtClean="0"/>
              <a:t>Intelli</a:t>
            </a:r>
            <a:r>
              <a:rPr lang="en-IN" dirty="0" smtClean="0"/>
              <a:t>- gent Diabetes Disease Prediction System that gives analysis of diabetes malady utilizing diabetes patients database. In this system, they propose the use of algorithms like Bayesian and KNN (K-Nearest </a:t>
            </a:r>
            <a:r>
              <a:rPr lang="en-IN" dirty="0" err="1" smtClean="0"/>
              <a:t>Neighbor</a:t>
            </a:r>
            <a:r>
              <a:rPr lang="en-IN" dirty="0" smtClean="0"/>
              <a:t>) to apply on diabetes patients database and analyze them by taking various attributes of diabetes for prediction of diabetes disease. </a:t>
            </a:r>
          </a:p>
        </p:txBody>
      </p:sp>
      <p:sp>
        <p:nvSpPr>
          <p:cNvPr id="6" name="Rectangle 5"/>
          <p:cNvSpPr/>
          <p:nvPr/>
        </p:nvSpPr>
        <p:spPr>
          <a:xfrm>
            <a:off x="3071802" y="214290"/>
            <a:ext cx="2528256" cy="461665"/>
          </a:xfrm>
          <a:prstGeom prst="rect">
            <a:avLst/>
          </a:prstGeom>
        </p:spPr>
        <p:txBody>
          <a:bodyPr wrap="none">
            <a:spAutoFit/>
          </a:bodyPr>
          <a:lstStyle/>
          <a:p>
            <a:r>
              <a:rPr lang="en-US" sz="2400" b="1" dirty="0" smtClean="0">
                <a:latin typeface="+mj-lt"/>
                <a:cs typeface="Times New Roman" panose="02020603050405020304" pitchFamily="18" charset="0"/>
              </a:rPr>
              <a:t>Related Works</a:t>
            </a:r>
            <a:endParaRPr lang="en-IN" sz="2400" b="1" dirty="0" smtClean="0">
              <a:latin typeface="+mj-lt"/>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8/6/2021</a:t>
            </a:r>
            <a:endParaRPr lang="en-IN"/>
          </a:p>
        </p:txBody>
      </p:sp>
      <p:sp>
        <p:nvSpPr>
          <p:cNvPr id="3" name="Footer Placeholder 2"/>
          <p:cNvSpPr>
            <a:spLocks noGrp="1"/>
          </p:cNvSpPr>
          <p:nvPr>
            <p:ph type="ftr" sz="quarter" idx="11"/>
          </p:nvPr>
        </p:nvSpPr>
        <p:spPr/>
        <p:txBody>
          <a:bodyPr/>
          <a:lstStyle/>
          <a:p>
            <a:r>
              <a:rPr lang="en-IN" smtClean="0"/>
              <a:t>Exposys Data Labs Data Science Intern </a:t>
            </a:r>
            <a:endParaRPr lang="en-IN"/>
          </a:p>
        </p:txBody>
      </p:sp>
      <p:sp>
        <p:nvSpPr>
          <p:cNvPr id="4" name="Slide Number Placeholder 3"/>
          <p:cNvSpPr>
            <a:spLocks noGrp="1"/>
          </p:cNvSpPr>
          <p:nvPr>
            <p:ph type="sldNum" sz="quarter" idx="12"/>
          </p:nvPr>
        </p:nvSpPr>
        <p:spPr/>
        <p:txBody>
          <a:bodyPr/>
          <a:lstStyle/>
          <a:p>
            <a:fld id="{6E84A3B3-3ED7-4ADF-A27B-FB617B6473BF}" type="slidenum">
              <a:rPr lang="en-IN" smtClean="0"/>
              <a:pPr/>
              <a:t>9</a:t>
            </a:fld>
            <a:endParaRPr lang="en-IN"/>
          </a:p>
        </p:txBody>
      </p:sp>
      <p:sp>
        <p:nvSpPr>
          <p:cNvPr id="5" name="Rectangle 4"/>
          <p:cNvSpPr/>
          <p:nvPr/>
        </p:nvSpPr>
        <p:spPr>
          <a:xfrm>
            <a:off x="785786" y="928670"/>
            <a:ext cx="8143932" cy="4524315"/>
          </a:xfrm>
          <a:prstGeom prst="rect">
            <a:avLst/>
          </a:prstGeom>
        </p:spPr>
        <p:txBody>
          <a:bodyPr wrap="square">
            <a:spAutoFit/>
          </a:bodyPr>
          <a:lstStyle/>
          <a:p>
            <a:pPr algn="just">
              <a:buFont typeface="Wingdings" pitchFamily="2" charset="2"/>
              <a:buChar char="q"/>
            </a:pPr>
            <a:r>
              <a:rPr lang="en-IN" dirty="0" smtClean="0"/>
              <a:t>Muhammad </a:t>
            </a:r>
            <a:r>
              <a:rPr lang="en-IN" dirty="0" err="1" smtClean="0"/>
              <a:t>Azeem</a:t>
            </a:r>
            <a:r>
              <a:rPr lang="en-IN" dirty="0" smtClean="0"/>
              <a:t> </a:t>
            </a:r>
            <a:r>
              <a:rPr lang="en-IN" dirty="0" err="1" smtClean="0"/>
              <a:t>Sarwar</a:t>
            </a:r>
            <a:r>
              <a:rPr lang="en-IN" dirty="0" smtClean="0"/>
              <a:t> et al. [8] proposed study on prediction of diabetes using machine learning algorithms in healthcare they applied six different machine learning </a:t>
            </a:r>
            <a:r>
              <a:rPr lang="en-IN" dirty="0" err="1" smtClean="0"/>
              <a:t>algo</a:t>
            </a:r>
            <a:r>
              <a:rPr lang="en-IN" dirty="0" smtClean="0"/>
              <a:t>- </a:t>
            </a:r>
            <a:r>
              <a:rPr lang="en-IN" dirty="0" err="1" smtClean="0"/>
              <a:t>rithms</a:t>
            </a:r>
            <a:r>
              <a:rPr lang="en-IN" dirty="0" smtClean="0"/>
              <a:t> Performance and accuracy of the applied algorithms is discussed and compared. </a:t>
            </a:r>
          </a:p>
          <a:p>
            <a:pPr algn="just">
              <a:buFont typeface="Wingdings" pitchFamily="2" charset="2"/>
              <a:buChar char="q"/>
            </a:pPr>
            <a:endParaRPr lang="en-IN" dirty="0" smtClean="0"/>
          </a:p>
          <a:p>
            <a:pPr algn="just">
              <a:buFont typeface="Wingdings" pitchFamily="2" charset="2"/>
              <a:buChar char="q"/>
            </a:pPr>
            <a:r>
              <a:rPr lang="en-IN" dirty="0" smtClean="0"/>
              <a:t>Comparison of the different machine learning techniques used in this study reveals which algorithm is best suited for prediction of diabetes. Diabetes Prediction is becoming the area of interest for researchers in order to train the program to identify the patient are diabetic or not by applying proper classifier on the dataset. </a:t>
            </a:r>
          </a:p>
          <a:p>
            <a:pPr algn="just">
              <a:buFont typeface="Wingdings" pitchFamily="2" charset="2"/>
              <a:buChar char="q"/>
            </a:pPr>
            <a:endParaRPr lang="en-IN" dirty="0" smtClean="0"/>
          </a:p>
          <a:p>
            <a:pPr algn="just">
              <a:buFont typeface="Wingdings" pitchFamily="2" charset="2"/>
              <a:buChar char="q"/>
            </a:pPr>
            <a:r>
              <a:rPr lang="en-IN" dirty="0" smtClean="0"/>
              <a:t>Based on previous research work, it has been observed that the classification process is not much improved. Hence a system is required as Diabetes Prediction is important area in computers, to handle the issues identified based on previous research.</a:t>
            </a:r>
          </a:p>
          <a:p>
            <a:pPr algn="just"/>
            <a:r>
              <a:rPr lang="en-IN" b="1" dirty="0" smtClean="0"/>
              <a:t> </a:t>
            </a:r>
            <a:endParaRPr lang="en-IN" dirty="0" smtClean="0"/>
          </a:p>
        </p:txBody>
      </p:sp>
      <p:sp>
        <p:nvSpPr>
          <p:cNvPr id="6" name="Rectangle 5"/>
          <p:cNvSpPr/>
          <p:nvPr/>
        </p:nvSpPr>
        <p:spPr>
          <a:xfrm>
            <a:off x="2857488" y="142852"/>
            <a:ext cx="2528256" cy="461665"/>
          </a:xfrm>
          <a:prstGeom prst="rect">
            <a:avLst/>
          </a:prstGeom>
        </p:spPr>
        <p:txBody>
          <a:bodyPr wrap="none">
            <a:spAutoFit/>
          </a:bodyPr>
          <a:lstStyle/>
          <a:p>
            <a:r>
              <a:rPr lang="en-US" sz="2400" b="1" dirty="0" smtClean="0">
                <a:latin typeface="+mj-lt"/>
                <a:cs typeface="Times New Roman" panose="02020603050405020304" pitchFamily="18" charset="0"/>
              </a:rPr>
              <a:t>Related Works</a:t>
            </a:r>
            <a:endParaRPr lang="en-IN" sz="2400" b="1" dirty="0" smtClean="0">
              <a:latin typeface="+mj-lt"/>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5184</TotalTime>
  <Words>2232</Words>
  <Application>Microsoft Office PowerPoint</Application>
  <PresentationFormat>On-screen Show (4:3)</PresentationFormat>
  <Paragraphs>259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Civic</vt:lpstr>
      <vt:lpstr>Slide 1</vt:lpstr>
      <vt:lpstr>Task </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14</cp:revision>
  <dcterms:created xsi:type="dcterms:W3CDTF">2021-07-31T21:50:31Z</dcterms:created>
  <dcterms:modified xsi:type="dcterms:W3CDTF">2021-08-06T12:09:23Z</dcterms:modified>
</cp:coreProperties>
</file>