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59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4630400" cy="8229600"/>
  <p:notesSz cx="8229600" cy="14630400"/>
  <p:embeddedFontLst>
    <p:embeddedFont>
      <p:font typeface="Raleway Bold" pitchFamily="2" charset="0"/>
      <p:bold r:id="rId33"/>
    </p:embeddedFont>
    <p:embeddedFont>
      <p:font typeface="Raleway Medium" pitchFamily="2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0" d="100"/>
          <a:sy n="60" d="100"/>
        </p:scale>
        <p:origin x="106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96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50437" y="1562814"/>
            <a:ext cx="7415927" cy="28389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450"/>
              </a:lnSpc>
              <a:buNone/>
            </a:pPr>
            <a:r>
              <a:rPr lang="en-US" sz="59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Customer Sentiment and Trend Analysis</a:t>
            </a:r>
            <a:endParaRPr lang="en-US" sz="5950" dirty="0"/>
          </a:p>
        </p:txBody>
      </p:sp>
      <p:sp>
        <p:nvSpPr>
          <p:cNvPr id="4" name="Text 1"/>
          <p:cNvSpPr/>
          <p:nvPr/>
        </p:nvSpPr>
        <p:spPr>
          <a:xfrm>
            <a:off x="6350437" y="4772025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Welcome! Our project focuses on understanding and analyzing customer sentiment and trends using cutting-edge data science techniques.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6350437" y="6253282"/>
            <a:ext cx="394930" cy="394930"/>
          </a:xfrm>
          <a:prstGeom prst="roundRect">
            <a:avLst>
              <a:gd name="adj" fmla="val 23151155"/>
            </a:avLst>
          </a:prstGeom>
          <a:solidFill>
            <a:srgbClr val="585264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6481882" y="6401991"/>
            <a:ext cx="132040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AA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6868716" y="6234827"/>
            <a:ext cx="2491502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D7D4CC"/>
                </a:solidFill>
                <a:latin typeface="Raleway Bold" pitchFamily="34" charset="0"/>
                <a:ea typeface="Raleway Bold" pitchFamily="34" charset="-122"/>
                <a:cs typeface="Raleway Bold" pitchFamily="34" charset="-120"/>
              </a:rPr>
              <a:t>by Ahmad Ashraf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B3360-A505-8B12-EC4D-44E38E62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534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939630-357D-4409-05FB-8996FB0A1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06115"/>
            <a:ext cx="14630400" cy="36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49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57DC95-61B5-E201-A9DD-A00B76A10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01" y="1993900"/>
            <a:ext cx="13197597" cy="287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8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F3FEF9-3B07-03F3-FFCC-52D8F11FE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507" y="0"/>
            <a:ext cx="8901385" cy="19913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E82841-E07D-A7B5-A628-3501FE849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539" y="2118385"/>
            <a:ext cx="10867261" cy="595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7A154E-1362-D33B-8137-E2EECC012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300" y="114300"/>
            <a:ext cx="7525800" cy="1895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53FB9A-A68E-B889-8268-05492C75C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50" y="2093912"/>
            <a:ext cx="10963990" cy="602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60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F874B142-E95C-5E6E-BB67-E3350D58F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029" y="0"/>
            <a:ext cx="8690572" cy="4317549"/>
          </a:xfrm>
          <a:prstGeom prst="rect">
            <a:avLst/>
          </a:prstGeom>
        </p:spPr>
      </p:pic>
      <p:pic>
        <p:nvPicPr>
          <p:cNvPr id="3" name="Picture 2" descr="A close-up of words&#10;&#10;Description automatically generated">
            <a:extLst>
              <a:ext uri="{FF2B5EF4-FFF2-40B4-BE49-F238E27FC236}">
                <a16:creationId xmlns:a16="http://schemas.microsoft.com/office/drawing/2014/main" id="{F788BBF7-FA56-A647-1FD6-9FC307756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1" y="4317549"/>
            <a:ext cx="7213600" cy="3912052"/>
          </a:xfrm>
          <a:prstGeom prst="rect">
            <a:avLst/>
          </a:prstGeom>
        </p:spPr>
      </p:pic>
      <p:pic>
        <p:nvPicPr>
          <p:cNvPr id="6" name="Picture 5" descr="A word cloud with different colored letters&#10;&#10;Description automatically generated">
            <a:extLst>
              <a:ext uri="{FF2B5EF4-FFF2-40B4-BE49-F238E27FC236}">
                <a16:creationId xmlns:a16="http://schemas.microsoft.com/office/drawing/2014/main" id="{D6862CE2-A26B-A71C-479D-484155B90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8" y="4318746"/>
            <a:ext cx="7399793" cy="39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00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108234"/>
            <a:ext cx="12530971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Task 2: Data Science and Machine Learning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2411135"/>
            <a:ext cx="3898821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Exploratory Data Analysis (EDA)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3343751"/>
            <a:ext cx="3898821" cy="3555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We use statistical techniques and data visualization (Sentiment Distribution, Tweet Length Distribution, Most Common Words, WordCloud, N-grams, Correlation Analysis ) to understand the characteristics of the data, identify patterns, and uncover hidden insights.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2411135"/>
            <a:ext cx="3898821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Model Selection and Training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5372695" y="3343751"/>
            <a:ext cx="389882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We choose Random Forest algorithm, such as sentiment analysis models, and train them on the processed data.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2411135"/>
            <a:ext cx="3898821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Model Evaluation and Optimization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9881354" y="3343751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We evaluate the performance of the trained models using various metrics and refine them to achieve optimal accuracy and efficiency.</a:t>
            </a:r>
          </a:p>
          <a:p>
            <a:pPr marL="0" indent="0">
              <a:lnSpc>
                <a:spcPts val="3100"/>
              </a:lnSpc>
              <a:buNone/>
            </a:pPr>
            <a:endParaRPr lang="en-US" sz="1900" dirty="0">
              <a:solidFill>
                <a:srgbClr val="D7D4CC"/>
              </a:solidFill>
              <a:latin typeface="Raleway Medium" pitchFamily="34" charset="0"/>
              <a:ea typeface="Raleway Medium" pitchFamily="34" charset="-122"/>
              <a:cs typeface="Raleway Medium" pitchFamily="34" charset="-120"/>
            </a:endParaRPr>
          </a:p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</a:rPr>
              <a:t>We Used :</a:t>
            </a:r>
          </a:p>
          <a:p>
            <a:pPr marL="342900" indent="-342900">
              <a:lnSpc>
                <a:spcPts val="3100"/>
              </a:lnSpc>
              <a:buFontTx/>
              <a:buChar char="-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</a:rPr>
              <a:t>Grid search</a:t>
            </a:r>
          </a:p>
          <a:p>
            <a:pPr marL="342900" indent="-342900">
              <a:lnSpc>
                <a:spcPts val="3100"/>
              </a:lnSpc>
              <a:buFontTx/>
              <a:buChar char="-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</a:rPr>
              <a:t>Classification report</a:t>
            </a:r>
            <a:endParaRPr lang="en-US" sz="19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2EBFD6-2199-F0E5-FC0D-289A7EA09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29" y="609600"/>
            <a:ext cx="13593169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14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39E79-AB25-0D6B-85D4-6A937BD44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43" y="1707998"/>
            <a:ext cx="13733114" cy="384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63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DA5C03-C941-10BE-903A-68A7B8CE9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565" y="301195"/>
            <a:ext cx="9759270" cy="738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50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C4CB5-A490-88D2-64F0-F3C2F0EE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30" y="305953"/>
            <a:ext cx="12363540" cy="733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6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2690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1528" y="3450312"/>
            <a:ext cx="10526792" cy="628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Customer Sentiment and Trend Analysis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791528" y="4672013"/>
            <a:ext cx="508754" cy="508754"/>
          </a:xfrm>
          <a:prstGeom prst="roundRect">
            <a:avLst>
              <a:gd name="adj" fmla="val 66680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986552" y="4775597"/>
            <a:ext cx="118586" cy="301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1</a:t>
            </a:r>
            <a:endParaRPr lang="en-US" sz="2350" dirty="0"/>
          </a:p>
        </p:txBody>
      </p:sp>
      <p:sp>
        <p:nvSpPr>
          <p:cNvPr id="6" name="Text 3"/>
          <p:cNvSpPr/>
          <p:nvPr/>
        </p:nvSpPr>
        <p:spPr>
          <a:xfrm>
            <a:off x="1526381" y="4672013"/>
            <a:ext cx="2512814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Uncover Insights</a:t>
            </a:r>
            <a:endParaRPr lang="en-US" sz="1950" dirty="0"/>
          </a:p>
        </p:txBody>
      </p:sp>
      <p:sp>
        <p:nvSpPr>
          <p:cNvPr id="7" name="Text 4"/>
          <p:cNvSpPr/>
          <p:nvPr/>
        </p:nvSpPr>
        <p:spPr>
          <a:xfrm>
            <a:off x="1526381" y="5121712"/>
            <a:ext cx="3463528" cy="1808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We delve into customer feedback, social media posts, and online reviews to extract valuable insights about their opinions and preferences.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009" y="4672013"/>
            <a:ext cx="508754" cy="508754"/>
          </a:xfrm>
          <a:prstGeom prst="roundRect">
            <a:avLst>
              <a:gd name="adj" fmla="val 66680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5381744" y="4775597"/>
            <a:ext cx="177284" cy="301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2</a:t>
            </a:r>
            <a:endParaRPr lang="en-US" sz="2350" dirty="0"/>
          </a:p>
        </p:txBody>
      </p:sp>
      <p:sp>
        <p:nvSpPr>
          <p:cNvPr id="10" name="Text 7"/>
          <p:cNvSpPr/>
          <p:nvPr/>
        </p:nvSpPr>
        <p:spPr>
          <a:xfrm>
            <a:off x="5950863" y="4672013"/>
            <a:ext cx="3281005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Identify Emerging Trends</a:t>
            </a:r>
            <a:endParaRPr lang="en-US" sz="1950" dirty="0"/>
          </a:p>
        </p:txBody>
      </p:sp>
      <p:sp>
        <p:nvSpPr>
          <p:cNvPr id="11" name="Text 8"/>
          <p:cNvSpPr/>
          <p:nvPr/>
        </p:nvSpPr>
        <p:spPr>
          <a:xfrm>
            <a:off x="5950863" y="5121712"/>
            <a:ext cx="3463528" cy="1808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Our analysis helps businesses stay ahead of the curve by identifying emerging trends and adapting their strategies accordingly.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491" y="4672013"/>
            <a:ext cx="508754" cy="508754"/>
          </a:xfrm>
          <a:prstGeom prst="roundRect">
            <a:avLst>
              <a:gd name="adj" fmla="val 66680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9804559" y="4775597"/>
            <a:ext cx="180618" cy="301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3</a:t>
            </a:r>
            <a:endParaRPr lang="en-US" sz="2350" dirty="0"/>
          </a:p>
        </p:txBody>
      </p:sp>
      <p:sp>
        <p:nvSpPr>
          <p:cNvPr id="14" name="Text 11"/>
          <p:cNvSpPr/>
          <p:nvPr/>
        </p:nvSpPr>
        <p:spPr>
          <a:xfrm>
            <a:off x="10375344" y="4672013"/>
            <a:ext cx="3463528" cy="6281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Make Data-Driven Decisions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10375344" y="5435798"/>
            <a:ext cx="3463528" cy="2170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By understanding customer sentiment, businesses can make informed decisions about product development, marketing campaigns, and customer service strategies.</a:t>
            </a:r>
            <a:endParaRPr lang="en-US" sz="17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C845D4-A921-C7D2-B0CC-DD8AC5A92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61" y="152134"/>
            <a:ext cx="9777878" cy="792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82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716591-CCB9-7AF4-8609-8A977E99D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34" y="2168345"/>
            <a:ext cx="12432332" cy="294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21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FCABDC-CDDA-B8B4-3158-E85A6BBB3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3340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9D35F3-3BA6-5243-0B53-073C17034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569" y="3952676"/>
            <a:ext cx="11067261" cy="374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32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9D13B9-649A-97A9-0E31-43891D095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581" y="-1"/>
            <a:ext cx="11050756" cy="4330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D341E9-D5F6-0102-8D8E-FA759E869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0701"/>
            <a:ext cx="14630400" cy="29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49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F1DD0C2-CEB6-8F73-8687-003FC408D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4630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17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69719D4-19D2-320B-29DB-71E96CF0A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4630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0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C057443-2AEB-619C-C6D6-13E029D22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4630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07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50EA1AB-1CE4-C040-FE68-1ED070CC2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4630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3518" y="629603"/>
            <a:ext cx="7629763" cy="12018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Task 1: Data Collection and Preprocessing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6552724" y="2155865"/>
            <a:ext cx="30480" cy="5444014"/>
          </a:xfrm>
          <a:prstGeom prst="roundRect">
            <a:avLst>
              <a:gd name="adj" fmla="val 1064727"/>
            </a:avLst>
          </a:prstGeom>
          <a:solidFill>
            <a:srgbClr val="5F5F6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6780848" y="2627352"/>
            <a:ext cx="757118" cy="30480"/>
          </a:xfrm>
          <a:prstGeom prst="roundRect">
            <a:avLst>
              <a:gd name="adj" fmla="val 1064727"/>
            </a:avLst>
          </a:prstGeom>
          <a:solidFill>
            <a:srgbClr val="5F5F6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6324600" y="2399228"/>
            <a:ext cx="486727" cy="486728"/>
          </a:xfrm>
          <a:prstGeom prst="roundRect">
            <a:avLst>
              <a:gd name="adj" fmla="val 66676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6511290" y="2498288"/>
            <a:ext cx="113348" cy="288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1</a:t>
            </a:r>
            <a:endParaRPr lang="en-US" sz="2250" dirty="0"/>
          </a:p>
        </p:txBody>
      </p:sp>
      <p:sp>
        <p:nvSpPr>
          <p:cNvPr id="8" name="Text 5"/>
          <p:cNvSpPr/>
          <p:nvPr/>
        </p:nvSpPr>
        <p:spPr>
          <a:xfrm>
            <a:off x="7757874" y="2372201"/>
            <a:ext cx="2403872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Data Collection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7757874" y="2802374"/>
            <a:ext cx="6115407" cy="6922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We tried to get data as clean as possible, and finally we got "</a:t>
            </a:r>
            <a:r>
              <a:rPr lang="en-US" sz="17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Sentiment140</a:t>
            </a:r>
            <a:r>
              <a:rPr lang="en-US" sz="17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", which is a </a:t>
            </a:r>
            <a:r>
              <a:rPr lang="en-US" sz="17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dataset with 1.6 million tweets.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780848" y="4398764"/>
            <a:ext cx="757118" cy="30480"/>
          </a:xfrm>
          <a:prstGeom prst="roundRect">
            <a:avLst>
              <a:gd name="adj" fmla="val 1064727"/>
            </a:avLst>
          </a:prstGeom>
          <a:solidFill>
            <a:srgbClr val="5F5F6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8"/>
          <p:cNvSpPr/>
          <p:nvPr/>
        </p:nvSpPr>
        <p:spPr>
          <a:xfrm>
            <a:off x="6324600" y="4170640"/>
            <a:ext cx="486727" cy="486728"/>
          </a:xfrm>
          <a:prstGeom prst="roundRect">
            <a:avLst>
              <a:gd name="adj" fmla="val 66676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6483072" y="4269700"/>
            <a:ext cx="169664" cy="288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2</a:t>
            </a:r>
            <a:endParaRPr lang="en-US" sz="2250" dirty="0"/>
          </a:p>
        </p:txBody>
      </p:sp>
      <p:sp>
        <p:nvSpPr>
          <p:cNvPr id="13" name="Text 10"/>
          <p:cNvSpPr/>
          <p:nvPr/>
        </p:nvSpPr>
        <p:spPr>
          <a:xfrm>
            <a:off x="7757874" y="4143613"/>
            <a:ext cx="2403872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Data Cleaning</a:t>
            </a:r>
            <a:endParaRPr lang="en-US" sz="1850" dirty="0"/>
          </a:p>
        </p:txBody>
      </p:sp>
      <p:sp>
        <p:nvSpPr>
          <p:cNvPr id="14" name="Text 11"/>
          <p:cNvSpPr/>
          <p:nvPr/>
        </p:nvSpPr>
        <p:spPr>
          <a:xfrm>
            <a:off x="7757874" y="4573786"/>
            <a:ext cx="6115407" cy="6922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We didn't find null data or missing values, but we found few outliers ,but we ignore it, so we started to preprocess the tweets we got (which will be explain late)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6780848" y="6170176"/>
            <a:ext cx="757118" cy="30480"/>
          </a:xfrm>
          <a:prstGeom prst="roundRect">
            <a:avLst>
              <a:gd name="adj" fmla="val 1064727"/>
            </a:avLst>
          </a:prstGeom>
          <a:solidFill>
            <a:srgbClr val="5F5F6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Shape 13"/>
          <p:cNvSpPr/>
          <p:nvPr/>
        </p:nvSpPr>
        <p:spPr>
          <a:xfrm>
            <a:off x="6324600" y="5942052"/>
            <a:ext cx="486727" cy="486728"/>
          </a:xfrm>
          <a:prstGeom prst="roundRect">
            <a:avLst>
              <a:gd name="adj" fmla="val 66676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6481524" y="6041112"/>
            <a:ext cx="172760" cy="288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3</a:t>
            </a:r>
            <a:endParaRPr lang="en-US" sz="2250" dirty="0"/>
          </a:p>
        </p:txBody>
      </p:sp>
      <p:sp>
        <p:nvSpPr>
          <p:cNvPr id="18" name="Text 15"/>
          <p:cNvSpPr/>
          <p:nvPr/>
        </p:nvSpPr>
        <p:spPr>
          <a:xfrm>
            <a:off x="7757874" y="5915025"/>
            <a:ext cx="2495907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Data preprocessing</a:t>
            </a:r>
            <a:endParaRPr lang="en-US" sz="1850" dirty="0"/>
          </a:p>
        </p:txBody>
      </p:sp>
      <p:sp>
        <p:nvSpPr>
          <p:cNvPr id="19" name="Text 16"/>
          <p:cNvSpPr/>
          <p:nvPr/>
        </p:nvSpPr>
        <p:spPr>
          <a:xfrm>
            <a:off x="7757874" y="6345198"/>
            <a:ext cx="6115407" cy="10383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We transform the tweets into a format suitable for analysis, by removing stop words and URLs, then we tokenize the tweets.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E465E5-EAC5-A096-1F3F-D2E04A2CB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444"/>
            <a:ext cx="14630400" cy="688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8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5FCB34-5036-FC01-FE63-559057F74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695" y="0"/>
            <a:ext cx="7017009" cy="42420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81D95C-2711-285A-5440-8815C8A43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605" y="4346985"/>
            <a:ext cx="5306165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8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78A8C7-2C2E-6FF9-9468-CC92209C8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873" y="-2846"/>
            <a:ext cx="9432260" cy="820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1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CAA7D4-DA47-CB6F-3002-4291C362C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997700" cy="5456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06A1BD-14F2-3014-F41A-FD81AB423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807" y="3924300"/>
            <a:ext cx="7608593" cy="423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5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8FC9E5-CEF5-EF7F-29C3-140B10953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586" y="40971"/>
            <a:ext cx="11016414" cy="81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0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737BFD-62DA-7307-D7E8-AFEFE7C89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285" y="0"/>
            <a:ext cx="10849829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DCC77CBA7DB141A53687D2B602FCCD" ma:contentTypeVersion="3" ma:contentTypeDescription="Create a new document." ma:contentTypeScope="" ma:versionID="4b60c96b73f28baef6a561a09397da12">
  <xsd:schema xmlns:xsd="http://www.w3.org/2001/XMLSchema" xmlns:xs="http://www.w3.org/2001/XMLSchema" xmlns:p="http://schemas.microsoft.com/office/2006/metadata/properties" xmlns:ns3="a73f455c-a2b7-401c-a6d0-fd502f810dc9" targetNamespace="http://schemas.microsoft.com/office/2006/metadata/properties" ma:root="true" ma:fieldsID="ed415495763e70447f82473c72595a00" ns3:_="">
    <xsd:import namespace="a73f455c-a2b7-401c-a6d0-fd502f810d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3f455c-a2b7-401c-a6d0-fd502f810d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29A2C6-D6A7-4173-8D51-9010F724E8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3f455c-a2b7-401c-a6d0-fd502f810d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D8792C-9313-4CBD-B76A-3D0611413A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B6A7BB-D22D-40EE-9EEE-1A0C23C70EC8}">
  <ds:schemaRefs>
    <ds:schemaRef ds:uri="http://purl.org/dc/dcmitype/"/>
    <ds:schemaRef ds:uri="http://www.w3.org/XML/1998/namespace"/>
    <ds:schemaRef ds:uri="http://schemas.microsoft.com/office/2006/documentManagement/types"/>
    <ds:schemaRef ds:uri="a73f455c-a2b7-401c-a6d0-fd502f810dc9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326</Words>
  <Application>Microsoft Office PowerPoint</Application>
  <PresentationFormat>Custom</PresentationFormat>
  <Paragraphs>39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Raleway Bold</vt:lpstr>
      <vt:lpstr>Comfortaa Bold</vt:lpstr>
      <vt:lpstr>Raleway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Ahmed_20220009</cp:lastModifiedBy>
  <cp:revision>4</cp:revision>
  <dcterms:created xsi:type="dcterms:W3CDTF">2024-10-21T14:57:52Z</dcterms:created>
  <dcterms:modified xsi:type="dcterms:W3CDTF">2024-10-22T05:22:33Z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0x0101003CDCC77CBA7DB141A53687D2B602FCCD</vt:lpwstr>
  </property>
</Properties>
</file>