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9" r:id="rId6"/>
    <p:sldId id="268" r:id="rId7"/>
    <p:sldId id="265" r:id="rId8"/>
    <p:sldId id="266" r:id="rId9"/>
    <p:sldId id="267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strument Sans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[Superstore_Sales_Dataset_Charts(1).xlsx]Sales-Category!PivotTable2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Product Category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-0.122855888402484"/>
              <c:y val="9.74455805860117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-2.7163003956783401E-2"/>
              <c:y val="-0.141367596094553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0.14743677742740899"/>
              <c:y val="6.37753864436909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-0.122855888402484"/>
              <c:y val="9.74455805860117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-2.7163003956783401E-2"/>
              <c:y val="-0.141367596094553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0.14743677742740899"/>
              <c:y val="6.37753864436909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-0.122855888402484"/>
              <c:y val="9.74455805860117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-2.7163003956783401E-2"/>
              <c:y val="-0.14136759609455399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chemeClr val="accent1">
                  <a:hueOff val="-1670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lumMod val="75000"/>
                    <a:hueOff val="-167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160000" scaled="1"/>
            </a:gradFill>
          </a:ln>
          <a:effectLst/>
        </c:spPr>
        <c:dLbl>
          <c:idx val="0"/>
          <c:layout>
            <c:manualLayout>
              <c:x val="0.14743677742740899"/>
              <c:y val="6.37753864436909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'Sales-Category'!$B$3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4-4293-AC36-FD824C5749AF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4-4293-AC36-FD824C5749AF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C4-4293-AC36-FD824C5749AF}"/>
              </c:ext>
            </c:extLst>
          </c:dPt>
          <c:dLbls>
            <c:dLbl>
              <c:idx val="0"/>
              <c:layout>
                <c:manualLayout>
                  <c:x val="-0.122855888402484"/>
                  <c:y val="9.744558058601179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7C4-4293-AC36-FD824C5749AF}"/>
                </c:ext>
              </c:extLst>
            </c:dLbl>
            <c:dLbl>
              <c:idx val="1"/>
              <c:layout>
                <c:manualLayout>
                  <c:x val="-2.7163003956783401E-2"/>
                  <c:y val="-0.141367596094553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7C4-4293-AC36-FD824C5749AF}"/>
                </c:ext>
              </c:extLst>
            </c:dLbl>
            <c:dLbl>
              <c:idx val="2"/>
              <c:layout>
                <c:manualLayout>
                  <c:x val="0.14743677742740899"/>
                  <c:y val="6.37753864436909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7C4-4293-AC36-FD824C5749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'Sales-Category'!$A$4:$A$7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'Sales-Category'!$B$4:$B$7</c:f>
              <c:numCache>
                <c:formatCode>General</c:formatCode>
                <c:ptCount val="3"/>
                <c:pt idx="0">
                  <c:v>728377.20369999995</c:v>
                </c:pt>
                <c:pt idx="1">
                  <c:v>705422.33400000294</c:v>
                </c:pt>
                <c:pt idx="2">
                  <c:v>827455.87299999699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C4-4293-AC36-FD824C5749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[Superstore_Sales_Dataset_Charts(1).xlsx]Sales-Region!PivotTable1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Region.</a:t>
            </a:r>
          </a:p>
        </c:rich>
      </c:tx>
      <c:layout>
        <c:manualLayout>
          <c:xMode val="edge"/>
          <c:yMode val="edge"/>
          <c:x val="0.366380192347043"/>
          <c:y val="7.5920679076197498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'Sales-Region'!$B$3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'Sales-Region'!$A$4:$A$8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'Sales-Region'!$B$4:$B$8</c:f>
              <c:numCache>
                <c:formatCode>General</c:formatCode>
                <c:ptCount val="4"/>
                <c:pt idx="0">
                  <c:v>492646.913200001</c:v>
                </c:pt>
                <c:pt idx="1">
                  <c:v>669237.35399999795</c:v>
                </c:pt>
                <c:pt idx="2">
                  <c:v>389151.45899999997</c:v>
                </c:pt>
                <c:pt idx="3">
                  <c:v>710219.68449999997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A-4787-8802-0266D581EC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40"/>
        <c:axId val="377701718"/>
        <c:axId val="402218091"/>
      </c:barChart>
      <c:catAx>
        <c:axId val="37770171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218091"/>
        <c:crosses val="autoZero"/>
        <c:auto val="1"/>
        <c:lblAlgn val="ctr"/>
        <c:lblOffset val="100"/>
        <c:noMultiLvlLbl val="0"/>
      </c:catAx>
      <c:valAx>
        <c:axId val="4022180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70171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[Superstore_Sales_Dataset_Charts(1).xlsx]Revenue-Customer!PivotTable8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by Customer Segment</a:t>
            </a:r>
          </a:p>
        </c:rich>
      </c:tx>
      <c:layout>
        <c:manualLayout>
          <c:xMode val="edge"/>
          <c:yMode val="edge"/>
          <c:x val="0.332117432270307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2">
                  <a:lumMod val="40000"/>
                  <a:lumOff val="60000"/>
                  <a:alpha val="91000"/>
                </a:schemeClr>
              </a:gs>
              <a:gs pos="90000">
                <a:schemeClr val="accent2"/>
              </a:gs>
            </a:gsLst>
            <a:lin ang="108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2">
                  <a:lumMod val="40000"/>
                  <a:lumOff val="60000"/>
                  <a:alpha val="91000"/>
                </a:schemeClr>
              </a:gs>
              <a:gs pos="90000">
                <a:schemeClr val="accent2"/>
              </a:gs>
            </a:gsLst>
            <a:lin ang="108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2">
                  <a:lumMod val="40000"/>
                  <a:lumOff val="60000"/>
                  <a:alpha val="91000"/>
                </a:schemeClr>
              </a:gs>
              <a:gs pos="90000">
                <a:schemeClr val="accent2"/>
              </a:gs>
            </a:gsLst>
            <a:lin ang="108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'Revenue-Customer'!$B$3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  <a:alpha val="91000"/>
                  </a:schemeClr>
                </a:gs>
                <a:gs pos="90000">
                  <a:schemeClr val="accent2"/>
                </a:gs>
              </a:gsLst>
              <a:lin ang="108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'Revenue-Customer'!$A$4:$A$7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'Revenue-Customer'!$B$4:$B$7</c:f>
              <c:numCache>
                <c:formatCode>General</c:formatCode>
                <c:ptCount val="3"/>
                <c:pt idx="0">
                  <c:v>1148060.5309999899</c:v>
                </c:pt>
                <c:pt idx="1">
                  <c:v>688494.07479999994</c:v>
                </c:pt>
                <c:pt idx="2">
                  <c:v>424700.80489999999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B-40F8-AF12-B4DAD1E4995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40"/>
        <c:axId val="206999329"/>
        <c:axId val="780773468"/>
      </c:barChart>
      <c:catAx>
        <c:axId val="206999329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773468"/>
        <c:crosses val="autoZero"/>
        <c:auto val="1"/>
        <c:lblAlgn val="ctr"/>
        <c:lblOffset val="100"/>
        <c:noMultiLvlLbl val="0"/>
      </c:catAx>
      <c:valAx>
        <c:axId val="7807734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99932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n>
            <a:solidFill>
              <a:schemeClr val="tx1"/>
            </a:solidFill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[Superstore_Sales_Dataset_Charts(1).xlsx]Sales-ShipMode!PivotTable3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Shipping Mode</a:t>
            </a:r>
          </a:p>
        </c:rich>
      </c:tx>
      <c:layout>
        <c:manualLayout>
          <c:xMode val="edge"/>
          <c:yMode val="edge"/>
          <c:x val="0.32930826678599612"/>
          <c:y val="5.23087948795044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ln>
                <a:solidFill>
                  <a:schemeClr val="tx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2">
                  <a:lumMod val="40000"/>
                  <a:lumOff val="60000"/>
                  <a:alpha val="91000"/>
                </a:schemeClr>
              </a:gs>
              <a:gs pos="90000">
                <a:schemeClr val="accent2"/>
              </a:gs>
            </a:gsLst>
            <a:lin ang="108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2">
                  <a:lumMod val="40000"/>
                  <a:lumOff val="60000"/>
                  <a:alpha val="91000"/>
                </a:schemeClr>
              </a:gs>
              <a:gs pos="90000">
                <a:schemeClr val="accent2"/>
              </a:gs>
            </a:gsLst>
            <a:lin ang="108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2">
                  <a:lumMod val="40000"/>
                  <a:lumOff val="60000"/>
                  <a:alpha val="91000"/>
                </a:schemeClr>
              </a:gs>
              <a:gs pos="90000">
                <a:schemeClr val="accent2"/>
              </a:gs>
            </a:gsLst>
            <a:lin ang="108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lIns="38100" tIns="19050" rIns="38100" bIns="19050" anchor="ctr" anchorCtr="1"/>
            <a:lstStyle/>
            <a:p>
              <a:pPr>
                <a:defRPr lang="en-US" sz="1000" b="0" i="0" u="none" strike="noStrike" kern="1200" baseline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'Sales-ShipMode'!$B$3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  <a:alpha val="91000"/>
                  </a:schemeClr>
                </a:gs>
                <a:gs pos="90000">
                  <a:schemeClr val="accent2"/>
                </a:gs>
              </a:gsLst>
              <a:lin ang="108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'Sales-ShipMode'!$A$4:$A$8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'Sales-ShipMode'!$B$4:$B$8</c:f>
              <c:numCache>
                <c:formatCode>General</c:formatCode>
                <c:ptCount val="4"/>
                <c:pt idx="0">
                  <c:v>345572.2573</c:v>
                </c:pt>
                <c:pt idx="1">
                  <c:v>125219.039</c:v>
                </c:pt>
                <c:pt idx="2">
                  <c:v>449914.17940000002</c:v>
                </c:pt>
                <c:pt idx="3">
                  <c:v>1340549.93499998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F-42C1-B574-4B601F1592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40"/>
        <c:axId val="862985820"/>
        <c:axId val="101485119"/>
      </c:barChart>
      <c:catAx>
        <c:axId val="8629858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85119"/>
        <c:crosses val="autoZero"/>
        <c:auto val="1"/>
        <c:lblAlgn val="ctr"/>
        <c:lblOffset val="100"/>
        <c:noMultiLvlLbl val="0"/>
      </c:catAx>
      <c:valAx>
        <c:axId val="101485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9858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ln>
            <a:solidFill>
              <a:schemeClr val="tx1"/>
            </a:solidFill>
          </a:ln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[Superstore_Sales_Dataset_Charts(1).xlsx]Avg Sales-Order!PivotTable9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Sales per Order by State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</c:pivotFmt>
      <c:pivotFmt>
        <c:idx val="1"/>
        <c:spPr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</c:pivotFmt>
      <c:pivotFmt>
        <c:idx val="2"/>
        <c:spPr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5400000" scaled="0"/>
          </a:gradFill>
          <a:ln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</a:ln>
          <a:effectLst>
            <a:outerShdw blurRad="76200" dist="25400" dir="2700000" algn="tl" rotWithShape="0">
              <a:schemeClr val="accent2">
                <a:lumMod val="50000"/>
                <a:alpha val="30000"/>
              </a:scheme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Sales-Order'!$B$3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cat>
            <c:strRef>
              <c:f>'Avg Sales-Order'!$A$4:$A$53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'Avg Sales-Order'!$B$4:$B$53</c:f>
              <c:numCache>
                <c:formatCode>General</c:formatCode>
                <c:ptCount val="49"/>
                <c:pt idx="0">
                  <c:v>319.84655737704901</c:v>
                </c:pt>
                <c:pt idx="1">
                  <c:v>158.173349775785</c:v>
                </c:pt>
                <c:pt idx="2">
                  <c:v>194.63550000000001</c:v>
                </c:pt>
                <c:pt idx="3">
                  <c:v>229.345561921892</c:v>
                </c:pt>
                <c:pt idx="4">
                  <c:v>177.886022346369</c:v>
                </c:pt>
                <c:pt idx="5">
                  <c:v>163.223865853658</c:v>
                </c:pt>
                <c:pt idx="6">
                  <c:v>293.79568817204301</c:v>
                </c:pt>
                <c:pt idx="7">
                  <c:v>286.50200000000001</c:v>
                </c:pt>
                <c:pt idx="8">
                  <c:v>237.095260053619</c:v>
                </c:pt>
                <c:pt idx="9">
                  <c:v>272.42435028248599</c:v>
                </c:pt>
                <c:pt idx="10">
                  <c:v>208.68980952381</c:v>
                </c:pt>
                <c:pt idx="11">
                  <c:v>164.05075983436799</c:v>
                </c:pt>
                <c:pt idx="12">
                  <c:v>360.87703703703698</c:v>
                </c:pt>
                <c:pt idx="13">
                  <c:v>170.90615384615401</c:v>
                </c:pt>
                <c:pt idx="14">
                  <c:v>121.429583333333</c:v>
                </c:pt>
                <c:pt idx="15">
                  <c:v>266.11963503649599</c:v>
                </c:pt>
                <c:pt idx="16">
                  <c:v>222.70853658536601</c:v>
                </c:pt>
                <c:pt idx="17">
                  <c:v>158.81625</c:v>
                </c:pt>
                <c:pt idx="18">
                  <c:v>225.76688571428599</c:v>
                </c:pt>
                <c:pt idx="19">
                  <c:v>212.106918518518</c:v>
                </c:pt>
                <c:pt idx="20">
                  <c:v>300.93309881422903</c:v>
                </c:pt>
                <c:pt idx="21">
                  <c:v>335.54101123595501</c:v>
                </c:pt>
                <c:pt idx="22">
                  <c:v>203.232830188679</c:v>
                </c:pt>
                <c:pt idx="23">
                  <c:v>336.441666666667</c:v>
                </c:pt>
                <c:pt idx="24">
                  <c:v>372.62346666666701</c:v>
                </c:pt>
                <c:pt idx="25">
                  <c:v>196.44552631578901</c:v>
                </c:pt>
                <c:pt idx="26">
                  <c:v>428.95133333333303</c:v>
                </c:pt>
                <c:pt idx="27">
                  <c:v>270.09348148148098</c:v>
                </c:pt>
                <c:pt idx="28">
                  <c:v>283.696491803279</c:v>
                </c:pt>
                <c:pt idx="29">
                  <c:v>129.28437837837799</c:v>
                </c:pt>
                <c:pt idx="30">
                  <c:v>279.27178395624401</c:v>
                </c:pt>
                <c:pt idx="31">
                  <c:v>223.34398380566799</c:v>
                </c:pt>
                <c:pt idx="32">
                  <c:v>131.41571428571399</c:v>
                </c:pt>
                <c:pt idx="33">
                  <c:v>165.22953200883001</c:v>
                </c:pt>
                <c:pt idx="34">
                  <c:v>298.233181818182</c:v>
                </c:pt>
                <c:pt idx="35">
                  <c:v>141.675918032787</c:v>
                </c:pt>
                <c:pt idx="36">
                  <c:v>199.78805841924401</c:v>
                </c:pt>
                <c:pt idx="37">
                  <c:v>409.545927272727</c:v>
                </c:pt>
                <c:pt idx="38">
                  <c:v>201.945476190476</c:v>
                </c:pt>
                <c:pt idx="39">
                  <c:v>109.63</c:v>
                </c:pt>
                <c:pt idx="40">
                  <c:v>167.55121857923501</c:v>
                </c:pt>
                <c:pt idx="41">
                  <c:v>173.25029003083301</c:v>
                </c:pt>
                <c:pt idx="42">
                  <c:v>211.69916981132101</c:v>
                </c:pt>
                <c:pt idx="43">
                  <c:v>811.76090909090897</c:v>
                </c:pt>
                <c:pt idx="44">
                  <c:v>315.34249999999997</c:v>
                </c:pt>
                <c:pt idx="45">
                  <c:v>268.26755952380898</c:v>
                </c:pt>
                <c:pt idx="46">
                  <c:v>302.45600000000002</c:v>
                </c:pt>
                <c:pt idx="47">
                  <c:v>296.88980952381002</c:v>
                </c:pt>
                <c:pt idx="48">
                  <c:v>1603.136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A-456D-886F-199423188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50924845"/>
        <c:axId val="341846273"/>
      </c:barChart>
      <c:catAx>
        <c:axId val="5509248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46273"/>
        <c:crosses val="autoZero"/>
        <c:auto val="1"/>
        <c:lblAlgn val="ctr"/>
        <c:lblOffset val="100"/>
        <c:noMultiLvlLbl val="0"/>
      </c:catAx>
      <c:valAx>
        <c:axId val="3418462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2484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008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  <a:alpha val="91000"/>
            </a:schemeClr>
          </a:gs>
          <a:gs pos="90000">
            <a:schemeClr val="phClr"/>
          </a:gs>
        </a:gsLst>
        <a:lin ang="108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10800000" scaled="0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  <a:alpha val="91000"/>
            </a:schemeClr>
          </a:gs>
          <a:gs pos="90000">
            <a:schemeClr val="phClr"/>
          </a:gs>
        </a:gsLst>
        <a:lin ang="108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10800000" scaled="0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84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E3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E3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818"/>
            <a:ext cx="5486400" cy="74572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100552"/>
            <a:ext cx="7415927" cy="1217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Sales Presentation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4688800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486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 smtClean="0">
                <a:solidFill>
                  <a:srgbClr val="505468"/>
                </a:solidFill>
                <a:latin typeface="Instrument Sans Semi Bold" pitchFamily="34" charset="0"/>
              </a:rPr>
              <a:t>Data Modeling 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07014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 smtClean="0"/>
              <a:t>The data was divided into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9896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 smtClean="0">
                <a:solidFill>
                  <a:srgbClr val="505468"/>
                </a:solidFill>
                <a:latin typeface="Instrument Sans Semi Bold" pitchFamily="34" charset="0"/>
              </a:rPr>
              <a:t>Orders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864037" y="4622244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/>
              <a:t>C</a:t>
            </a:r>
            <a:r>
              <a:rPr lang="en-US" sz="1900" dirty="0" smtClean="0"/>
              <a:t>ustomer id/order id/order date/ ship date/ ship mode/ product id/ sales.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39896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 smtClean="0">
                <a:solidFill>
                  <a:srgbClr val="505468"/>
                </a:solidFill>
                <a:latin typeface="Instrument Sans Semi Bold" pitchFamily="34" charset="0"/>
              </a:rPr>
              <a:t>Customers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372695" y="4622244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Customer id/ customer name/ segment/ country/ city/ state/ postal code/ region.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39896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 smtClean="0">
                <a:solidFill>
                  <a:srgbClr val="505468"/>
                </a:solidFill>
                <a:latin typeface="Instrument Sans Semi Bold" pitchFamily="34" charset="0"/>
              </a:rPr>
              <a:t>Products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881354" y="4622244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Product id/ category/ sub category/ product name.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20773"/>
            <a:ext cx="971323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 smtClean="0">
                <a:solidFill>
                  <a:srgbClr val="505468"/>
                </a:solidFill>
                <a:latin typeface="Instrument Sans Semi Bold" pitchFamily="34" charset="0"/>
              </a:rPr>
              <a:t>Questions :</a:t>
            </a:r>
            <a:endParaRPr lang="en-US" sz="4850" dirty="0"/>
          </a:p>
        </p:txBody>
      </p:sp>
      <p:sp>
        <p:nvSpPr>
          <p:cNvPr id="4" name="Shape 2"/>
          <p:cNvSpPr/>
          <p:nvPr/>
        </p:nvSpPr>
        <p:spPr>
          <a:xfrm>
            <a:off x="864037" y="2772619"/>
            <a:ext cx="555427" cy="556905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15240">
            <a:solidFill>
              <a:srgbClr val="C8C9C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93683" y="4309240"/>
            <a:ext cx="340851" cy="126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endParaRPr lang="en-US" sz="2900" dirty="0"/>
          </a:p>
        </p:txBody>
      </p:sp>
      <p:sp>
        <p:nvSpPr>
          <p:cNvPr id="8" name="Shape 6"/>
          <p:cNvSpPr/>
          <p:nvPr/>
        </p:nvSpPr>
        <p:spPr>
          <a:xfrm>
            <a:off x="864038" y="4698124"/>
            <a:ext cx="555426" cy="536028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15240">
            <a:solidFill>
              <a:srgbClr val="C8C9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13213" y="3728918"/>
            <a:ext cx="20633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endParaRPr lang="en-US" sz="2900" dirty="0"/>
          </a:p>
        </p:txBody>
      </p:sp>
      <p:sp>
        <p:nvSpPr>
          <p:cNvPr id="12" name="Shape 10"/>
          <p:cNvSpPr/>
          <p:nvPr/>
        </p:nvSpPr>
        <p:spPr>
          <a:xfrm>
            <a:off x="864037" y="3728918"/>
            <a:ext cx="555427" cy="58032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15240">
            <a:solidFill>
              <a:srgbClr val="C8C9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576552" y="2772619"/>
            <a:ext cx="3196848" cy="672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 smtClean="0"/>
              <a:t>What is the total sales</a:t>
            </a:r>
            <a:r>
              <a:rPr lang="en-US" sz="2000" dirty="0" smtClean="0"/>
              <a:t>?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000" dirty="0" smtClean="0"/>
              <a:t>Chart: Bar chart showing total sales for </a:t>
            </a:r>
            <a:r>
              <a:rPr lang="en-US" sz="2000" dirty="0"/>
              <a:t>e</a:t>
            </a:r>
            <a:r>
              <a:rPr lang="en-US" sz="2000" dirty="0" smtClean="0"/>
              <a:t>ach region.?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1576551" y="3728919"/>
            <a:ext cx="12339145" cy="580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How do sales vary by product category</a:t>
            </a:r>
            <a:r>
              <a:rPr lang="en-US" sz="1900" dirty="0" smtClean="0"/>
              <a:t>?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Chart: Pie chart or bar chart displaying total sales for each product category. 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64039" y="5633545"/>
            <a:ext cx="555426" cy="546538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15240">
            <a:solidFill>
              <a:srgbClr val="C8C9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8240911" y="6018728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21" name="Text 5"/>
          <p:cNvSpPr/>
          <p:nvPr/>
        </p:nvSpPr>
        <p:spPr>
          <a:xfrm>
            <a:off x="1576552" y="4698124"/>
            <a:ext cx="11466786" cy="603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Which customer segments generate the most revenue</a:t>
            </a:r>
            <a:r>
              <a:rPr lang="en-US" sz="1900" dirty="0" smtClean="0"/>
              <a:t>?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Chart: Bar chart showing total sales by customer segment.</a:t>
            </a:r>
            <a:endParaRPr lang="en-US" sz="1900" dirty="0"/>
          </a:p>
        </p:txBody>
      </p:sp>
      <p:sp>
        <p:nvSpPr>
          <p:cNvPr id="22" name="Text 5"/>
          <p:cNvSpPr/>
          <p:nvPr/>
        </p:nvSpPr>
        <p:spPr>
          <a:xfrm>
            <a:off x="1576552" y="5717627"/>
            <a:ext cx="5615300" cy="62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What is the marker performance monthly</a:t>
            </a:r>
            <a:r>
              <a:rPr lang="en-US" sz="1900" dirty="0" smtClean="0"/>
              <a:t>?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 smtClean="0"/>
              <a:t>Chart : Can </a:t>
            </a:r>
            <a:r>
              <a:rPr lang="en-US" sz="1900" dirty="0"/>
              <a:t>u</a:t>
            </a:r>
            <a:r>
              <a:rPr lang="en-US" sz="1900" dirty="0" smtClean="0"/>
              <a:t>se different types of charts. 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t="11877" r="67258" b="57800"/>
          <a:stretch/>
        </p:blipFill>
        <p:spPr bwMode="auto">
          <a:xfrm>
            <a:off x="1086521" y="892885"/>
            <a:ext cx="5561705" cy="2108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2" t="11487" r="33898" b="57341"/>
          <a:stretch/>
        </p:blipFill>
        <p:spPr bwMode="auto">
          <a:xfrm>
            <a:off x="7508838" y="892885"/>
            <a:ext cx="6121101" cy="2108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7" t="10831" r="-2" b="55827"/>
          <a:stretch/>
        </p:blipFill>
        <p:spPr bwMode="auto">
          <a:xfrm>
            <a:off x="3324113" y="3478212"/>
            <a:ext cx="7734747" cy="3643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190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17561"/>
              </p:ext>
            </p:extLst>
          </p:nvPr>
        </p:nvGraphicFramePr>
        <p:xfrm>
          <a:off x="3438985" y="777766"/>
          <a:ext cx="6883575" cy="2659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655396"/>
              </p:ext>
            </p:extLst>
          </p:nvPr>
        </p:nvGraphicFramePr>
        <p:xfrm>
          <a:off x="2987040" y="3840480"/>
          <a:ext cx="8127999" cy="352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868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63517"/>
              </p:ext>
            </p:extLst>
          </p:nvPr>
        </p:nvGraphicFramePr>
        <p:xfrm>
          <a:off x="7062951" y="1671145"/>
          <a:ext cx="7294179" cy="518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408082"/>
              </p:ext>
            </p:extLst>
          </p:nvPr>
        </p:nvGraphicFramePr>
        <p:xfrm>
          <a:off x="283779" y="1671145"/>
          <a:ext cx="6516414" cy="502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470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7" t="49708" r="1415" b="1595"/>
          <a:stretch/>
        </p:blipFill>
        <p:spPr bwMode="auto">
          <a:xfrm>
            <a:off x="1481959" y="2984939"/>
            <a:ext cx="11698013" cy="35963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0"/>
          <p:cNvSpPr/>
          <p:nvPr/>
        </p:nvSpPr>
        <p:spPr>
          <a:xfrm>
            <a:off x="864037" y="1420773"/>
            <a:ext cx="1306217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 smtClean="0">
                <a:solidFill>
                  <a:srgbClr val="505468"/>
                </a:solidFill>
                <a:latin typeface="Instrument Sans Semi Bold" pitchFamily="34" charset="0"/>
              </a:rPr>
              <a:t>Market wise customer Acquisition per Month </a:t>
            </a:r>
            <a:endParaRPr lang="en-US" sz="4850" dirty="0"/>
          </a:p>
        </p:txBody>
      </p:sp>
    </p:spTree>
    <p:extLst>
      <p:ext uri="{BB962C8B-B14F-4D97-AF65-F5344CB8AC3E}">
        <p14:creationId xmlns:p14="http://schemas.microsoft.com/office/powerpoint/2010/main" val="110972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7" r="50447"/>
          <a:stretch/>
        </p:blipFill>
        <p:spPr bwMode="auto">
          <a:xfrm>
            <a:off x="2144109" y="3174124"/>
            <a:ext cx="10436774" cy="3836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0"/>
          <p:cNvSpPr/>
          <p:nvPr/>
        </p:nvSpPr>
        <p:spPr>
          <a:xfrm>
            <a:off x="2322786" y="1420773"/>
            <a:ext cx="9921766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 smtClean="0">
                <a:solidFill>
                  <a:srgbClr val="505468"/>
                </a:solidFill>
                <a:latin typeface="Instrument Sans Semi Bold" pitchFamily="34" charset="0"/>
              </a:rPr>
              <a:t>Category wise YTD vs PYTD sales </a:t>
            </a:r>
            <a:endParaRPr lang="en-US" sz="4850" dirty="0"/>
          </a:p>
        </p:txBody>
      </p:sp>
    </p:spTree>
    <p:extLst>
      <p:ext uri="{BB962C8B-B14F-4D97-AF65-F5344CB8AC3E}">
        <p14:creationId xmlns:p14="http://schemas.microsoft.com/office/powerpoint/2010/main" val="119188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168646"/>
              </p:ext>
            </p:extLst>
          </p:nvPr>
        </p:nvGraphicFramePr>
        <p:xfrm>
          <a:off x="1912884" y="1734207"/>
          <a:ext cx="10436772" cy="4971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17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178</Words>
  <Application>Microsoft Office PowerPoint</Application>
  <PresentationFormat>Custom</PresentationFormat>
  <Paragraphs>31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Instrument Sans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Genuin</cp:lastModifiedBy>
  <cp:revision>14</cp:revision>
  <dcterms:created xsi:type="dcterms:W3CDTF">2024-09-30T10:06:16Z</dcterms:created>
  <dcterms:modified xsi:type="dcterms:W3CDTF">2024-09-30T15:57:37Z</dcterms:modified>
</cp:coreProperties>
</file>