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Asap Condensed" charset="1" panose="020F0506030202060203"/>
      <p:regular r:id="rId30"/>
    </p:embeddedFont>
    <p:embeddedFont>
      <p:font typeface="Agrandir Wide" charset="1" panose="00000505000000000000"/>
      <p:regular r:id="rId31"/>
    </p:embeddedFont>
    <p:embeddedFont>
      <p:font typeface="Montserrat Classic" charset="1" panose="00000500000000000000"/>
      <p:regular r:id="rId32"/>
    </p:embeddedFont>
    <p:embeddedFont>
      <p:font typeface="Montserrat Classic Bold" charset="1" panose="00000800000000000000"/>
      <p:regular r:id="rId33"/>
    </p:embeddedFont>
    <p:embeddedFont>
      <p:font typeface="Asap Condensed Bold" charset="1" panose="020F0806030202060203"/>
      <p:regular r:id="rId34"/>
    </p:embeddedFont>
    <p:embeddedFont>
      <p:font typeface="Dumondi Condensed Bold" charset="1" panose="00000000000000000000"/>
      <p:regular r:id="rId35"/>
    </p:embeddedFont>
    <p:embeddedFont>
      <p:font typeface="Aileron Bold" charset="1" panose="00000800000000000000"/>
      <p:regular r:id="rId36"/>
    </p:embeddedFont>
    <p:embeddedFont>
      <p:font typeface="Aileron" charset="1" panose="00000500000000000000"/>
      <p:regular r:id="rId37"/>
    </p:embeddedFont>
    <p:embeddedFont>
      <p:font typeface="Aileron Italics" charset="1" panose="00000500000000000000"/>
      <p:regular r:id="rId38"/>
    </p:embeddedFont>
    <p:embeddedFont>
      <p:font typeface="Aileron Bold Italics" charset="1" panose="000008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3.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jpeg" Type="http://schemas.openxmlformats.org/officeDocument/2006/relationships/image"/><Relationship Id="rId3" Target="../media/VAGSuQ5FEuY.mp4" Type="http://schemas.openxmlformats.org/officeDocument/2006/relationships/video"/><Relationship Id="rId4" Target="../media/VAGSuQ5FEuY.mp4" Type="http://schemas.microsoft.com/office/2007/relationships/media"/></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10149692" y="3633028"/>
            <a:ext cx="7383048" cy="6653972"/>
          </a:xfrm>
          <a:custGeom>
            <a:avLst/>
            <a:gdLst/>
            <a:ahLst/>
            <a:cxnLst/>
            <a:rect r="r" b="b" t="t" l="l"/>
            <a:pathLst>
              <a:path h="6653972" w="7383048">
                <a:moveTo>
                  <a:pt x="0" y="0"/>
                </a:moveTo>
                <a:lnTo>
                  <a:pt x="7383048" y="0"/>
                </a:lnTo>
                <a:lnTo>
                  <a:pt x="7383048" y="6653972"/>
                </a:lnTo>
                <a:lnTo>
                  <a:pt x="0" y="6653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84442" y="549732"/>
            <a:ext cx="12124452" cy="5114877"/>
          </a:xfrm>
          <a:prstGeom prst="rect">
            <a:avLst/>
          </a:prstGeom>
        </p:spPr>
        <p:txBody>
          <a:bodyPr anchor="t" rtlCol="false" tIns="0" lIns="0" bIns="0" rIns="0">
            <a:spAutoFit/>
          </a:bodyPr>
          <a:lstStyle/>
          <a:p>
            <a:pPr algn="l">
              <a:lnSpc>
                <a:spcPts val="9973"/>
              </a:lnSpc>
            </a:pPr>
            <a:r>
              <a:rPr lang="en-US" sz="10498">
                <a:solidFill>
                  <a:srgbClr val="000000"/>
                </a:solidFill>
                <a:latin typeface="Asap Condensed"/>
                <a:ea typeface="Asap Condensed"/>
                <a:cs typeface="Asap Condensed"/>
                <a:sym typeface="Asap Condensed"/>
              </a:rPr>
              <a:t>WELCOME TO</a:t>
            </a:r>
          </a:p>
          <a:p>
            <a:pPr algn="l">
              <a:lnSpc>
                <a:spcPts val="9973"/>
              </a:lnSpc>
            </a:pPr>
            <a:r>
              <a:rPr lang="en-US" sz="10498">
                <a:solidFill>
                  <a:srgbClr val="000000"/>
                </a:solidFill>
                <a:latin typeface="Asap Condensed"/>
                <a:ea typeface="Asap Condensed"/>
                <a:cs typeface="Asap Condensed"/>
                <a:sym typeface="Asap Condensed"/>
              </a:rPr>
              <a:t>OUR</a:t>
            </a:r>
          </a:p>
          <a:p>
            <a:pPr algn="l">
              <a:lnSpc>
                <a:spcPts val="9973"/>
              </a:lnSpc>
            </a:pPr>
            <a:r>
              <a:rPr lang="en-US" sz="10498">
                <a:solidFill>
                  <a:srgbClr val="000000"/>
                </a:solidFill>
                <a:latin typeface="Asap Condensed"/>
                <a:ea typeface="Asap Condensed"/>
                <a:cs typeface="Asap Condensed"/>
                <a:sym typeface="Asap Condensed"/>
              </a:rPr>
              <a:t>SUPPLY CHAIN</a:t>
            </a:r>
          </a:p>
          <a:p>
            <a:pPr algn="l">
              <a:lnSpc>
                <a:spcPts val="9973"/>
              </a:lnSpc>
            </a:pPr>
            <a:r>
              <a:rPr lang="en-US" sz="10498">
                <a:solidFill>
                  <a:srgbClr val="000000"/>
                </a:solidFill>
                <a:latin typeface="Asap Condensed"/>
                <a:ea typeface="Asap Condensed"/>
                <a:cs typeface="Asap Condensed"/>
                <a:sym typeface="Asap Condensed"/>
              </a:rPr>
              <a:t>PROJECT</a:t>
            </a:r>
          </a:p>
        </p:txBody>
      </p:sp>
      <p:sp>
        <p:nvSpPr>
          <p:cNvPr name="TextBox 4" id="4"/>
          <p:cNvSpPr txBox="true"/>
          <p:nvPr/>
        </p:nvSpPr>
        <p:spPr>
          <a:xfrm rot="0">
            <a:off x="484442" y="7041770"/>
            <a:ext cx="8264961" cy="1977856"/>
          </a:xfrm>
          <a:prstGeom prst="rect">
            <a:avLst/>
          </a:prstGeom>
        </p:spPr>
        <p:txBody>
          <a:bodyPr anchor="t" rtlCol="false" tIns="0" lIns="0" bIns="0" rIns="0">
            <a:spAutoFit/>
          </a:bodyPr>
          <a:lstStyle/>
          <a:p>
            <a:pPr algn="l">
              <a:lnSpc>
                <a:spcPts val="7003"/>
              </a:lnSpc>
            </a:pPr>
            <a:r>
              <a:rPr lang="en-US" sz="6366">
                <a:solidFill>
                  <a:srgbClr val="E0CA27"/>
                </a:solidFill>
                <a:latin typeface="Agrandir Wide"/>
                <a:ea typeface="Agrandir Wide"/>
                <a:cs typeface="Agrandir Wide"/>
                <a:sym typeface="Agrandir Wide"/>
              </a:rPr>
              <a:t>Data analysis project</a:t>
            </a:r>
          </a:p>
        </p:txBody>
      </p:sp>
      <p:sp>
        <p:nvSpPr>
          <p:cNvPr name="TextBox 5" id="5"/>
          <p:cNvSpPr txBox="true"/>
          <p:nvPr/>
        </p:nvSpPr>
        <p:spPr>
          <a:xfrm rot="0">
            <a:off x="484442" y="9095105"/>
            <a:ext cx="8264961" cy="339725"/>
          </a:xfrm>
          <a:prstGeom prst="rect">
            <a:avLst/>
          </a:prstGeom>
        </p:spPr>
        <p:txBody>
          <a:bodyPr anchor="t" rtlCol="false" tIns="0" lIns="0" bIns="0" rIns="0">
            <a:spAutoFit/>
          </a:bodyPr>
          <a:lstStyle/>
          <a:p>
            <a:pPr algn="l">
              <a:lnSpc>
                <a:spcPts val="2199"/>
              </a:lnSpc>
            </a:pPr>
            <a:r>
              <a:rPr lang="en-US" sz="1999">
                <a:solidFill>
                  <a:srgbClr val="E0CA27"/>
                </a:solidFill>
                <a:latin typeface="Agrandir Wide"/>
                <a:ea typeface="Agrandir Wide"/>
                <a:cs typeface="Agrandir Wide"/>
                <a:sym typeface="Agrandir Wide"/>
              </a:rPr>
              <a:t>presented for DEPI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253885" y="309767"/>
            <a:ext cx="20815003" cy="11313802"/>
          </a:xfrm>
          <a:prstGeom prst="rect">
            <a:avLst/>
          </a:prstGeom>
        </p:spPr>
      </p:pic>
      <p:grpSp>
        <p:nvGrpSpPr>
          <p:cNvPr name="Group 3" id="3"/>
          <p:cNvGrpSpPr/>
          <p:nvPr/>
        </p:nvGrpSpPr>
        <p:grpSpPr>
          <a:xfrm rot="0">
            <a:off x="6690918" y="5358221"/>
            <a:ext cx="3525022" cy="2030323"/>
            <a:chOff x="0" y="0"/>
            <a:chExt cx="928401" cy="534735"/>
          </a:xfrm>
        </p:grpSpPr>
        <p:sp>
          <p:nvSpPr>
            <p:cNvPr name="Freeform 4" id="4"/>
            <p:cNvSpPr/>
            <p:nvPr/>
          </p:nvSpPr>
          <p:spPr>
            <a:xfrm flipH="false" flipV="false" rot="0">
              <a:off x="0" y="0"/>
              <a:ext cx="928401" cy="534735"/>
            </a:xfrm>
            <a:custGeom>
              <a:avLst/>
              <a:gdLst/>
              <a:ahLst/>
              <a:cxnLst/>
              <a:rect r="r" b="b" t="t" l="l"/>
              <a:pathLst>
                <a:path h="534735" w="928401">
                  <a:moveTo>
                    <a:pt x="0" y="0"/>
                  </a:moveTo>
                  <a:lnTo>
                    <a:pt x="928401" y="0"/>
                  </a:lnTo>
                  <a:lnTo>
                    <a:pt x="928401" y="534735"/>
                  </a:lnTo>
                  <a:lnTo>
                    <a:pt x="0" y="534735"/>
                  </a:lnTo>
                  <a:close/>
                </a:path>
              </a:pathLst>
            </a:custGeom>
            <a:solidFill>
              <a:srgbClr val="37C9EF"/>
            </a:solidFill>
          </p:spPr>
        </p:sp>
        <p:sp>
          <p:nvSpPr>
            <p:cNvPr name="TextBox 5" id="5"/>
            <p:cNvSpPr txBox="true"/>
            <p:nvPr/>
          </p:nvSpPr>
          <p:spPr>
            <a:xfrm>
              <a:off x="0" y="-76200"/>
              <a:ext cx="928401" cy="610935"/>
            </a:xfrm>
            <a:prstGeom prst="rect">
              <a:avLst/>
            </a:prstGeom>
          </p:spPr>
          <p:txBody>
            <a:bodyPr anchor="ctr" rtlCol="false" tIns="50800" lIns="50800" bIns="50800" rIns="50800"/>
            <a:lstStyle/>
            <a:p>
              <a:pPr algn="ctr">
                <a:lnSpc>
                  <a:spcPts val="5599"/>
                </a:lnSpc>
              </a:pPr>
            </a:p>
          </p:txBody>
        </p:sp>
      </p:grpSp>
      <p:grpSp>
        <p:nvGrpSpPr>
          <p:cNvPr name="Group 6" id="6"/>
          <p:cNvGrpSpPr/>
          <p:nvPr/>
        </p:nvGrpSpPr>
        <p:grpSpPr>
          <a:xfrm rot="-10800000">
            <a:off x="9588258" y="6771376"/>
            <a:ext cx="618157" cy="617168"/>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2C92D5">
                <a:alpha val="49804"/>
              </a:srgbClr>
            </a:solidFill>
          </p:spPr>
        </p:sp>
      </p:grpSp>
      <p:grpSp>
        <p:nvGrpSpPr>
          <p:cNvPr name="Group 8" id="8"/>
          <p:cNvGrpSpPr/>
          <p:nvPr/>
        </p:nvGrpSpPr>
        <p:grpSpPr>
          <a:xfrm rot="0">
            <a:off x="3626155" y="5975389"/>
            <a:ext cx="3666577" cy="2030323"/>
            <a:chOff x="0" y="0"/>
            <a:chExt cx="4888770" cy="2707097"/>
          </a:xfrm>
        </p:grpSpPr>
        <p:grpSp>
          <p:nvGrpSpPr>
            <p:cNvPr name="Group 9" id="9"/>
            <p:cNvGrpSpPr/>
            <p:nvPr/>
          </p:nvGrpSpPr>
          <p:grpSpPr>
            <a:xfrm rot="0">
              <a:off x="0" y="0"/>
              <a:ext cx="4876070" cy="2707097"/>
              <a:chOff x="0" y="0"/>
              <a:chExt cx="963174" cy="534735"/>
            </a:xfrm>
          </p:grpSpPr>
          <p:sp>
            <p:nvSpPr>
              <p:cNvPr name="Freeform 10" id="10"/>
              <p:cNvSpPr/>
              <p:nvPr/>
            </p:nvSpPr>
            <p:spPr>
              <a:xfrm flipH="false" flipV="false" rot="0">
                <a:off x="0" y="0"/>
                <a:ext cx="963174" cy="534735"/>
              </a:xfrm>
              <a:custGeom>
                <a:avLst/>
                <a:gdLst/>
                <a:ahLst/>
                <a:cxnLst/>
                <a:rect r="r" b="b" t="t" l="l"/>
                <a:pathLst>
                  <a:path h="534735" w="963174">
                    <a:moveTo>
                      <a:pt x="0" y="0"/>
                    </a:moveTo>
                    <a:lnTo>
                      <a:pt x="963174" y="0"/>
                    </a:lnTo>
                    <a:lnTo>
                      <a:pt x="963174" y="534735"/>
                    </a:lnTo>
                    <a:lnTo>
                      <a:pt x="0" y="534735"/>
                    </a:lnTo>
                    <a:close/>
                  </a:path>
                </a:pathLst>
              </a:custGeom>
              <a:solidFill>
                <a:srgbClr val="18B6B4"/>
              </a:solidFill>
            </p:spPr>
          </p:sp>
          <p:sp>
            <p:nvSpPr>
              <p:cNvPr name="TextBox 11" id="11"/>
              <p:cNvSpPr txBox="true"/>
              <p:nvPr/>
            </p:nvSpPr>
            <p:spPr>
              <a:xfrm>
                <a:off x="0" y="-76200"/>
                <a:ext cx="963174" cy="610935"/>
              </a:xfrm>
              <a:prstGeom prst="rect">
                <a:avLst/>
              </a:prstGeom>
            </p:spPr>
            <p:txBody>
              <a:bodyPr anchor="ctr" rtlCol="false" tIns="50800" lIns="50800" bIns="50800" rIns="50800"/>
              <a:lstStyle/>
              <a:p>
                <a:pPr algn="ctr">
                  <a:lnSpc>
                    <a:spcPts val="5599"/>
                  </a:lnSpc>
                </a:pPr>
              </a:p>
            </p:txBody>
          </p:sp>
        </p:grpSp>
        <p:grpSp>
          <p:nvGrpSpPr>
            <p:cNvPr name="Group 12" id="12"/>
            <p:cNvGrpSpPr/>
            <p:nvPr/>
          </p:nvGrpSpPr>
          <p:grpSpPr>
            <a:xfrm rot="-10800000">
              <a:off x="4064561" y="1884207"/>
              <a:ext cx="824209" cy="822891"/>
              <a:chOff x="0" y="0"/>
              <a:chExt cx="6350000" cy="6339840"/>
            </a:xfrm>
          </p:grpSpPr>
          <p:sp>
            <p:nvSpPr>
              <p:cNvPr name="Freeform 13" id="1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7C9EF">
                  <a:alpha val="49804"/>
                </a:srgbClr>
              </a:solidFill>
            </p:spPr>
          </p:sp>
        </p:grpSp>
      </p:grpSp>
      <p:grpSp>
        <p:nvGrpSpPr>
          <p:cNvPr name="Group 14" id="14"/>
          <p:cNvGrpSpPr/>
          <p:nvPr/>
        </p:nvGrpSpPr>
        <p:grpSpPr>
          <a:xfrm rot="0">
            <a:off x="9682604" y="3676512"/>
            <a:ext cx="4525941" cy="4020616"/>
            <a:chOff x="0" y="0"/>
            <a:chExt cx="977479" cy="868343"/>
          </a:xfrm>
        </p:grpSpPr>
        <p:sp>
          <p:nvSpPr>
            <p:cNvPr name="Freeform 15" id="15"/>
            <p:cNvSpPr/>
            <p:nvPr/>
          </p:nvSpPr>
          <p:spPr>
            <a:xfrm flipH="false" flipV="false" rot="0">
              <a:off x="0" y="0"/>
              <a:ext cx="977479" cy="868343"/>
            </a:xfrm>
            <a:custGeom>
              <a:avLst/>
              <a:gdLst/>
              <a:ahLst/>
              <a:cxnLst/>
              <a:rect r="r" b="b" t="t" l="l"/>
              <a:pathLst>
                <a:path h="868343" w="977479">
                  <a:moveTo>
                    <a:pt x="977479" y="434171"/>
                  </a:moveTo>
                  <a:lnTo>
                    <a:pt x="571079" y="0"/>
                  </a:lnTo>
                  <a:lnTo>
                    <a:pt x="571079" y="203200"/>
                  </a:lnTo>
                  <a:lnTo>
                    <a:pt x="0" y="203200"/>
                  </a:lnTo>
                  <a:lnTo>
                    <a:pt x="0" y="665143"/>
                  </a:lnTo>
                  <a:lnTo>
                    <a:pt x="571079" y="665143"/>
                  </a:lnTo>
                  <a:lnTo>
                    <a:pt x="571079" y="868343"/>
                  </a:lnTo>
                  <a:lnTo>
                    <a:pt x="977479" y="434171"/>
                  </a:lnTo>
                  <a:close/>
                </a:path>
              </a:pathLst>
            </a:custGeom>
            <a:solidFill>
              <a:srgbClr val="13538A"/>
            </a:solidFill>
          </p:spPr>
        </p:sp>
        <p:sp>
          <p:nvSpPr>
            <p:cNvPr name="TextBox 16" id="16"/>
            <p:cNvSpPr txBox="true"/>
            <p:nvPr/>
          </p:nvSpPr>
          <p:spPr>
            <a:xfrm>
              <a:off x="0" y="127000"/>
              <a:ext cx="875879" cy="538143"/>
            </a:xfrm>
            <a:prstGeom prst="rect">
              <a:avLst/>
            </a:prstGeom>
          </p:spPr>
          <p:txBody>
            <a:bodyPr anchor="ctr" rtlCol="false" tIns="50800" lIns="50800" bIns="50800" rIns="50800"/>
            <a:lstStyle/>
            <a:p>
              <a:pPr algn="ctr">
                <a:lnSpc>
                  <a:spcPts val="5599"/>
                </a:lnSpc>
              </a:pPr>
            </a:p>
          </p:txBody>
        </p:sp>
      </p:grpSp>
      <p:sp>
        <p:nvSpPr>
          <p:cNvPr name="TextBox 17" id="17"/>
          <p:cNvSpPr txBox="true"/>
          <p:nvPr/>
        </p:nvSpPr>
        <p:spPr>
          <a:xfrm rot="0">
            <a:off x="3543790" y="6407176"/>
            <a:ext cx="3130785" cy="1396584"/>
          </a:xfrm>
          <a:prstGeom prst="rect">
            <a:avLst/>
          </a:prstGeom>
        </p:spPr>
        <p:txBody>
          <a:bodyPr anchor="t" rtlCol="false" tIns="0" lIns="0" bIns="0" rIns="0">
            <a:spAutoFit/>
          </a:bodyPr>
          <a:lstStyle/>
          <a:p>
            <a:pPr algn="ctr">
              <a:lnSpc>
                <a:spcPts val="4432"/>
              </a:lnSpc>
            </a:pPr>
            <a:r>
              <a:rPr lang="en-US" b="true" sz="3166" spc="94">
                <a:solidFill>
                  <a:srgbClr val="F4F0E9"/>
                </a:solidFill>
                <a:latin typeface="Aileron Bold"/>
                <a:ea typeface="Aileron Bold"/>
                <a:cs typeface="Aileron Bold"/>
                <a:sym typeface="Aileron Bold"/>
              </a:rPr>
              <a:t>1-</a:t>
            </a:r>
          </a:p>
          <a:p>
            <a:pPr algn="ctr" marL="0" indent="0" lvl="0">
              <a:lnSpc>
                <a:spcPts val="3312"/>
              </a:lnSpc>
            </a:pPr>
            <a:r>
              <a:rPr lang="en-US" sz="2366" spc="70">
                <a:solidFill>
                  <a:srgbClr val="F4F0E9"/>
                </a:solidFill>
                <a:latin typeface="Aileron"/>
                <a:ea typeface="Aileron"/>
                <a:cs typeface="Aileron"/>
                <a:sym typeface="Aileron"/>
              </a:rPr>
              <a:t>Avg. revenue to each product type</a:t>
            </a:r>
          </a:p>
        </p:txBody>
      </p:sp>
      <p:sp>
        <p:nvSpPr>
          <p:cNvPr name="TextBox 18" id="18"/>
          <p:cNvSpPr txBox="true"/>
          <p:nvPr/>
        </p:nvSpPr>
        <p:spPr>
          <a:xfrm rot="0">
            <a:off x="6674575" y="5186440"/>
            <a:ext cx="3135062" cy="2163445"/>
          </a:xfrm>
          <a:prstGeom prst="rect">
            <a:avLst/>
          </a:prstGeom>
        </p:spPr>
        <p:txBody>
          <a:bodyPr anchor="t" rtlCol="false" tIns="0" lIns="0" bIns="0" rIns="0">
            <a:spAutoFit/>
          </a:bodyPr>
          <a:lstStyle/>
          <a:p>
            <a:pPr algn="ctr">
              <a:lnSpc>
                <a:spcPts val="4759"/>
              </a:lnSpc>
            </a:pPr>
            <a:r>
              <a:rPr lang="en-US" b="true" sz="3399" spc="101">
                <a:solidFill>
                  <a:srgbClr val="F4F0E9"/>
                </a:solidFill>
                <a:latin typeface="Aileron Bold"/>
                <a:ea typeface="Aileron Bold"/>
                <a:cs typeface="Aileron Bold"/>
                <a:sym typeface="Aileron Bold"/>
              </a:rPr>
              <a:t>2-</a:t>
            </a:r>
          </a:p>
          <a:p>
            <a:pPr algn="ctr">
              <a:lnSpc>
                <a:spcPts val="3640"/>
              </a:lnSpc>
            </a:pPr>
            <a:r>
              <a:rPr lang="en-US" sz="2600" spc="78">
                <a:solidFill>
                  <a:srgbClr val="F4F0E9"/>
                </a:solidFill>
                <a:latin typeface="Aileron"/>
                <a:ea typeface="Aileron"/>
                <a:cs typeface="Aileron"/>
                <a:sym typeface="Aileron"/>
              </a:rPr>
              <a:t>Total Revenue for each supplier in this chain</a:t>
            </a:r>
          </a:p>
          <a:p>
            <a:pPr algn="ctr" marL="0" indent="0" lvl="0">
              <a:lnSpc>
                <a:spcPts val="1400"/>
              </a:lnSpc>
            </a:pPr>
          </a:p>
        </p:txBody>
      </p:sp>
      <p:sp>
        <p:nvSpPr>
          <p:cNvPr name="TextBox 19" id="19"/>
          <p:cNvSpPr txBox="true"/>
          <p:nvPr/>
        </p:nvSpPr>
        <p:spPr>
          <a:xfrm rot="0">
            <a:off x="10159262" y="4691457"/>
            <a:ext cx="2639213" cy="1924050"/>
          </a:xfrm>
          <a:prstGeom prst="rect">
            <a:avLst/>
          </a:prstGeom>
        </p:spPr>
        <p:txBody>
          <a:bodyPr anchor="t" rtlCol="false" tIns="0" lIns="0" bIns="0" rIns="0">
            <a:spAutoFit/>
          </a:bodyPr>
          <a:lstStyle/>
          <a:p>
            <a:pPr algn="ctr">
              <a:lnSpc>
                <a:spcPts val="4899"/>
              </a:lnSpc>
            </a:pPr>
            <a:r>
              <a:rPr lang="en-US" b="true" sz="3499" spc="104">
                <a:solidFill>
                  <a:srgbClr val="F4F0E9"/>
                </a:solidFill>
                <a:latin typeface="Aileron Bold"/>
                <a:ea typeface="Aileron Bold"/>
                <a:cs typeface="Aileron Bold"/>
                <a:sym typeface="Aileron Bold"/>
              </a:rPr>
              <a:t>3-</a:t>
            </a:r>
          </a:p>
          <a:p>
            <a:pPr algn="ctr">
              <a:lnSpc>
                <a:spcPts val="3499"/>
              </a:lnSpc>
            </a:pPr>
            <a:r>
              <a:rPr lang="en-US" sz="2499" spc="74">
                <a:solidFill>
                  <a:srgbClr val="F4F0E9"/>
                </a:solidFill>
                <a:latin typeface="Aileron"/>
                <a:ea typeface="Aileron"/>
                <a:cs typeface="Aileron"/>
                <a:sym typeface="Aileron"/>
              </a:rPr>
              <a:t>The Highest selling product</a:t>
            </a:r>
          </a:p>
          <a:p>
            <a:pPr algn="ctr" marL="0" indent="0" lvl="0">
              <a:lnSpc>
                <a:spcPts val="3499"/>
              </a:lnSpc>
            </a:pPr>
          </a:p>
        </p:txBody>
      </p:sp>
      <p:grpSp>
        <p:nvGrpSpPr>
          <p:cNvPr name="Group 20" id="20"/>
          <p:cNvGrpSpPr/>
          <p:nvPr/>
        </p:nvGrpSpPr>
        <p:grpSpPr>
          <a:xfrm rot="0">
            <a:off x="203249" y="525877"/>
            <a:ext cx="9546045" cy="1556841"/>
            <a:chOff x="0" y="0"/>
            <a:chExt cx="2514185" cy="410032"/>
          </a:xfrm>
        </p:grpSpPr>
        <p:sp>
          <p:nvSpPr>
            <p:cNvPr name="Freeform 21" id="21"/>
            <p:cNvSpPr/>
            <p:nvPr/>
          </p:nvSpPr>
          <p:spPr>
            <a:xfrm flipH="false" flipV="false" rot="0">
              <a:off x="0" y="0"/>
              <a:ext cx="2514185" cy="410032"/>
            </a:xfrm>
            <a:custGeom>
              <a:avLst/>
              <a:gdLst/>
              <a:ahLst/>
              <a:cxnLst/>
              <a:rect r="r" b="b" t="t" l="l"/>
              <a:pathLst>
                <a:path h="410032" w="2514185">
                  <a:moveTo>
                    <a:pt x="41361" y="0"/>
                  </a:moveTo>
                  <a:lnTo>
                    <a:pt x="2472823" y="0"/>
                  </a:lnTo>
                  <a:cubicBezTo>
                    <a:pt x="2483793" y="0"/>
                    <a:pt x="2494313" y="4358"/>
                    <a:pt x="2502070" y="12114"/>
                  </a:cubicBezTo>
                  <a:cubicBezTo>
                    <a:pt x="2509827" y="19871"/>
                    <a:pt x="2514185" y="30392"/>
                    <a:pt x="2514185" y="41361"/>
                  </a:cubicBezTo>
                  <a:lnTo>
                    <a:pt x="2514185" y="368671"/>
                  </a:lnTo>
                  <a:cubicBezTo>
                    <a:pt x="2514185" y="379641"/>
                    <a:pt x="2509827" y="390161"/>
                    <a:pt x="2502070" y="397918"/>
                  </a:cubicBezTo>
                  <a:cubicBezTo>
                    <a:pt x="2494313" y="405675"/>
                    <a:pt x="2483793" y="410032"/>
                    <a:pt x="2472823" y="410032"/>
                  </a:cubicBezTo>
                  <a:lnTo>
                    <a:pt x="41361" y="410032"/>
                  </a:lnTo>
                  <a:cubicBezTo>
                    <a:pt x="30392" y="410032"/>
                    <a:pt x="19871" y="405675"/>
                    <a:pt x="12114" y="397918"/>
                  </a:cubicBezTo>
                  <a:cubicBezTo>
                    <a:pt x="4358" y="390161"/>
                    <a:pt x="0" y="379641"/>
                    <a:pt x="0" y="368671"/>
                  </a:cubicBezTo>
                  <a:lnTo>
                    <a:pt x="0" y="41361"/>
                  </a:lnTo>
                  <a:cubicBezTo>
                    <a:pt x="0" y="30392"/>
                    <a:pt x="4358" y="19871"/>
                    <a:pt x="12114" y="12114"/>
                  </a:cubicBezTo>
                  <a:cubicBezTo>
                    <a:pt x="19871" y="4358"/>
                    <a:pt x="30392" y="0"/>
                    <a:pt x="41361" y="0"/>
                  </a:cubicBezTo>
                  <a:close/>
                </a:path>
              </a:pathLst>
            </a:custGeom>
            <a:solidFill>
              <a:srgbClr val="000000">
                <a:alpha val="0"/>
              </a:srgbClr>
            </a:solidFill>
            <a:ln w="38100" cap="rnd">
              <a:solidFill>
                <a:srgbClr val="8ED7E8"/>
              </a:solidFill>
              <a:prstDash val="solid"/>
              <a:round/>
            </a:ln>
          </p:spPr>
        </p:sp>
        <p:sp>
          <p:nvSpPr>
            <p:cNvPr name="TextBox 22" id="22"/>
            <p:cNvSpPr txBox="true"/>
            <p:nvPr/>
          </p:nvSpPr>
          <p:spPr>
            <a:xfrm>
              <a:off x="0" y="-180975"/>
              <a:ext cx="2514185" cy="591007"/>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3- ANALYSIS</a:t>
              </a:r>
            </a:p>
            <a:p>
              <a:pPr algn="ctr">
                <a:lnSpc>
                  <a:spcPts val="5319"/>
                </a:lnSpc>
              </a:pPr>
              <a:r>
                <a:rPr lang="en-US" sz="3799">
                  <a:solidFill>
                    <a:srgbClr val="8ED7E8"/>
                  </a:solidFill>
                  <a:latin typeface="Agrandir Wide"/>
                  <a:ea typeface="Agrandir Wide"/>
                  <a:cs typeface="Agrandir Wide"/>
                  <a:sym typeface="Agrandir Wide"/>
                </a:rPr>
                <a:t>( Measurements )</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AutoShape 2" id="2"/>
          <p:cNvSpPr/>
          <p:nvPr/>
        </p:nvSpPr>
        <p:spPr>
          <a:xfrm>
            <a:off x="5867039" y="5602667"/>
            <a:ext cx="1260757" cy="57150"/>
          </a:xfrm>
          <a:prstGeom prst="line">
            <a:avLst/>
          </a:prstGeom>
          <a:ln cap="flat" w="57150">
            <a:solidFill>
              <a:srgbClr val="3EDAD8"/>
            </a:solidFill>
            <a:prstDash val="solid"/>
            <a:headEnd type="none" len="sm" w="sm"/>
            <a:tailEnd type="none" len="sm" w="sm"/>
          </a:ln>
        </p:spPr>
      </p:sp>
      <p:sp>
        <p:nvSpPr>
          <p:cNvPr name="AutoShape 3" id="3"/>
          <p:cNvSpPr/>
          <p:nvPr/>
        </p:nvSpPr>
        <p:spPr>
          <a:xfrm rot="0">
            <a:off x="8509907" y="5602667"/>
            <a:ext cx="1285875" cy="0"/>
          </a:xfrm>
          <a:prstGeom prst="line">
            <a:avLst/>
          </a:prstGeom>
          <a:ln cap="flat" w="57150">
            <a:solidFill>
              <a:srgbClr val="18AFD6"/>
            </a:solidFill>
            <a:prstDash val="solid"/>
            <a:headEnd type="none" len="sm" w="sm"/>
            <a:tailEnd type="none" len="sm" w="sm"/>
          </a:ln>
        </p:spPr>
      </p:sp>
      <p:sp>
        <p:nvSpPr>
          <p:cNvPr name="AutoShape 4" id="4"/>
          <p:cNvSpPr/>
          <p:nvPr/>
        </p:nvSpPr>
        <p:spPr>
          <a:xfrm rot="0">
            <a:off x="11177893" y="5602667"/>
            <a:ext cx="1201605" cy="0"/>
          </a:xfrm>
          <a:prstGeom prst="line">
            <a:avLst/>
          </a:prstGeom>
          <a:ln cap="flat" w="57150">
            <a:solidFill>
              <a:srgbClr val="1C88CF"/>
            </a:solidFill>
            <a:prstDash val="solid"/>
            <a:headEnd type="none" len="sm" w="sm"/>
            <a:tailEnd type="none" len="sm" w="sm"/>
          </a:ln>
        </p:spPr>
      </p:sp>
      <p:grpSp>
        <p:nvGrpSpPr>
          <p:cNvPr name="Group 5" id="5"/>
          <p:cNvGrpSpPr/>
          <p:nvPr/>
        </p:nvGrpSpPr>
        <p:grpSpPr>
          <a:xfrm rot="0">
            <a:off x="4484928" y="4940186"/>
            <a:ext cx="1382111" cy="1382111"/>
            <a:chOff x="0" y="0"/>
            <a:chExt cx="1842815" cy="1842815"/>
          </a:xfrm>
        </p:grpSpPr>
        <p:grpSp>
          <p:nvGrpSpPr>
            <p:cNvPr name="Group 6" id="6"/>
            <p:cNvGrpSpPr/>
            <p:nvPr/>
          </p:nvGrpSpPr>
          <p:grpSpPr>
            <a:xfrm rot="0">
              <a:off x="0" y="0"/>
              <a:ext cx="1842815" cy="18428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9" id="9"/>
            <p:cNvSpPr/>
            <p:nvPr/>
          </p:nvSpPr>
          <p:spPr>
            <a:xfrm flipH="false" flipV="false" rot="0">
              <a:off x="416564" y="577196"/>
              <a:ext cx="1009686" cy="688422"/>
            </a:xfrm>
            <a:custGeom>
              <a:avLst/>
              <a:gdLst/>
              <a:ahLst/>
              <a:cxnLst/>
              <a:rect r="r" b="b" t="t" l="l"/>
              <a:pathLst>
                <a:path h="688422" w="1009686">
                  <a:moveTo>
                    <a:pt x="0" y="0"/>
                  </a:moveTo>
                  <a:lnTo>
                    <a:pt x="1009686" y="0"/>
                  </a:lnTo>
                  <a:lnTo>
                    <a:pt x="1009686" y="688423"/>
                  </a:lnTo>
                  <a:lnTo>
                    <a:pt x="0" y="688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0">
            <a:off x="7127796" y="4940186"/>
            <a:ext cx="1382111" cy="13821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13" id="13"/>
          <p:cNvGrpSpPr/>
          <p:nvPr/>
        </p:nvGrpSpPr>
        <p:grpSpPr>
          <a:xfrm rot="0">
            <a:off x="9795782" y="4940186"/>
            <a:ext cx="1382111" cy="138211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AFD6"/>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TextBox 16" id="16"/>
          <p:cNvSpPr txBox="true"/>
          <p:nvPr/>
        </p:nvSpPr>
        <p:spPr>
          <a:xfrm rot="0">
            <a:off x="4147393" y="4103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ABOUT</a:t>
            </a:r>
          </a:p>
        </p:txBody>
      </p:sp>
      <p:sp>
        <p:nvSpPr>
          <p:cNvPr name="TextBox 17" id="17"/>
          <p:cNvSpPr txBox="true"/>
          <p:nvPr/>
        </p:nvSpPr>
        <p:spPr>
          <a:xfrm rot="0">
            <a:off x="6378813" y="6703297"/>
            <a:ext cx="2880078" cy="422911"/>
          </a:xfrm>
          <a:prstGeom prst="rect">
            <a:avLst/>
          </a:prstGeom>
        </p:spPr>
        <p:txBody>
          <a:bodyPr anchor="t" rtlCol="false" tIns="0" lIns="0" bIns="0" rIns="0">
            <a:spAutoFit/>
          </a:bodyPr>
          <a:lstStyle/>
          <a:p>
            <a:pPr algn="ctr">
              <a:lnSpc>
                <a:spcPts val="3599"/>
              </a:lnSpc>
            </a:pPr>
            <a:r>
              <a:rPr lang="en-US" b="true" sz="2399" spc="35">
                <a:solidFill>
                  <a:srgbClr val="191919"/>
                </a:solidFill>
                <a:latin typeface="Aileron Bold"/>
                <a:ea typeface="Aileron Bold"/>
                <a:cs typeface="Aileron Bold"/>
                <a:sym typeface="Aileron Bold"/>
              </a:rPr>
              <a:t>MEASUREMENTS</a:t>
            </a:r>
          </a:p>
        </p:txBody>
      </p:sp>
      <p:sp>
        <p:nvSpPr>
          <p:cNvPr name="TextBox 18" id="18"/>
          <p:cNvSpPr txBox="true"/>
          <p:nvPr/>
        </p:nvSpPr>
        <p:spPr>
          <a:xfrm rot="0">
            <a:off x="9447987" y="4103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TOOLS</a:t>
            </a:r>
          </a:p>
        </p:txBody>
      </p:sp>
      <p:grpSp>
        <p:nvGrpSpPr>
          <p:cNvPr name="Group 19" id="19"/>
          <p:cNvGrpSpPr/>
          <p:nvPr/>
        </p:nvGrpSpPr>
        <p:grpSpPr>
          <a:xfrm rot="0">
            <a:off x="6189715" y="807674"/>
            <a:ext cx="5760155" cy="1047428"/>
            <a:chOff x="0" y="0"/>
            <a:chExt cx="1517078" cy="275866"/>
          </a:xfrm>
        </p:grpSpPr>
        <p:sp>
          <p:nvSpPr>
            <p:cNvPr name="Freeform 20" id="20"/>
            <p:cNvSpPr/>
            <p:nvPr/>
          </p:nvSpPr>
          <p:spPr>
            <a:xfrm flipH="false" flipV="false" rot="0">
              <a:off x="0" y="0"/>
              <a:ext cx="1517078" cy="275866"/>
            </a:xfrm>
            <a:custGeom>
              <a:avLst/>
              <a:gdLst/>
              <a:ahLst/>
              <a:cxnLst/>
              <a:rect r="r" b="b" t="t" l="l"/>
              <a:pathLst>
                <a:path h="275866" w="1517078">
                  <a:moveTo>
                    <a:pt x="68546" y="0"/>
                  </a:moveTo>
                  <a:lnTo>
                    <a:pt x="1448531" y="0"/>
                  </a:lnTo>
                  <a:cubicBezTo>
                    <a:pt x="1466711" y="0"/>
                    <a:pt x="1484146" y="7222"/>
                    <a:pt x="1497001" y="20077"/>
                  </a:cubicBezTo>
                  <a:cubicBezTo>
                    <a:pt x="1509856" y="32932"/>
                    <a:pt x="1517078" y="50367"/>
                    <a:pt x="1517078" y="68546"/>
                  </a:cubicBezTo>
                  <a:lnTo>
                    <a:pt x="1517078" y="207319"/>
                  </a:lnTo>
                  <a:cubicBezTo>
                    <a:pt x="1517078" y="225499"/>
                    <a:pt x="1509856" y="242934"/>
                    <a:pt x="1497001" y="255789"/>
                  </a:cubicBezTo>
                  <a:cubicBezTo>
                    <a:pt x="1484146" y="268644"/>
                    <a:pt x="1466711" y="275866"/>
                    <a:pt x="1448531" y="275866"/>
                  </a:cubicBezTo>
                  <a:lnTo>
                    <a:pt x="68546" y="275866"/>
                  </a:lnTo>
                  <a:cubicBezTo>
                    <a:pt x="50367" y="275866"/>
                    <a:pt x="32932" y="268644"/>
                    <a:pt x="20077" y="255789"/>
                  </a:cubicBezTo>
                  <a:cubicBezTo>
                    <a:pt x="7222" y="242934"/>
                    <a:pt x="0" y="225499"/>
                    <a:pt x="0" y="207319"/>
                  </a:cubicBezTo>
                  <a:lnTo>
                    <a:pt x="0" y="68546"/>
                  </a:lnTo>
                  <a:cubicBezTo>
                    <a:pt x="0" y="50367"/>
                    <a:pt x="7222" y="32932"/>
                    <a:pt x="20077" y="20077"/>
                  </a:cubicBezTo>
                  <a:cubicBezTo>
                    <a:pt x="32932" y="7222"/>
                    <a:pt x="50367" y="0"/>
                    <a:pt x="68546" y="0"/>
                  </a:cubicBezTo>
                  <a:close/>
                </a:path>
              </a:pathLst>
            </a:custGeom>
            <a:solidFill>
              <a:srgbClr val="000000">
                <a:alpha val="0"/>
              </a:srgbClr>
            </a:solidFill>
            <a:ln w="38100" cap="rnd">
              <a:solidFill>
                <a:srgbClr val="8ED7E8"/>
              </a:solidFill>
              <a:prstDash val="solid"/>
              <a:round/>
            </a:ln>
          </p:spPr>
        </p:sp>
        <p:sp>
          <p:nvSpPr>
            <p:cNvPr name="TextBox 21" id="21"/>
            <p:cNvSpPr txBox="true"/>
            <p:nvPr/>
          </p:nvSpPr>
          <p:spPr>
            <a:xfrm>
              <a:off x="0" y="-180975"/>
              <a:ext cx="1517078" cy="456841"/>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3-ANALYSIS</a:t>
              </a:r>
            </a:p>
          </p:txBody>
        </p:sp>
      </p:grpSp>
      <p:sp>
        <p:nvSpPr>
          <p:cNvPr name="Freeform 22" id="22"/>
          <p:cNvSpPr/>
          <p:nvPr/>
        </p:nvSpPr>
        <p:spPr>
          <a:xfrm flipH="false" flipV="false" rot="0">
            <a:off x="7374299" y="5189923"/>
            <a:ext cx="889104" cy="882638"/>
          </a:xfrm>
          <a:custGeom>
            <a:avLst/>
            <a:gdLst/>
            <a:ahLst/>
            <a:cxnLst/>
            <a:rect r="r" b="b" t="t" l="l"/>
            <a:pathLst>
              <a:path h="882638" w="889104">
                <a:moveTo>
                  <a:pt x="0" y="0"/>
                </a:moveTo>
                <a:lnTo>
                  <a:pt x="889104" y="0"/>
                </a:lnTo>
                <a:lnTo>
                  <a:pt x="889104" y="882638"/>
                </a:lnTo>
                <a:lnTo>
                  <a:pt x="0" y="882638"/>
                </a:lnTo>
                <a:lnTo>
                  <a:pt x="0" y="0"/>
                </a:lnTo>
                <a:close/>
              </a:path>
            </a:pathLst>
          </a:custGeom>
          <a:blipFill>
            <a:blip r:embed="rId4">
              <a:extLst>
                <a:ext uri="{96DAC541-7B7A-43D3-8B79-37D633B846F1}">
                  <asvg:svgBlip xmlns:asvg="http://schemas.microsoft.com/office/drawing/2016/SVG/main" r:embed="rId5"/>
                </a:ext>
              </a:extLst>
            </a:blip>
            <a:stretch>
              <a:fillRect l="-53" t="0" r="-53" b="0"/>
            </a:stretch>
          </a:blipFill>
        </p:spPr>
      </p:sp>
      <p:sp>
        <p:nvSpPr>
          <p:cNvPr name="Freeform 23" id="23"/>
          <p:cNvSpPr/>
          <p:nvPr/>
        </p:nvSpPr>
        <p:spPr>
          <a:xfrm flipH="false" flipV="false" rot="0">
            <a:off x="10064543" y="5227972"/>
            <a:ext cx="844589" cy="844589"/>
          </a:xfrm>
          <a:custGeom>
            <a:avLst/>
            <a:gdLst/>
            <a:ahLst/>
            <a:cxnLst/>
            <a:rect r="r" b="b" t="t" l="l"/>
            <a:pathLst>
              <a:path h="844589" w="844589">
                <a:moveTo>
                  <a:pt x="0" y="0"/>
                </a:moveTo>
                <a:lnTo>
                  <a:pt x="844589" y="0"/>
                </a:lnTo>
                <a:lnTo>
                  <a:pt x="844589" y="844589"/>
                </a:lnTo>
                <a:lnTo>
                  <a:pt x="0" y="8445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2532902" y="5227972"/>
            <a:ext cx="1075303" cy="776173"/>
          </a:xfrm>
          <a:custGeom>
            <a:avLst/>
            <a:gdLst/>
            <a:ahLst/>
            <a:cxnLst/>
            <a:rect r="r" b="b" t="t" l="l"/>
            <a:pathLst>
              <a:path h="776173" w="1075303">
                <a:moveTo>
                  <a:pt x="0" y="0"/>
                </a:moveTo>
                <a:lnTo>
                  <a:pt x="1075304" y="0"/>
                </a:lnTo>
                <a:lnTo>
                  <a:pt x="1075304" y="776173"/>
                </a:lnTo>
                <a:lnTo>
                  <a:pt x="0" y="776173"/>
                </a:lnTo>
                <a:lnTo>
                  <a:pt x="0" y="0"/>
                </a:lnTo>
                <a:close/>
              </a:path>
            </a:pathLst>
          </a:custGeom>
          <a:blipFill>
            <a:blip r:embed="rId8">
              <a:extLst>
                <a:ext uri="{96DAC541-7B7A-43D3-8B79-37D633B846F1}">
                  <asvg:svgBlip xmlns:asvg="http://schemas.microsoft.com/office/drawing/2016/SVG/main" r:embed="rId9"/>
                </a:ext>
              </a:extLst>
            </a:blip>
            <a:stretch>
              <a:fillRect l="-126" t="0" r="-126" b="0"/>
            </a:stretch>
          </a:blipFill>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5111791" y="2936973"/>
            <a:ext cx="3568243" cy="3090074"/>
            <a:chOff x="0" y="0"/>
            <a:chExt cx="729956" cy="632137"/>
          </a:xfrm>
        </p:grpSpPr>
        <p:sp>
          <p:nvSpPr>
            <p:cNvPr name="Freeform 3" id="3"/>
            <p:cNvSpPr/>
            <p:nvPr/>
          </p:nvSpPr>
          <p:spPr>
            <a:xfrm flipH="false" flipV="false" rot="0">
              <a:off x="0" y="0"/>
              <a:ext cx="729956" cy="632137"/>
            </a:xfrm>
            <a:custGeom>
              <a:avLst/>
              <a:gdLst/>
              <a:ahLst/>
              <a:cxnLst/>
              <a:rect r="r" b="b" t="t" l="l"/>
              <a:pathLst>
                <a:path h="632137" w="729956">
                  <a:moveTo>
                    <a:pt x="364978" y="0"/>
                  </a:moveTo>
                  <a:lnTo>
                    <a:pt x="729956" y="632137"/>
                  </a:lnTo>
                  <a:lnTo>
                    <a:pt x="0" y="632137"/>
                  </a:lnTo>
                  <a:lnTo>
                    <a:pt x="364978" y="0"/>
                  </a:lnTo>
                  <a:close/>
                </a:path>
              </a:pathLst>
            </a:custGeom>
            <a:solidFill>
              <a:srgbClr val="E0F4F4"/>
            </a:solidFill>
          </p:spPr>
        </p:sp>
        <p:sp>
          <p:nvSpPr>
            <p:cNvPr name="TextBox 4" id="4"/>
            <p:cNvSpPr txBox="true"/>
            <p:nvPr/>
          </p:nvSpPr>
          <p:spPr>
            <a:xfrm>
              <a:off x="114056" y="245867"/>
              <a:ext cx="501845" cy="341117"/>
            </a:xfrm>
            <a:prstGeom prst="rect">
              <a:avLst/>
            </a:prstGeom>
          </p:spPr>
          <p:txBody>
            <a:bodyPr anchor="ctr" rtlCol="false" tIns="50800" lIns="50800" bIns="50800" rIns="50800"/>
            <a:lstStyle/>
            <a:p>
              <a:pPr algn="ctr">
                <a:lnSpc>
                  <a:spcPts val="3359"/>
                </a:lnSpc>
              </a:pPr>
              <a:r>
                <a:rPr lang="en-US" sz="2400" i="true" spc="216">
                  <a:solidFill>
                    <a:srgbClr val="191919"/>
                  </a:solidFill>
                  <a:latin typeface="Aileron Italics"/>
                  <a:ea typeface="Aileron Italics"/>
                  <a:cs typeface="Aileron Italics"/>
                  <a:sym typeface="Aileron Italics"/>
                </a:rPr>
                <a:t>TABLEAU</a:t>
              </a:r>
            </a:p>
          </p:txBody>
        </p:sp>
      </p:grpSp>
      <p:grpSp>
        <p:nvGrpSpPr>
          <p:cNvPr name="Group 5" id="5"/>
          <p:cNvGrpSpPr/>
          <p:nvPr/>
        </p:nvGrpSpPr>
        <p:grpSpPr>
          <a:xfrm rot="0">
            <a:off x="8963025" y="2936973"/>
            <a:ext cx="3568243" cy="3090074"/>
            <a:chOff x="0" y="0"/>
            <a:chExt cx="729956" cy="632137"/>
          </a:xfrm>
        </p:grpSpPr>
        <p:sp>
          <p:nvSpPr>
            <p:cNvPr name="Freeform 6" id="6"/>
            <p:cNvSpPr/>
            <p:nvPr/>
          </p:nvSpPr>
          <p:spPr>
            <a:xfrm flipH="false" flipV="false" rot="0">
              <a:off x="0" y="0"/>
              <a:ext cx="729956" cy="632137"/>
            </a:xfrm>
            <a:custGeom>
              <a:avLst/>
              <a:gdLst/>
              <a:ahLst/>
              <a:cxnLst/>
              <a:rect r="r" b="b" t="t" l="l"/>
              <a:pathLst>
                <a:path h="632137" w="729956">
                  <a:moveTo>
                    <a:pt x="364978" y="0"/>
                  </a:moveTo>
                  <a:lnTo>
                    <a:pt x="729956" y="632137"/>
                  </a:lnTo>
                  <a:lnTo>
                    <a:pt x="0" y="632137"/>
                  </a:lnTo>
                  <a:lnTo>
                    <a:pt x="364978" y="0"/>
                  </a:lnTo>
                  <a:close/>
                </a:path>
              </a:pathLst>
            </a:custGeom>
            <a:solidFill>
              <a:srgbClr val="C8D4E2"/>
            </a:solidFill>
          </p:spPr>
        </p:sp>
        <p:sp>
          <p:nvSpPr>
            <p:cNvPr name="TextBox 7" id="7"/>
            <p:cNvSpPr txBox="true"/>
            <p:nvPr/>
          </p:nvSpPr>
          <p:spPr>
            <a:xfrm>
              <a:off x="114056" y="245867"/>
              <a:ext cx="501845" cy="341117"/>
            </a:xfrm>
            <a:prstGeom prst="rect">
              <a:avLst/>
            </a:prstGeom>
          </p:spPr>
          <p:txBody>
            <a:bodyPr anchor="ctr" rtlCol="false" tIns="50800" lIns="50800" bIns="50800" rIns="50800"/>
            <a:lstStyle/>
            <a:p>
              <a:pPr algn="ctr">
                <a:lnSpc>
                  <a:spcPts val="3359"/>
                </a:lnSpc>
              </a:pPr>
              <a:r>
                <a:rPr lang="en-US" sz="2400" i="true" spc="216">
                  <a:solidFill>
                    <a:srgbClr val="191919"/>
                  </a:solidFill>
                  <a:latin typeface="Aileron Italics"/>
                  <a:ea typeface="Aileron Italics"/>
                  <a:cs typeface="Aileron Italics"/>
                  <a:sym typeface="Aileron Italics"/>
                </a:rPr>
                <a:t>PYTHON</a:t>
              </a:r>
            </a:p>
          </p:txBody>
        </p:sp>
      </p:grpSp>
      <p:grpSp>
        <p:nvGrpSpPr>
          <p:cNvPr name="Group 8" id="8"/>
          <p:cNvGrpSpPr/>
          <p:nvPr/>
        </p:nvGrpSpPr>
        <p:grpSpPr>
          <a:xfrm rot="0">
            <a:off x="5111791" y="6027047"/>
            <a:ext cx="3575224" cy="3482756"/>
            <a:chOff x="0" y="0"/>
            <a:chExt cx="827955" cy="806541"/>
          </a:xfrm>
        </p:grpSpPr>
        <p:sp>
          <p:nvSpPr>
            <p:cNvPr name="Freeform 9" id="9"/>
            <p:cNvSpPr/>
            <p:nvPr/>
          </p:nvSpPr>
          <p:spPr>
            <a:xfrm flipH="false" flipV="false" rot="0">
              <a:off x="0" y="0"/>
              <a:ext cx="827955" cy="806541"/>
            </a:xfrm>
            <a:custGeom>
              <a:avLst/>
              <a:gdLst/>
              <a:ahLst/>
              <a:cxnLst/>
              <a:rect r="r" b="b" t="t" l="l"/>
              <a:pathLst>
                <a:path h="806541" w="827955">
                  <a:moveTo>
                    <a:pt x="413978" y="806541"/>
                  </a:moveTo>
                  <a:lnTo>
                    <a:pt x="827955" y="0"/>
                  </a:lnTo>
                  <a:lnTo>
                    <a:pt x="0" y="0"/>
                  </a:lnTo>
                  <a:lnTo>
                    <a:pt x="413978" y="806541"/>
                  </a:lnTo>
                  <a:close/>
                </a:path>
              </a:pathLst>
            </a:custGeom>
            <a:solidFill>
              <a:srgbClr val="7CD4D2"/>
            </a:solidFill>
          </p:spPr>
        </p:sp>
        <p:sp>
          <p:nvSpPr>
            <p:cNvPr name="TextBox 10" id="10"/>
            <p:cNvSpPr txBox="true"/>
            <p:nvPr/>
          </p:nvSpPr>
          <p:spPr>
            <a:xfrm>
              <a:off x="129368" y="9985"/>
              <a:ext cx="569219" cy="422091"/>
            </a:xfrm>
            <a:prstGeom prst="rect">
              <a:avLst/>
            </a:prstGeom>
          </p:spPr>
          <p:txBody>
            <a:bodyPr anchor="ctr" rtlCol="false" tIns="254000" lIns="254000" bIns="254000" rIns="254000"/>
            <a:lstStyle/>
            <a:p>
              <a:pPr algn="ctr">
                <a:lnSpc>
                  <a:spcPts val="2399"/>
                </a:lnSpc>
              </a:pPr>
              <a:r>
                <a:rPr lang="en-US" sz="1599" spc="47">
                  <a:solidFill>
                    <a:srgbClr val="FFFFFF"/>
                  </a:solidFill>
                  <a:latin typeface="Aileron"/>
                  <a:ea typeface="Aileron"/>
                  <a:cs typeface="Aileron"/>
                  <a:sym typeface="Aileron"/>
                </a:rPr>
                <a:t>FOR VISUALIZATIONS</a:t>
              </a:r>
            </a:p>
          </p:txBody>
        </p:sp>
      </p:grpSp>
      <p:grpSp>
        <p:nvGrpSpPr>
          <p:cNvPr name="Group 11" id="11"/>
          <p:cNvGrpSpPr/>
          <p:nvPr/>
        </p:nvGrpSpPr>
        <p:grpSpPr>
          <a:xfrm rot="0">
            <a:off x="8963025" y="6027047"/>
            <a:ext cx="3575224" cy="3482756"/>
            <a:chOff x="0" y="0"/>
            <a:chExt cx="827955" cy="806541"/>
          </a:xfrm>
        </p:grpSpPr>
        <p:sp>
          <p:nvSpPr>
            <p:cNvPr name="Freeform 12" id="12"/>
            <p:cNvSpPr/>
            <p:nvPr/>
          </p:nvSpPr>
          <p:spPr>
            <a:xfrm flipH="false" flipV="false" rot="0">
              <a:off x="0" y="0"/>
              <a:ext cx="827955" cy="806541"/>
            </a:xfrm>
            <a:custGeom>
              <a:avLst/>
              <a:gdLst/>
              <a:ahLst/>
              <a:cxnLst/>
              <a:rect r="r" b="b" t="t" l="l"/>
              <a:pathLst>
                <a:path h="806541" w="827955">
                  <a:moveTo>
                    <a:pt x="413978" y="806541"/>
                  </a:moveTo>
                  <a:lnTo>
                    <a:pt x="827955" y="0"/>
                  </a:lnTo>
                  <a:lnTo>
                    <a:pt x="0" y="0"/>
                  </a:lnTo>
                  <a:lnTo>
                    <a:pt x="413978" y="806541"/>
                  </a:lnTo>
                  <a:close/>
                </a:path>
              </a:pathLst>
            </a:custGeom>
            <a:solidFill>
              <a:srgbClr val="13538A"/>
            </a:solidFill>
          </p:spPr>
        </p:sp>
        <p:sp>
          <p:nvSpPr>
            <p:cNvPr name="TextBox 13" id="13"/>
            <p:cNvSpPr txBox="true"/>
            <p:nvPr/>
          </p:nvSpPr>
          <p:spPr>
            <a:xfrm>
              <a:off x="129368" y="9985"/>
              <a:ext cx="569219" cy="422091"/>
            </a:xfrm>
            <a:prstGeom prst="rect">
              <a:avLst/>
            </a:prstGeom>
          </p:spPr>
          <p:txBody>
            <a:bodyPr anchor="ctr" rtlCol="false" tIns="254000" lIns="254000" bIns="254000" rIns="254000"/>
            <a:lstStyle/>
            <a:p>
              <a:pPr algn="ctr">
                <a:lnSpc>
                  <a:spcPts val="2399"/>
                </a:lnSpc>
              </a:pPr>
              <a:r>
                <a:rPr lang="en-US" sz="1599" spc="47">
                  <a:solidFill>
                    <a:srgbClr val="FFFFFF"/>
                  </a:solidFill>
                  <a:latin typeface="Aileron"/>
                  <a:ea typeface="Aileron"/>
                  <a:cs typeface="Aileron"/>
                  <a:sym typeface="Aileron"/>
                </a:rPr>
                <a:t>FOR</a:t>
              </a:r>
            </a:p>
            <a:p>
              <a:pPr algn="ctr">
                <a:lnSpc>
                  <a:spcPts val="2399"/>
                </a:lnSpc>
              </a:pPr>
              <a:r>
                <a:rPr lang="en-US" sz="1599" spc="47">
                  <a:solidFill>
                    <a:srgbClr val="FFFFFF"/>
                  </a:solidFill>
                  <a:latin typeface="Aileron"/>
                  <a:ea typeface="Aileron"/>
                  <a:cs typeface="Aileron"/>
                  <a:sym typeface="Aileron"/>
                </a:rPr>
                <a:t>CLEANING</a:t>
              </a:r>
            </a:p>
          </p:txBody>
        </p:sp>
      </p:grpSp>
      <p:grpSp>
        <p:nvGrpSpPr>
          <p:cNvPr name="Group 14" id="14"/>
          <p:cNvGrpSpPr/>
          <p:nvPr/>
        </p:nvGrpSpPr>
        <p:grpSpPr>
          <a:xfrm rot="0">
            <a:off x="5626055" y="2936973"/>
            <a:ext cx="1269858" cy="1111126"/>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7CD4D2"/>
            </a:solidFill>
          </p:spPr>
        </p:sp>
        <p:sp>
          <p:nvSpPr>
            <p:cNvPr name="TextBox 16" id="16"/>
            <p:cNvSpPr txBox="true"/>
            <p:nvPr/>
          </p:nvSpPr>
          <p:spPr>
            <a:xfrm>
              <a:off x="127000" y="3175"/>
              <a:ext cx="558800" cy="377825"/>
            </a:xfrm>
            <a:prstGeom prst="rect">
              <a:avLst/>
            </a:prstGeom>
          </p:spPr>
          <p:txBody>
            <a:bodyPr anchor="ctr" rtlCol="false" tIns="50800" lIns="50800" bIns="50800" rIns="50800"/>
            <a:lstStyle/>
            <a:p>
              <a:pPr algn="ctr">
                <a:lnSpc>
                  <a:spcPts val="3359"/>
                </a:lnSpc>
              </a:pPr>
              <a:r>
                <a:rPr lang="en-US" b="true" sz="2400">
                  <a:solidFill>
                    <a:srgbClr val="FFFFFF"/>
                  </a:solidFill>
                  <a:latin typeface="Aileron Bold"/>
                  <a:ea typeface="Aileron Bold"/>
                  <a:cs typeface="Aileron Bold"/>
                  <a:sym typeface="Aileron Bold"/>
                </a:rPr>
                <a:t>1</a:t>
              </a:r>
            </a:p>
          </p:txBody>
        </p:sp>
      </p:grpSp>
      <p:grpSp>
        <p:nvGrpSpPr>
          <p:cNvPr name="Group 17" id="17"/>
          <p:cNvGrpSpPr/>
          <p:nvPr/>
        </p:nvGrpSpPr>
        <p:grpSpPr>
          <a:xfrm rot="0">
            <a:off x="9484049" y="2936973"/>
            <a:ext cx="1269858" cy="1111126"/>
            <a:chOff x="0" y="0"/>
            <a:chExt cx="812800" cy="711200"/>
          </a:xfrm>
        </p:grpSpPr>
        <p:sp>
          <p:nvSpPr>
            <p:cNvPr name="Freeform 18" id="18"/>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13538A"/>
            </a:solidFill>
          </p:spPr>
        </p:sp>
        <p:sp>
          <p:nvSpPr>
            <p:cNvPr name="TextBox 19" id="19"/>
            <p:cNvSpPr txBox="true"/>
            <p:nvPr/>
          </p:nvSpPr>
          <p:spPr>
            <a:xfrm>
              <a:off x="127000" y="3175"/>
              <a:ext cx="558800" cy="377825"/>
            </a:xfrm>
            <a:prstGeom prst="rect">
              <a:avLst/>
            </a:prstGeom>
          </p:spPr>
          <p:txBody>
            <a:bodyPr anchor="ctr" rtlCol="false" tIns="50800" lIns="50800" bIns="50800" rIns="50800"/>
            <a:lstStyle/>
            <a:p>
              <a:pPr algn="ctr">
                <a:lnSpc>
                  <a:spcPts val="3359"/>
                </a:lnSpc>
              </a:pPr>
              <a:r>
                <a:rPr lang="en-US" b="true" sz="2400">
                  <a:solidFill>
                    <a:srgbClr val="FFFFFF"/>
                  </a:solidFill>
                  <a:latin typeface="Aileron Bold"/>
                  <a:ea typeface="Aileron Bold"/>
                  <a:cs typeface="Aileron Bold"/>
                  <a:sym typeface="Aileron Bold"/>
                </a:rPr>
                <a:t>2</a:t>
              </a:r>
            </a:p>
          </p:txBody>
        </p:sp>
      </p:grpSp>
      <p:grpSp>
        <p:nvGrpSpPr>
          <p:cNvPr name="Group 20" id="20"/>
          <p:cNvGrpSpPr/>
          <p:nvPr/>
        </p:nvGrpSpPr>
        <p:grpSpPr>
          <a:xfrm rot="0">
            <a:off x="3768538" y="457751"/>
            <a:ext cx="9546045" cy="1556841"/>
            <a:chOff x="0" y="0"/>
            <a:chExt cx="2514185" cy="410032"/>
          </a:xfrm>
        </p:grpSpPr>
        <p:sp>
          <p:nvSpPr>
            <p:cNvPr name="Freeform 21" id="21"/>
            <p:cNvSpPr/>
            <p:nvPr/>
          </p:nvSpPr>
          <p:spPr>
            <a:xfrm flipH="false" flipV="false" rot="0">
              <a:off x="0" y="0"/>
              <a:ext cx="2514185" cy="410032"/>
            </a:xfrm>
            <a:custGeom>
              <a:avLst/>
              <a:gdLst/>
              <a:ahLst/>
              <a:cxnLst/>
              <a:rect r="r" b="b" t="t" l="l"/>
              <a:pathLst>
                <a:path h="410032" w="2514185">
                  <a:moveTo>
                    <a:pt x="41361" y="0"/>
                  </a:moveTo>
                  <a:lnTo>
                    <a:pt x="2472823" y="0"/>
                  </a:lnTo>
                  <a:cubicBezTo>
                    <a:pt x="2483793" y="0"/>
                    <a:pt x="2494313" y="4358"/>
                    <a:pt x="2502070" y="12114"/>
                  </a:cubicBezTo>
                  <a:cubicBezTo>
                    <a:pt x="2509827" y="19871"/>
                    <a:pt x="2514185" y="30392"/>
                    <a:pt x="2514185" y="41361"/>
                  </a:cubicBezTo>
                  <a:lnTo>
                    <a:pt x="2514185" y="368671"/>
                  </a:lnTo>
                  <a:cubicBezTo>
                    <a:pt x="2514185" y="379641"/>
                    <a:pt x="2509827" y="390161"/>
                    <a:pt x="2502070" y="397918"/>
                  </a:cubicBezTo>
                  <a:cubicBezTo>
                    <a:pt x="2494313" y="405675"/>
                    <a:pt x="2483793" y="410032"/>
                    <a:pt x="2472823" y="410032"/>
                  </a:cubicBezTo>
                  <a:lnTo>
                    <a:pt x="41361" y="410032"/>
                  </a:lnTo>
                  <a:cubicBezTo>
                    <a:pt x="30392" y="410032"/>
                    <a:pt x="19871" y="405675"/>
                    <a:pt x="12114" y="397918"/>
                  </a:cubicBezTo>
                  <a:cubicBezTo>
                    <a:pt x="4358" y="390161"/>
                    <a:pt x="0" y="379641"/>
                    <a:pt x="0" y="368671"/>
                  </a:cubicBezTo>
                  <a:lnTo>
                    <a:pt x="0" y="41361"/>
                  </a:lnTo>
                  <a:cubicBezTo>
                    <a:pt x="0" y="30392"/>
                    <a:pt x="4358" y="19871"/>
                    <a:pt x="12114" y="12114"/>
                  </a:cubicBezTo>
                  <a:cubicBezTo>
                    <a:pt x="19871" y="4358"/>
                    <a:pt x="30392" y="0"/>
                    <a:pt x="41361" y="0"/>
                  </a:cubicBezTo>
                  <a:close/>
                </a:path>
              </a:pathLst>
            </a:custGeom>
            <a:solidFill>
              <a:srgbClr val="000000">
                <a:alpha val="0"/>
              </a:srgbClr>
            </a:solidFill>
            <a:ln w="38100" cap="rnd">
              <a:solidFill>
                <a:srgbClr val="8ED7E8"/>
              </a:solidFill>
              <a:prstDash val="solid"/>
              <a:round/>
            </a:ln>
          </p:spPr>
        </p:sp>
        <p:sp>
          <p:nvSpPr>
            <p:cNvPr name="TextBox 22" id="22"/>
            <p:cNvSpPr txBox="true"/>
            <p:nvPr/>
          </p:nvSpPr>
          <p:spPr>
            <a:xfrm>
              <a:off x="0" y="-180975"/>
              <a:ext cx="2514185" cy="591007"/>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3- ANALYSIS</a:t>
              </a:r>
            </a:p>
            <a:p>
              <a:pPr algn="ctr">
                <a:lnSpc>
                  <a:spcPts val="5319"/>
                </a:lnSpc>
              </a:pPr>
              <a:r>
                <a:rPr lang="en-US" sz="3799">
                  <a:solidFill>
                    <a:srgbClr val="8ED7E8"/>
                  </a:solidFill>
                  <a:latin typeface="Agrandir Wide"/>
                  <a:ea typeface="Agrandir Wide"/>
                  <a:cs typeface="Agrandir Wide"/>
                  <a:sym typeface="Agrandir Wide"/>
                </a:rPr>
                <a:t>( TOOLS )</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AutoShape 2" id="2"/>
          <p:cNvSpPr/>
          <p:nvPr/>
        </p:nvSpPr>
        <p:spPr>
          <a:xfrm>
            <a:off x="5867039" y="5602667"/>
            <a:ext cx="1260757" cy="57150"/>
          </a:xfrm>
          <a:prstGeom prst="line">
            <a:avLst/>
          </a:prstGeom>
          <a:ln cap="flat" w="57150">
            <a:solidFill>
              <a:srgbClr val="3EDAD8"/>
            </a:solidFill>
            <a:prstDash val="solid"/>
            <a:headEnd type="none" len="sm" w="sm"/>
            <a:tailEnd type="none" len="sm" w="sm"/>
          </a:ln>
        </p:spPr>
      </p:sp>
      <p:sp>
        <p:nvSpPr>
          <p:cNvPr name="AutoShape 3" id="3"/>
          <p:cNvSpPr/>
          <p:nvPr/>
        </p:nvSpPr>
        <p:spPr>
          <a:xfrm rot="0">
            <a:off x="8509907" y="5602667"/>
            <a:ext cx="1285875" cy="0"/>
          </a:xfrm>
          <a:prstGeom prst="line">
            <a:avLst/>
          </a:prstGeom>
          <a:ln cap="flat" w="57150">
            <a:solidFill>
              <a:srgbClr val="18AFD6"/>
            </a:solidFill>
            <a:prstDash val="solid"/>
            <a:headEnd type="none" len="sm" w="sm"/>
            <a:tailEnd type="none" len="sm" w="sm"/>
          </a:ln>
        </p:spPr>
      </p:sp>
      <p:sp>
        <p:nvSpPr>
          <p:cNvPr name="AutoShape 4" id="4"/>
          <p:cNvSpPr/>
          <p:nvPr/>
        </p:nvSpPr>
        <p:spPr>
          <a:xfrm rot="0">
            <a:off x="11177893" y="5602667"/>
            <a:ext cx="1201605" cy="0"/>
          </a:xfrm>
          <a:prstGeom prst="line">
            <a:avLst/>
          </a:prstGeom>
          <a:ln cap="flat" w="57150">
            <a:solidFill>
              <a:srgbClr val="1C88CF"/>
            </a:solidFill>
            <a:prstDash val="solid"/>
            <a:headEnd type="none" len="sm" w="sm"/>
            <a:tailEnd type="none" len="sm" w="sm"/>
          </a:ln>
        </p:spPr>
      </p:sp>
      <p:grpSp>
        <p:nvGrpSpPr>
          <p:cNvPr name="Group 5" id="5"/>
          <p:cNvGrpSpPr/>
          <p:nvPr/>
        </p:nvGrpSpPr>
        <p:grpSpPr>
          <a:xfrm rot="0">
            <a:off x="4484928" y="4940186"/>
            <a:ext cx="1382111" cy="1382111"/>
            <a:chOff x="0" y="0"/>
            <a:chExt cx="1842815" cy="1842815"/>
          </a:xfrm>
        </p:grpSpPr>
        <p:grpSp>
          <p:nvGrpSpPr>
            <p:cNvPr name="Group 6" id="6"/>
            <p:cNvGrpSpPr/>
            <p:nvPr/>
          </p:nvGrpSpPr>
          <p:grpSpPr>
            <a:xfrm rot="0">
              <a:off x="0" y="0"/>
              <a:ext cx="1842815" cy="18428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9" id="9"/>
            <p:cNvSpPr/>
            <p:nvPr/>
          </p:nvSpPr>
          <p:spPr>
            <a:xfrm flipH="false" flipV="false" rot="0">
              <a:off x="416564" y="577196"/>
              <a:ext cx="1009686" cy="688422"/>
            </a:xfrm>
            <a:custGeom>
              <a:avLst/>
              <a:gdLst/>
              <a:ahLst/>
              <a:cxnLst/>
              <a:rect r="r" b="b" t="t" l="l"/>
              <a:pathLst>
                <a:path h="688422" w="1009686">
                  <a:moveTo>
                    <a:pt x="0" y="0"/>
                  </a:moveTo>
                  <a:lnTo>
                    <a:pt x="1009686" y="0"/>
                  </a:lnTo>
                  <a:lnTo>
                    <a:pt x="1009686" y="688423"/>
                  </a:lnTo>
                  <a:lnTo>
                    <a:pt x="0" y="688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0">
            <a:off x="7127796" y="4940186"/>
            <a:ext cx="1382111" cy="13821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13" id="13"/>
          <p:cNvGrpSpPr/>
          <p:nvPr/>
        </p:nvGrpSpPr>
        <p:grpSpPr>
          <a:xfrm rot="0">
            <a:off x="9795782" y="4940186"/>
            <a:ext cx="1382111" cy="138211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AFD6"/>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16" id="16"/>
          <p:cNvGrpSpPr/>
          <p:nvPr/>
        </p:nvGrpSpPr>
        <p:grpSpPr>
          <a:xfrm rot="0">
            <a:off x="12379498" y="4940186"/>
            <a:ext cx="1382111" cy="138211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88C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TextBox 19" id="19"/>
          <p:cNvSpPr txBox="true"/>
          <p:nvPr/>
        </p:nvSpPr>
        <p:spPr>
          <a:xfrm rot="0">
            <a:off x="4147393" y="4103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ABOUT</a:t>
            </a:r>
          </a:p>
        </p:txBody>
      </p:sp>
      <p:sp>
        <p:nvSpPr>
          <p:cNvPr name="TextBox 20" id="20"/>
          <p:cNvSpPr txBox="true"/>
          <p:nvPr/>
        </p:nvSpPr>
        <p:spPr>
          <a:xfrm rot="0">
            <a:off x="6378813" y="6703297"/>
            <a:ext cx="2880078" cy="422911"/>
          </a:xfrm>
          <a:prstGeom prst="rect">
            <a:avLst/>
          </a:prstGeom>
        </p:spPr>
        <p:txBody>
          <a:bodyPr anchor="t" rtlCol="false" tIns="0" lIns="0" bIns="0" rIns="0">
            <a:spAutoFit/>
          </a:bodyPr>
          <a:lstStyle/>
          <a:p>
            <a:pPr algn="ctr">
              <a:lnSpc>
                <a:spcPts val="3599"/>
              </a:lnSpc>
            </a:pPr>
            <a:r>
              <a:rPr lang="en-US" b="true" sz="2399" spc="35">
                <a:solidFill>
                  <a:srgbClr val="191919"/>
                </a:solidFill>
                <a:latin typeface="Aileron Bold"/>
                <a:ea typeface="Aileron Bold"/>
                <a:cs typeface="Aileron Bold"/>
                <a:sym typeface="Aileron Bold"/>
              </a:rPr>
              <a:t>MEASUREMENTS</a:t>
            </a:r>
          </a:p>
        </p:txBody>
      </p:sp>
      <p:sp>
        <p:nvSpPr>
          <p:cNvPr name="TextBox 21" id="21"/>
          <p:cNvSpPr txBox="true"/>
          <p:nvPr/>
        </p:nvSpPr>
        <p:spPr>
          <a:xfrm rot="0">
            <a:off x="9447987" y="4103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TOOLS</a:t>
            </a:r>
          </a:p>
        </p:txBody>
      </p:sp>
      <p:sp>
        <p:nvSpPr>
          <p:cNvPr name="TextBox 22" id="22"/>
          <p:cNvSpPr txBox="true"/>
          <p:nvPr/>
        </p:nvSpPr>
        <p:spPr>
          <a:xfrm rot="0">
            <a:off x="12049393" y="6741397"/>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LIBRARIES</a:t>
            </a:r>
          </a:p>
        </p:txBody>
      </p:sp>
      <p:grpSp>
        <p:nvGrpSpPr>
          <p:cNvPr name="Group 23" id="23"/>
          <p:cNvGrpSpPr/>
          <p:nvPr/>
        </p:nvGrpSpPr>
        <p:grpSpPr>
          <a:xfrm rot="0">
            <a:off x="6189715" y="807674"/>
            <a:ext cx="5760155" cy="1047428"/>
            <a:chOff x="0" y="0"/>
            <a:chExt cx="1517078" cy="275866"/>
          </a:xfrm>
        </p:grpSpPr>
        <p:sp>
          <p:nvSpPr>
            <p:cNvPr name="Freeform 24" id="24"/>
            <p:cNvSpPr/>
            <p:nvPr/>
          </p:nvSpPr>
          <p:spPr>
            <a:xfrm flipH="false" flipV="false" rot="0">
              <a:off x="0" y="0"/>
              <a:ext cx="1517078" cy="275866"/>
            </a:xfrm>
            <a:custGeom>
              <a:avLst/>
              <a:gdLst/>
              <a:ahLst/>
              <a:cxnLst/>
              <a:rect r="r" b="b" t="t" l="l"/>
              <a:pathLst>
                <a:path h="275866" w="1517078">
                  <a:moveTo>
                    <a:pt x="68546" y="0"/>
                  </a:moveTo>
                  <a:lnTo>
                    <a:pt x="1448531" y="0"/>
                  </a:lnTo>
                  <a:cubicBezTo>
                    <a:pt x="1466711" y="0"/>
                    <a:pt x="1484146" y="7222"/>
                    <a:pt x="1497001" y="20077"/>
                  </a:cubicBezTo>
                  <a:cubicBezTo>
                    <a:pt x="1509856" y="32932"/>
                    <a:pt x="1517078" y="50367"/>
                    <a:pt x="1517078" y="68546"/>
                  </a:cubicBezTo>
                  <a:lnTo>
                    <a:pt x="1517078" y="207319"/>
                  </a:lnTo>
                  <a:cubicBezTo>
                    <a:pt x="1517078" y="225499"/>
                    <a:pt x="1509856" y="242934"/>
                    <a:pt x="1497001" y="255789"/>
                  </a:cubicBezTo>
                  <a:cubicBezTo>
                    <a:pt x="1484146" y="268644"/>
                    <a:pt x="1466711" y="275866"/>
                    <a:pt x="1448531" y="275866"/>
                  </a:cubicBezTo>
                  <a:lnTo>
                    <a:pt x="68546" y="275866"/>
                  </a:lnTo>
                  <a:cubicBezTo>
                    <a:pt x="50367" y="275866"/>
                    <a:pt x="32932" y="268644"/>
                    <a:pt x="20077" y="255789"/>
                  </a:cubicBezTo>
                  <a:cubicBezTo>
                    <a:pt x="7222" y="242934"/>
                    <a:pt x="0" y="225499"/>
                    <a:pt x="0" y="207319"/>
                  </a:cubicBezTo>
                  <a:lnTo>
                    <a:pt x="0" y="68546"/>
                  </a:lnTo>
                  <a:cubicBezTo>
                    <a:pt x="0" y="50367"/>
                    <a:pt x="7222" y="32932"/>
                    <a:pt x="20077" y="20077"/>
                  </a:cubicBezTo>
                  <a:cubicBezTo>
                    <a:pt x="32932" y="7222"/>
                    <a:pt x="50367" y="0"/>
                    <a:pt x="68546" y="0"/>
                  </a:cubicBezTo>
                  <a:close/>
                </a:path>
              </a:pathLst>
            </a:custGeom>
            <a:solidFill>
              <a:srgbClr val="000000">
                <a:alpha val="0"/>
              </a:srgbClr>
            </a:solidFill>
            <a:ln w="38100" cap="rnd">
              <a:solidFill>
                <a:srgbClr val="8ED7E8"/>
              </a:solidFill>
              <a:prstDash val="solid"/>
              <a:round/>
            </a:ln>
          </p:spPr>
        </p:sp>
        <p:sp>
          <p:nvSpPr>
            <p:cNvPr name="TextBox 25" id="25"/>
            <p:cNvSpPr txBox="true"/>
            <p:nvPr/>
          </p:nvSpPr>
          <p:spPr>
            <a:xfrm>
              <a:off x="0" y="-180975"/>
              <a:ext cx="1517078" cy="456841"/>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3-ANALYSIS</a:t>
              </a:r>
            </a:p>
          </p:txBody>
        </p:sp>
      </p:grpSp>
      <p:sp>
        <p:nvSpPr>
          <p:cNvPr name="Freeform 26" id="26"/>
          <p:cNvSpPr/>
          <p:nvPr/>
        </p:nvSpPr>
        <p:spPr>
          <a:xfrm flipH="false" flipV="false" rot="0">
            <a:off x="7374299" y="5189923"/>
            <a:ext cx="889104" cy="882638"/>
          </a:xfrm>
          <a:custGeom>
            <a:avLst/>
            <a:gdLst/>
            <a:ahLst/>
            <a:cxnLst/>
            <a:rect r="r" b="b" t="t" l="l"/>
            <a:pathLst>
              <a:path h="882638" w="889104">
                <a:moveTo>
                  <a:pt x="0" y="0"/>
                </a:moveTo>
                <a:lnTo>
                  <a:pt x="889104" y="0"/>
                </a:lnTo>
                <a:lnTo>
                  <a:pt x="889104" y="882638"/>
                </a:lnTo>
                <a:lnTo>
                  <a:pt x="0" y="882638"/>
                </a:lnTo>
                <a:lnTo>
                  <a:pt x="0" y="0"/>
                </a:lnTo>
                <a:close/>
              </a:path>
            </a:pathLst>
          </a:custGeom>
          <a:blipFill>
            <a:blip r:embed="rId4">
              <a:extLst>
                <a:ext uri="{96DAC541-7B7A-43D3-8B79-37D633B846F1}">
                  <asvg:svgBlip xmlns:asvg="http://schemas.microsoft.com/office/drawing/2016/SVG/main" r:embed="rId5"/>
                </a:ext>
              </a:extLst>
            </a:blip>
            <a:stretch>
              <a:fillRect l="-53" t="0" r="-53" b="0"/>
            </a:stretch>
          </a:blipFill>
        </p:spPr>
      </p:sp>
      <p:sp>
        <p:nvSpPr>
          <p:cNvPr name="Freeform 27" id="27"/>
          <p:cNvSpPr/>
          <p:nvPr/>
        </p:nvSpPr>
        <p:spPr>
          <a:xfrm flipH="false" flipV="false" rot="0">
            <a:off x="10064543" y="5227972"/>
            <a:ext cx="844589" cy="844589"/>
          </a:xfrm>
          <a:custGeom>
            <a:avLst/>
            <a:gdLst/>
            <a:ahLst/>
            <a:cxnLst/>
            <a:rect r="r" b="b" t="t" l="l"/>
            <a:pathLst>
              <a:path h="844589" w="844589">
                <a:moveTo>
                  <a:pt x="0" y="0"/>
                </a:moveTo>
                <a:lnTo>
                  <a:pt x="844589" y="0"/>
                </a:lnTo>
                <a:lnTo>
                  <a:pt x="844589" y="844589"/>
                </a:lnTo>
                <a:lnTo>
                  <a:pt x="0" y="8445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12532902" y="5227972"/>
            <a:ext cx="1075303" cy="776173"/>
          </a:xfrm>
          <a:custGeom>
            <a:avLst/>
            <a:gdLst/>
            <a:ahLst/>
            <a:cxnLst/>
            <a:rect r="r" b="b" t="t" l="l"/>
            <a:pathLst>
              <a:path h="776173" w="1075303">
                <a:moveTo>
                  <a:pt x="0" y="0"/>
                </a:moveTo>
                <a:lnTo>
                  <a:pt x="1075304" y="0"/>
                </a:lnTo>
                <a:lnTo>
                  <a:pt x="1075304" y="776173"/>
                </a:lnTo>
                <a:lnTo>
                  <a:pt x="0" y="776173"/>
                </a:lnTo>
                <a:lnTo>
                  <a:pt x="0" y="0"/>
                </a:lnTo>
                <a:close/>
              </a:path>
            </a:pathLst>
          </a:custGeom>
          <a:blipFill>
            <a:blip r:embed="rId8">
              <a:extLst>
                <a:ext uri="{96DAC541-7B7A-43D3-8B79-37D633B846F1}">
                  <asvg:svgBlip xmlns:asvg="http://schemas.microsoft.com/office/drawing/2016/SVG/main" r:embed="rId9"/>
                </a:ext>
              </a:extLst>
            </a:blip>
            <a:stretch>
              <a:fillRect l="-126" t="0" r="-126"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5111791" y="2936973"/>
            <a:ext cx="3568243" cy="3090074"/>
            <a:chOff x="0" y="0"/>
            <a:chExt cx="729956" cy="632137"/>
          </a:xfrm>
        </p:grpSpPr>
        <p:sp>
          <p:nvSpPr>
            <p:cNvPr name="Freeform 3" id="3"/>
            <p:cNvSpPr/>
            <p:nvPr/>
          </p:nvSpPr>
          <p:spPr>
            <a:xfrm flipH="false" flipV="false" rot="0">
              <a:off x="0" y="0"/>
              <a:ext cx="729956" cy="632137"/>
            </a:xfrm>
            <a:custGeom>
              <a:avLst/>
              <a:gdLst/>
              <a:ahLst/>
              <a:cxnLst/>
              <a:rect r="r" b="b" t="t" l="l"/>
              <a:pathLst>
                <a:path h="632137" w="729956">
                  <a:moveTo>
                    <a:pt x="364978" y="0"/>
                  </a:moveTo>
                  <a:lnTo>
                    <a:pt x="729956" y="632137"/>
                  </a:lnTo>
                  <a:lnTo>
                    <a:pt x="0" y="632137"/>
                  </a:lnTo>
                  <a:lnTo>
                    <a:pt x="364978" y="0"/>
                  </a:lnTo>
                  <a:close/>
                </a:path>
              </a:pathLst>
            </a:custGeom>
            <a:solidFill>
              <a:srgbClr val="E0F4F4"/>
            </a:solidFill>
          </p:spPr>
        </p:sp>
        <p:sp>
          <p:nvSpPr>
            <p:cNvPr name="TextBox 4" id="4"/>
            <p:cNvSpPr txBox="true"/>
            <p:nvPr/>
          </p:nvSpPr>
          <p:spPr>
            <a:xfrm>
              <a:off x="114056" y="245867"/>
              <a:ext cx="501845" cy="341117"/>
            </a:xfrm>
            <a:prstGeom prst="rect">
              <a:avLst/>
            </a:prstGeom>
          </p:spPr>
          <p:txBody>
            <a:bodyPr anchor="ctr" rtlCol="false" tIns="50800" lIns="50800" bIns="50800" rIns="50800"/>
            <a:lstStyle/>
            <a:p>
              <a:pPr algn="ctr">
                <a:lnSpc>
                  <a:spcPts val="3359"/>
                </a:lnSpc>
              </a:pPr>
              <a:r>
                <a:rPr lang="en-US" sz="2400" i="true" spc="216">
                  <a:solidFill>
                    <a:srgbClr val="191919"/>
                  </a:solidFill>
                  <a:latin typeface="Aileron Italics"/>
                  <a:ea typeface="Aileron Italics"/>
                  <a:cs typeface="Aileron Italics"/>
                  <a:sym typeface="Aileron Italics"/>
                </a:rPr>
                <a:t>TABLEAU</a:t>
              </a:r>
            </a:p>
          </p:txBody>
        </p:sp>
      </p:grpSp>
      <p:grpSp>
        <p:nvGrpSpPr>
          <p:cNvPr name="Group 5" id="5"/>
          <p:cNvGrpSpPr/>
          <p:nvPr/>
        </p:nvGrpSpPr>
        <p:grpSpPr>
          <a:xfrm rot="0">
            <a:off x="8963025" y="2936973"/>
            <a:ext cx="3568243" cy="3090074"/>
            <a:chOff x="0" y="0"/>
            <a:chExt cx="729956" cy="632137"/>
          </a:xfrm>
        </p:grpSpPr>
        <p:sp>
          <p:nvSpPr>
            <p:cNvPr name="Freeform 6" id="6"/>
            <p:cNvSpPr/>
            <p:nvPr/>
          </p:nvSpPr>
          <p:spPr>
            <a:xfrm flipH="false" flipV="false" rot="0">
              <a:off x="0" y="0"/>
              <a:ext cx="729956" cy="632137"/>
            </a:xfrm>
            <a:custGeom>
              <a:avLst/>
              <a:gdLst/>
              <a:ahLst/>
              <a:cxnLst/>
              <a:rect r="r" b="b" t="t" l="l"/>
              <a:pathLst>
                <a:path h="632137" w="729956">
                  <a:moveTo>
                    <a:pt x="364978" y="0"/>
                  </a:moveTo>
                  <a:lnTo>
                    <a:pt x="729956" y="632137"/>
                  </a:lnTo>
                  <a:lnTo>
                    <a:pt x="0" y="632137"/>
                  </a:lnTo>
                  <a:lnTo>
                    <a:pt x="364978" y="0"/>
                  </a:lnTo>
                  <a:close/>
                </a:path>
              </a:pathLst>
            </a:custGeom>
            <a:solidFill>
              <a:srgbClr val="C8D4E2"/>
            </a:solidFill>
          </p:spPr>
        </p:sp>
        <p:sp>
          <p:nvSpPr>
            <p:cNvPr name="TextBox 7" id="7"/>
            <p:cNvSpPr txBox="true"/>
            <p:nvPr/>
          </p:nvSpPr>
          <p:spPr>
            <a:xfrm>
              <a:off x="114056" y="245867"/>
              <a:ext cx="501845" cy="341117"/>
            </a:xfrm>
            <a:prstGeom prst="rect">
              <a:avLst/>
            </a:prstGeom>
          </p:spPr>
          <p:txBody>
            <a:bodyPr anchor="ctr" rtlCol="false" tIns="50800" lIns="50800" bIns="50800" rIns="50800"/>
            <a:lstStyle/>
            <a:p>
              <a:pPr algn="ctr">
                <a:lnSpc>
                  <a:spcPts val="3359"/>
                </a:lnSpc>
              </a:pPr>
              <a:r>
                <a:rPr lang="en-US" sz="2400" i="true" spc="216">
                  <a:solidFill>
                    <a:srgbClr val="191919"/>
                  </a:solidFill>
                  <a:latin typeface="Aileron Italics"/>
                  <a:ea typeface="Aileron Italics"/>
                  <a:cs typeface="Aileron Italics"/>
                  <a:sym typeface="Aileron Italics"/>
                </a:rPr>
                <a:t>PYTHON</a:t>
              </a:r>
            </a:p>
          </p:txBody>
        </p:sp>
      </p:grpSp>
      <p:grpSp>
        <p:nvGrpSpPr>
          <p:cNvPr name="Group 8" id="8"/>
          <p:cNvGrpSpPr/>
          <p:nvPr/>
        </p:nvGrpSpPr>
        <p:grpSpPr>
          <a:xfrm rot="0">
            <a:off x="5111791" y="6027047"/>
            <a:ext cx="3575224" cy="3482756"/>
            <a:chOff x="0" y="0"/>
            <a:chExt cx="827955" cy="806541"/>
          </a:xfrm>
        </p:grpSpPr>
        <p:sp>
          <p:nvSpPr>
            <p:cNvPr name="Freeform 9" id="9"/>
            <p:cNvSpPr/>
            <p:nvPr/>
          </p:nvSpPr>
          <p:spPr>
            <a:xfrm flipH="false" flipV="false" rot="0">
              <a:off x="0" y="0"/>
              <a:ext cx="827955" cy="806541"/>
            </a:xfrm>
            <a:custGeom>
              <a:avLst/>
              <a:gdLst/>
              <a:ahLst/>
              <a:cxnLst/>
              <a:rect r="r" b="b" t="t" l="l"/>
              <a:pathLst>
                <a:path h="806541" w="827955">
                  <a:moveTo>
                    <a:pt x="413978" y="806541"/>
                  </a:moveTo>
                  <a:lnTo>
                    <a:pt x="827955" y="0"/>
                  </a:lnTo>
                  <a:lnTo>
                    <a:pt x="0" y="0"/>
                  </a:lnTo>
                  <a:lnTo>
                    <a:pt x="413978" y="806541"/>
                  </a:lnTo>
                  <a:close/>
                </a:path>
              </a:pathLst>
            </a:custGeom>
            <a:solidFill>
              <a:srgbClr val="7CD4D2"/>
            </a:solidFill>
          </p:spPr>
        </p:sp>
        <p:sp>
          <p:nvSpPr>
            <p:cNvPr name="TextBox 10" id="10"/>
            <p:cNvSpPr txBox="true"/>
            <p:nvPr/>
          </p:nvSpPr>
          <p:spPr>
            <a:xfrm>
              <a:off x="129368" y="9985"/>
              <a:ext cx="569219" cy="422091"/>
            </a:xfrm>
            <a:prstGeom prst="rect">
              <a:avLst/>
            </a:prstGeom>
          </p:spPr>
          <p:txBody>
            <a:bodyPr anchor="ctr" rtlCol="false" tIns="254000" lIns="254000" bIns="254000" rIns="254000"/>
            <a:lstStyle/>
            <a:p>
              <a:pPr algn="ctr">
                <a:lnSpc>
                  <a:spcPts val="2399"/>
                </a:lnSpc>
              </a:pPr>
              <a:r>
                <a:rPr lang="en-US" sz="1599" spc="47">
                  <a:solidFill>
                    <a:srgbClr val="FFFFFF"/>
                  </a:solidFill>
                  <a:latin typeface="Aileron"/>
                  <a:ea typeface="Aileron"/>
                  <a:cs typeface="Aileron"/>
                  <a:sym typeface="Aileron"/>
                </a:rPr>
                <a:t>FOR VISUALIZATIONS</a:t>
              </a:r>
            </a:p>
          </p:txBody>
        </p:sp>
      </p:grpSp>
      <p:grpSp>
        <p:nvGrpSpPr>
          <p:cNvPr name="Group 11" id="11"/>
          <p:cNvGrpSpPr/>
          <p:nvPr/>
        </p:nvGrpSpPr>
        <p:grpSpPr>
          <a:xfrm rot="0">
            <a:off x="8956044" y="6027047"/>
            <a:ext cx="3575224" cy="3128321"/>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13538A"/>
            </a:solidFill>
          </p:spPr>
        </p:sp>
        <p:sp>
          <p:nvSpPr>
            <p:cNvPr name="TextBox 13" id="13"/>
            <p:cNvSpPr txBox="true"/>
            <p:nvPr/>
          </p:nvSpPr>
          <p:spPr>
            <a:xfrm>
              <a:off x="127000" y="3175"/>
              <a:ext cx="558800" cy="377825"/>
            </a:xfrm>
            <a:prstGeom prst="rect">
              <a:avLst/>
            </a:prstGeom>
          </p:spPr>
          <p:txBody>
            <a:bodyPr anchor="ctr" rtlCol="false" tIns="254000" lIns="254000" bIns="254000" rIns="254000"/>
            <a:lstStyle/>
            <a:p>
              <a:pPr algn="ctr">
                <a:lnSpc>
                  <a:spcPts val="2399"/>
                </a:lnSpc>
              </a:pPr>
              <a:r>
                <a:rPr lang="en-US" sz="1599" spc="47">
                  <a:solidFill>
                    <a:srgbClr val="FFFFFF"/>
                  </a:solidFill>
                  <a:latin typeface="Aileron"/>
                  <a:ea typeface="Aileron"/>
                  <a:cs typeface="Aileron"/>
                  <a:sym typeface="Aileron"/>
                </a:rPr>
                <a:t>FOR</a:t>
              </a:r>
            </a:p>
            <a:p>
              <a:pPr algn="ctr">
                <a:lnSpc>
                  <a:spcPts val="2399"/>
                </a:lnSpc>
              </a:pPr>
              <a:r>
                <a:rPr lang="en-US" sz="1599" spc="47">
                  <a:solidFill>
                    <a:srgbClr val="FFFFFF"/>
                  </a:solidFill>
                  <a:latin typeface="Aileron"/>
                  <a:ea typeface="Aileron"/>
                  <a:cs typeface="Aileron"/>
                  <a:sym typeface="Aileron"/>
                </a:rPr>
                <a:t>CLEANING</a:t>
              </a:r>
            </a:p>
          </p:txBody>
        </p:sp>
      </p:grpSp>
      <p:grpSp>
        <p:nvGrpSpPr>
          <p:cNvPr name="Group 14" id="14"/>
          <p:cNvGrpSpPr/>
          <p:nvPr/>
        </p:nvGrpSpPr>
        <p:grpSpPr>
          <a:xfrm rot="0">
            <a:off x="5626055" y="2936973"/>
            <a:ext cx="1269858" cy="1111126"/>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7CD4D2"/>
            </a:solidFill>
          </p:spPr>
        </p:sp>
        <p:sp>
          <p:nvSpPr>
            <p:cNvPr name="TextBox 16" id="16"/>
            <p:cNvSpPr txBox="true"/>
            <p:nvPr/>
          </p:nvSpPr>
          <p:spPr>
            <a:xfrm>
              <a:off x="127000" y="3175"/>
              <a:ext cx="558800" cy="377825"/>
            </a:xfrm>
            <a:prstGeom prst="rect">
              <a:avLst/>
            </a:prstGeom>
          </p:spPr>
          <p:txBody>
            <a:bodyPr anchor="ctr" rtlCol="false" tIns="50800" lIns="50800" bIns="50800" rIns="50800"/>
            <a:lstStyle/>
            <a:p>
              <a:pPr algn="ctr">
                <a:lnSpc>
                  <a:spcPts val="3359"/>
                </a:lnSpc>
              </a:pPr>
              <a:r>
                <a:rPr lang="en-US" b="true" sz="2400">
                  <a:solidFill>
                    <a:srgbClr val="FFFFFF"/>
                  </a:solidFill>
                  <a:latin typeface="Aileron Bold"/>
                  <a:ea typeface="Aileron Bold"/>
                  <a:cs typeface="Aileron Bold"/>
                  <a:sym typeface="Aileron Bold"/>
                </a:rPr>
                <a:t>1</a:t>
              </a:r>
            </a:p>
          </p:txBody>
        </p:sp>
      </p:grpSp>
      <p:grpSp>
        <p:nvGrpSpPr>
          <p:cNvPr name="Group 17" id="17"/>
          <p:cNvGrpSpPr/>
          <p:nvPr/>
        </p:nvGrpSpPr>
        <p:grpSpPr>
          <a:xfrm rot="0">
            <a:off x="9484049" y="2936973"/>
            <a:ext cx="1269858" cy="1111126"/>
            <a:chOff x="0" y="0"/>
            <a:chExt cx="812800" cy="711200"/>
          </a:xfrm>
        </p:grpSpPr>
        <p:sp>
          <p:nvSpPr>
            <p:cNvPr name="Freeform 18" id="18"/>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13538A"/>
            </a:solidFill>
          </p:spPr>
        </p:sp>
        <p:sp>
          <p:nvSpPr>
            <p:cNvPr name="TextBox 19" id="19"/>
            <p:cNvSpPr txBox="true"/>
            <p:nvPr/>
          </p:nvSpPr>
          <p:spPr>
            <a:xfrm>
              <a:off x="127000" y="3175"/>
              <a:ext cx="558800" cy="377825"/>
            </a:xfrm>
            <a:prstGeom prst="rect">
              <a:avLst/>
            </a:prstGeom>
          </p:spPr>
          <p:txBody>
            <a:bodyPr anchor="ctr" rtlCol="false" tIns="50800" lIns="50800" bIns="50800" rIns="50800"/>
            <a:lstStyle/>
            <a:p>
              <a:pPr algn="ctr">
                <a:lnSpc>
                  <a:spcPts val="3359"/>
                </a:lnSpc>
              </a:pPr>
              <a:r>
                <a:rPr lang="en-US" b="true" sz="2400">
                  <a:solidFill>
                    <a:srgbClr val="FFFFFF"/>
                  </a:solidFill>
                  <a:latin typeface="Aileron Bold"/>
                  <a:ea typeface="Aileron Bold"/>
                  <a:cs typeface="Aileron Bold"/>
                  <a:sym typeface="Aileron Bold"/>
                </a:rPr>
                <a:t>2</a:t>
              </a:r>
            </a:p>
          </p:txBody>
        </p:sp>
      </p:grpSp>
      <p:grpSp>
        <p:nvGrpSpPr>
          <p:cNvPr name="Group 20" id="20"/>
          <p:cNvGrpSpPr/>
          <p:nvPr/>
        </p:nvGrpSpPr>
        <p:grpSpPr>
          <a:xfrm rot="0">
            <a:off x="3768538" y="457751"/>
            <a:ext cx="9546045" cy="1556841"/>
            <a:chOff x="0" y="0"/>
            <a:chExt cx="2514185" cy="410032"/>
          </a:xfrm>
        </p:grpSpPr>
        <p:sp>
          <p:nvSpPr>
            <p:cNvPr name="Freeform 21" id="21"/>
            <p:cNvSpPr/>
            <p:nvPr/>
          </p:nvSpPr>
          <p:spPr>
            <a:xfrm flipH="false" flipV="false" rot="0">
              <a:off x="0" y="0"/>
              <a:ext cx="2514185" cy="410032"/>
            </a:xfrm>
            <a:custGeom>
              <a:avLst/>
              <a:gdLst/>
              <a:ahLst/>
              <a:cxnLst/>
              <a:rect r="r" b="b" t="t" l="l"/>
              <a:pathLst>
                <a:path h="410032" w="2514185">
                  <a:moveTo>
                    <a:pt x="41361" y="0"/>
                  </a:moveTo>
                  <a:lnTo>
                    <a:pt x="2472823" y="0"/>
                  </a:lnTo>
                  <a:cubicBezTo>
                    <a:pt x="2483793" y="0"/>
                    <a:pt x="2494313" y="4358"/>
                    <a:pt x="2502070" y="12114"/>
                  </a:cubicBezTo>
                  <a:cubicBezTo>
                    <a:pt x="2509827" y="19871"/>
                    <a:pt x="2514185" y="30392"/>
                    <a:pt x="2514185" y="41361"/>
                  </a:cubicBezTo>
                  <a:lnTo>
                    <a:pt x="2514185" y="368671"/>
                  </a:lnTo>
                  <a:cubicBezTo>
                    <a:pt x="2514185" y="379641"/>
                    <a:pt x="2509827" y="390161"/>
                    <a:pt x="2502070" y="397918"/>
                  </a:cubicBezTo>
                  <a:cubicBezTo>
                    <a:pt x="2494313" y="405675"/>
                    <a:pt x="2483793" y="410032"/>
                    <a:pt x="2472823" y="410032"/>
                  </a:cubicBezTo>
                  <a:lnTo>
                    <a:pt x="41361" y="410032"/>
                  </a:lnTo>
                  <a:cubicBezTo>
                    <a:pt x="30392" y="410032"/>
                    <a:pt x="19871" y="405675"/>
                    <a:pt x="12114" y="397918"/>
                  </a:cubicBezTo>
                  <a:cubicBezTo>
                    <a:pt x="4358" y="390161"/>
                    <a:pt x="0" y="379641"/>
                    <a:pt x="0" y="368671"/>
                  </a:cubicBezTo>
                  <a:lnTo>
                    <a:pt x="0" y="41361"/>
                  </a:lnTo>
                  <a:cubicBezTo>
                    <a:pt x="0" y="30392"/>
                    <a:pt x="4358" y="19871"/>
                    <a:pt x="12114" y="12114"/>
                  </a:cubicBezTo>
                  <a:cubicBezTo>
                    <a:pt x="19871" y="4358"/>
                    <a:pt x="30392" y="0"/>
                    <a:pt x="41361" y="0"/>
                  </a:cubicBezTo>
                  <a:close/>
                </a:path>
              </a:pathLst>
            </a:custGeom>
            <a:solidFill>
              <a:srgbClr val="000000">
                <a:alpha val="0"/>
              </a:srgbClr>
            </a:solidFill>
            <a:ln w="38100" cap="rnd">
              <a:solidFill>
                <a:srgbClr val="8ED7E8"/>
              </a:solidFill>
              <a:prstDash val="solid"/>
              <a:round/>
            </a:ln>
          </p:spPr>
        </p:sp>
        <p:sp>
          <p:nvSpPr>
            <p:cNvPr name="TextBox 22" id="22"/>
            <p:cNvSpPr txBox="true"/>
            <p:nvPr/>
          </p:nvSpPr>
          <p:spPr>
            <a:xfrm>
              <a:off x="0" y="-180975"/>
              <a:ext cx="2514185" cy="591007"/>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3- ANALYSIS</a:t>
              </a:r>
            </a:p>
            <a:p>
              <a:pPr algn="ctr">
                <a:lnSpc>
                  <a:spcPts val="5319"/>
                </a:lnSpc>
              </a:pPr>
              <a:r>
                <a:rPr lang="en-US" sz="3799">
                  <a:solidFill>
                    <a:srgbClr val="8ED7E8"/>
                  </a:solidFill>
                  <a:latin typeface="Agrandir Wide"/>
                  <a:ea typeface="Agrandir Wide"/>
                  <a:cs typeface="Agrandir Wide"/>
                  <a:sym typeface="Agrandir Wide"/>
                </a:rPr>
                <a:t>( LIBRARIES )</a:t>
              </a:r>
            </a:p>
          </p:txBody>
        </p:sp>
      </p:grpSp>
      <p:grpSp>
        <p:nvGrpSpPr>
          <p:cNvPr name="Group 23" id="23"/>
          <p:cNvGrpSpPr/>
          <p:nvPr/>
        </p:nvGrpSpPr>
        <p:grpSpPr>
          <a:xfrm rot="-3607521">
            <a:off x="11213022" y="6792070"/>
            <a:ext cx="3575224" cy="3128321"/>
            <a:chOff x="0" y="0"/>
            <a:chExt cx="812800" cy="711200"/>
          </a:xfrm>
        </p:grpSpPr>
        <p:sp>
          <p:nvSpPr>
            <p:cNvPr name="Freeform 24" id="24"/>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13538A"/>
            </a:solidFill>
          </p:spPr>
        </p:sp>
        <p:sp>
          <p:nvSpPr>
            <p:cNvPr name="TextBox 25" id="25"/>
            <p:cNvSpPr txBox="true"/>
            <p:nvPr/>
          </p:nvSpPr>
          <p:spPr>
            <a:xfrm>
              <a:off x="127000" y="3175"/>
              <a:ext cx="558800" cy="377825"/>
            </a:xfrm>
            <a:prstGeom prst="rect">
              <a:avLst/>
            </a:prstGeom>
          </p:spPr>
          <p:txBody>
            <a:bodyPr anchor="ctr" rtlCol="false" tIns="254000" lIns="254000" bIns="254000" rIns="254000"/>
            <a:lstStyle/>
            <a:p>
              <a:pPr algn="ctr">
                <a:lnSpc>
                  <a:spcPts val="2399"/>
                </a:lnSpc>
              </a:pPr>
            </a:p>
          </p:txBody>
        </p:sp>
      </p:grpSp>
      <p:sp>
        <p:nvSpPr>
          <p:cNvPr name="TextBox 26" id="26"/>
          <p:cNvSpPr txBox="true"/>
          <p:nvPr/>
        </p:nvSpPr>
        <p:spPr>
          <a:xfrm rot="0">
            <a:off x="11091229" y="7933320"/>
            <a:ext cx="2880078" cy="422911"/>
          </a:xfrm>
          <a:prstGeom prst="rect">
            <a:avLst/>
          </a:prstGeom>
        </p:spPr>
        <p:txBody>
          <a:bodyPr anchor="t" rtlCol="false" tIns="0" lIns="0" bIns="0" rIns="0">
            <a:spAutoFit/>
          </a:bodyPr>
          <a:lstStyle/>
          <a:p>
            <a:pPr algn="ctr">
              <a:lnSpc>
                <a:spcPts val="3599"/>
              </a:lnSpc>
            </a:pPr>
            <a:r>
              <a:rPr lang="en-US" b="true" sz="2399" spc="35">
                <a:solidFill>
                  <a:srgbClr val="F4F0E9"/>
                </a:solidFill>
                <a:latin typeface="Aileron Bold"/>
                <a:ea typeface="Aileron Bold"/>
                <a:cs typeface="Aileron Bold"/>
                <a:sym typeface="Aileron Bold"/>
              </a:rPr>
              <a:t>“PANDAS”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TextBox 2" id="2"/>
          <p:cNvSpPr txBox="true"/>
          <p:nvPr/>
        </p:nvSpPr>
        <p:spPr>
          <a:xfrm rot="0">
            <a:off x="3463916" y="5572933"/>
            <a:ext cx="10951142" cy="371475"/>
          </a:xfrm>
          <a:prstGeom prst="rect">
            <a:avLst/>
          </a:prstGeom>
        </p:spPr>
        <p:txBody>
          <a:bodyPr anchor="t" rtlCol="false" tIns="0" lIns="0" bIns="0" rIns="0">
            <a:spAutoFit/>
          </a:bodyPr>
          <a:lstStyle/>
          <a:p>
            <a:pPr algn="ctr">
              <a:lnSpc>
                <a:spcPts val="3000"/>
              </a:lnSpc>
            </a:pPr>
          </a:p>
        </p:txBody>
      </p:sp>
      <p:grpSp>
        <p:nvGrpSpPr>
          <p:cNvPr name="Group 3" id="3"/>
          <p:cNvGrpSpPr/>
          <p:nvPr/>
        </p:nvGrpSpPr>
        <p:grpSpPr>
          <a:xfrm rot="0">
            <a:off x="2297951" y="2206527"/>
            <a:ext cx="14441095" cy="7051773"/>
            <a:chOff x="0" y="0"/>
            <a:chExt cx="18758712" cy="9160122"/>
          </a:xfrm>
        </p:grpSpPr>
        <p:sp>
          <p:nvSpPr>
            <p:cNvPr name="Freeform 4" id="4"/>
            <p:cNvSpPr/>
            <p:nvPr/>
          </p:nvSpPr>
          <p:spPr>
            <a:xfrm flipH="false" flipV="false" rot="0">
              <a:off x="31750" y="31750"/>
              <a:ext cx="18695212" cy="9096621"/>
            </a:xfrm>
            <a:custGeom>
              <a:avLst/>
              <a:gdLst/>
              <a:ahLst/>
              <a:cxnLst/>
              <a:rect r="r" b="b" t="t" l="l"/>
              <a:pathLst>
                <a:path h="9096621" w="18695212">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4F0E9"/>
            </a:solidFill>
          </p:spPr>
        </p:sp>
        <p:sp>
          <p:nvSpPr>
            <p:cNvPr name="Freeform 5" id="5"/>
            <p:cNvSpPr/>
            <p:nvPr/>
          </p:nvSpPr>
          <p:spPr>
            <a:xfrm flipH="false" flipV="false" rot="0">
              <a:off x="0" y="0"/>
              <a:ext cx="18758712" cy="9160121"/>
            </a:xfrm>
            <a:custGeom>
              <a:avLst/>
              <a:gdLst/>
              <a:ahLst/>
              <a:cxnLst/>
              <a:rect r="r" b="b" t="t" l="l"/>
              <a:pathLst>
                <a:path h="9160121" w="18758712">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sp>
      </p:grpSp>
      <p:sp>
        <p:nvSpPr>
          <p:cNvPr name="Freeform 6" id="6"/>
          <p:cNvSpPr/>
          <p:nvPr/>
        </p:nvSpPr>
        <p:spPr>
          <a:xfrm flipH="false" flipV="false" rot="0">
            <a:off x="4845899" y="4825855"/>
            <a:ext cx="2827155" cy="1413578"/>
          </a:xfrm>
          <a:custGeom>
            <a:avLst/>
            <a:gdLst/>
            <a:ahLst/>
            <a:cxnLst/>
            <a:rect r="r" b="b" t="t" l="l"/>
            <a:pathLst>
              <a:path h="1413578" w="2827155">
                <a:moveTo>
                  <a:pt x="0" y="0"/>
                </a:moveTo>
                <a:lnTo>
                  <a:pt x="2827155" y="0"/>
                </a:lnTo>
                <a:lnTo>
                  <a:pt x="2827155" y="1413578"/>
                </a:lnTo>
                <a:lnTo>
                  <a:pt x="0" y="14135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7567132" y="6239433"/>
            <a:ext cx="2744711" cy="1372355"/>
          </a:xfrm>
          <a:custGeom>
            <a:avLst/>
            <a:gdLst/>
            <a:ahLst/>
            <a:cxnLst/>
            <a:rect r="r" b="b" t="t" l="l"/>
            <a:pathLst>
              <a:path h="1372355" w="2744711">
                <a:moveTo>
                  <a:pt x="0" y="0"/>
                </a:moveTo>
                <a:lnTo>
                  <a:pt x="2744711" y="0"/>
                </a:lnTo>
                <a:lnTo>
                  <a:pt x="2744711" y="1372355"/>
                </a:lnTo>
                <a:lnTo>
                  <a:pt x="0" y="13723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195633" y="4658751"/>
            <a:ext cx="3122327" cy="1561163"/>
          </a:xfrm>
          <a:custGeom>
            <a:avLst/>
            <a:gdLst/>
            <a:ahLst/>
            <a:cxnLst/>
            <a:rect r="r" b="b" t="t" l="l"/>
            <a:pathLst>
              <a:path h="1561163" w="3122327">
                <a:moveTo>
                  <a:pt x="0" y="0"/>
                </a:moveTo>
                <a:lnTo>
                  <a:pt x="3122327" y="0"/>
                </a:lnTo>
                <a:lnTo>
                  <a:pt x="3122327" y="1561163"/>
                </a:lnTo>
                <a:lnTo>
                  <a:pt x="0" y="15611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4608631" y="7266418"/>
            <a:ext cx="3064424" cy="851136"/>
            <a:chOff x="0" y="0"/>
            <a:chExt cx="4085898" cy="1134848"/>
          </a:xfrm>
        </p:grpSpPr>
        <p:sp>
          <p:nvSpPr>
            <p:cNvPr name="TextBox 10" id="10"/>
            <p:cNvSpPr txBox="true"/>
            <p:nvPr/>
          </p:nvSpPr>
          <p:spPr>
            <a:xfrm rot="0">
              <a:off x="0" y="661773"/>
              <a:ext cx="4085898" cy="473075"/>
            </a:xfrm>
            <a:prstGeom prst="rect">
              <a:avLst/>
            </a:prstGeom>
          </p:spPr>
          <p:txBody>
            <a:bodyPr anchor="t" rtlCol="false" tIns="0" lIns="0" bIns="0" rIns="0">
              <a:spAutoFit/>
            </a:bodyPr>
            <a:lstStyle/>
            <a:p>
              <a:pPr algn="ctr">
                <a:lnSpc>
                  <a:spcPts val="3000"/>
                </a:lnSpc>
              </a:pPr>
            </a:p>
          </p:txBody>
        </p:sp>
        <p:sp>
          <p:nvSpPr>
            <p:cNvPr name="TextBox 11" id="11"/>
            <p:cNvSpPr txBox="true"/>
            <p:nvPr/>
          </p:nvSpPr>
          <p:spPr>
            <a:xfrm rot="0">
              <a:off x="0" y="-47625"/>
              <a:ext cx="4085898" cy="547158"/>
            </a:xfrm>
            <a:prstGeom prst="rect">
              <a:avLst/>
            </a:prstGeom>
          </p:spPr>
          <p:txBody>
            <a:bodyPr anchor="t" rtlCol="false" tIns="0" lIns="0" bIns="0" rIns="0">
              <a:spAutoFit/>
            </a:bodyPr>
            <a:lstStyle/>
            <a:p>
              <a:pPr algn="ctr" marL="0" indent="0" lvl="0">
                <a:lnSpc>
                  <a:spcPts val="3499"/>
                </a:lnSpc>
              </a:pPr>
              <a:r>
                <a:rPr lang="en-US" b="true" sz="2499" spc="97" u="none">
                  <a:solidFill>
                    <a:srgbClr val="191919"/>
                  </a:solidFill>
                  <a:latin typeface="Aileron Bold"/>
                  <a:ea typeface="Aileron Bold"/>
                  <a:cs typeface="Aileron Bold"/>
                  <a:sym typeface="Aileron Bold"/>
                </a:rPr>
                <a:t>Stage 1</a:t>
              </a:r>
            </a:p>
          </p:txBody>
        </p:sp>
      </p:grpSp>
      <p:grpSp>
        <p:nvGrpSpPr>
          <p:cNvPr name="Group 12" id="12"/>
          <p:cNvGrpSpPr/>
          <p:nvPr/>
        </p:nvGrpSpPr>
        <p:grpSpPr>
          <a:xfrm rot="0">
            <a:off x="7388494" y="4485552"/>
            <a:ext cx="3101987" cy="851136"/>
            <a:chOff x="0" y="0"/>
            <a:chExt cx="4135983" cy="1134848"/>
          </a:xfrm>
        </p:grpSpPr>
        <p:sp>
          <p:nvSpPr>
            <p:cNvPr name="TextBox 13" id="13"/>
            <p:cNvSpPr txBox="true"/>
            <p:nvPr/>
          </p:nvSpPr>
          <p:spPr>
            <a:xfrm rot="0">
              <a:off x="0" y="661773"/>
              <a:ext cx="4135983" cy="473075"/>
            </a:xfrm>
            <a:prstGeom prst="rect">
              <a:avLst/>
            </a:prstGeom>
          </p:spPr>
          <p:txBody>
            <a:bodyPr anchor="t" rtlCol="false" tIns="0" lIns="0" bIns="0" rIns="0">
              <a:spAutoFit/>
            </a:bodyPr>
            <a:lstStyle/>
            <a:p>
              <a:pPr algn="ctr">
                <a:lnSpc>
                  <a:spcPts val="3000"/>
                </a:lnSpc>
              </a:pPr>
            </a:p>
          </p:txBody>
        </p:sp>
        <p:sp>
          <p:nvSpPr>
            <p:cNvPr name="TextBox 14" id="14"/>
            <p:cNvSpPr txBox="true"/>
            <p:nvPr/>
          </p:nvSpPr>
          <p:spPr>
            <a:xfrm rot="0">
              <a:off x="0" y="-47625"/>
              <a:ext cx="4135983" cy="547158"/>
            </a:xfrm>
            <a:prstGeom prst="rect">
              <a:avLst/>
            </a:prstGeom>
          </p:spPr>
          <p:txBody>
            <a:bodyPr anchor="t" rtlCol="false" tIns="0" lIns="0" bIns="0" rIns="0">
              <a:spAutoFit/>
            </a:bodyPr>
            <a:lstStyle/>
            <a:p>
              <a:pPr algn="ctr" marL="0" indent="0" lvl="0">
                <a:lnSpc>
                  <a:spcPts val="3499"/>
                </a:lnSpc>
              </a:pPr>
              <a:r>
                <a:rPr lang="en-US" b="true" sz="2499" spc="97" u="none">
                  <a:solidFill>
                    <a:srgbClr val="191919"/>
                  </a:solidFill>
                  <a:latin typeface="Aileron Bold"/>
                  <a:ea typeface="Aileron Bold"/>
                  <a:cs typeface="Aileron Bold"/>
                  <a:sym typeface="Aileron Bold"/>
                </a:rPr>
                <a:t>Stage 2</a:t>
              </a:r>
            </a:p>
          </p:txBody>
        </p:sp>
      </p:grpSp>
      <p:grpSp>
        <p:nvGrpSpPr>
          <p:cNvPr name="Group 15" id="15"/>
          <p:cNvGrpSpPr/>
          <p:nvPr/>
        </p:nvGrpSpPr>
        <p:grpSpPr>
          <a:xfrm rot="0">
            <a:off x="10311843" y="7056906"/>
            <a:ext cx="3071595" cy="851136"/>
            <a:chOff x="0" y="0"/>
            <a:chExt cx="4095460" cy="1134848"/>
          </a:xfrm>
        </p:grpSpPr>
        <p:sp>
          <p:nvSpPr>
            <p:cNvPr name="TextBox 16" id="16"/>
            <p:cNvSpPr txBox="true"/>
            <p:nvPr/>
          </p:nvSpPr>
          <p:spPr>
            <a:xfrm rot="0">
              <a:off x="0" y="661773"/>
              <a:ext cx="4095460" cy="473075"/>
            </a:xfrm>
            <a:prstGeom prst="rect">
              <a:avLst/>
            </a:prstGeom>
          </p:spPr>
          <p:txBody>
            <a:bodyPr anchor="t" rtlCol="false" tIns="0" lIns="0" bIns="0" rIns="0">
              <a:spAutoFit/>
            </a:bodyPr>
            <a:lstStyle/>
            <a:p>
              <a:pPr algn="ctr">
                <a:lnSpc>
                  <a:spcPts val="3000"/>
                </a:lnSpc>
              </a:pPr>
            </a:p>
          </p:txBody>
        </p:sp>
        <p:sp>
          <p:nvSpPr>
            <p:cNvPr name="TextBox 17" id="17"/>
            <p:cNvSpPr txBox="true"/>
            <p:nvPr/>
          </p:nvSpPr>
          <p:spPr>
            <a:xfrm rot="0">
              <a:off x="0" y="-47625"/>
              <a:ext cx="4095460" cy="547158"/>
            </a:xfrm>
            <a:prstGeom prst="rect">
              <a:avLst/>
            </a:prstGeom>
          </p:spPr>
          <p:txBody>
            <a:bodyPr anchor="t" rtlCol="false" tIns="0" lIns="0" bIns="0" rIns="0">
              <a:spAutoFit/>
            </a:bodyPr>
            <a:lstStyle/>
            <a:p>
              <a:pPr algn="ctr" marL="0" indent="0" lvl="0">
                <a:lnSpc>
                  <a:spcPts val="3499"/>
                </a:lnSpc>
              </a:pPr>
              <a:r>
                <a:rPr lang="en-US" b="true" sz="2499" spc="97">
                  <a:solidFill>
                    <a:srgbClr val="191919"/>
                  </a:solidFill>
                  <a:latin typeface="Aileron Bold"/>
                  <a:ea typeface="Aileron Bold"/>
                  <a:cs typeface="Aileron Bold"/>
                  <a:sym typeface="Aileron Bold"/>
                </a:rPr>
                <a:t>Stage 3</a:t>
              </a:r>
            </a:p>
          </p:txBody>
        </p:sp>
      </p:grpSp>
      <p:grpSp>
        <p:nvGrpSpPr>
          <p:cNvPr name="Group 18" id="18"/>
          <p:cNvGrpSpPr/>
          <p:nvPr/>
        </p:nvGrpSpPr>
        <p:grpSpPr>
          <a:xfrm rot="0">
            <a:off x="5317031" y="5321155"/>
            <a:ext cx="1735751" cy="173575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7CD4D2"/>
              </a:solidFill>
              <a:prstDash val="solid"/>
              <a:miter/>
            </a:ln>
          </p:spPr>
        </p:sp>
        <p:sp>
          <p:nvSpPr>
            <p:cNvPr name="TextBox 20" id="20"/>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b="true">
                  <a:solidFill>
                    <a:srgbClr val="191919"/>
                  </a:solidFill>
                  <a:latin typeface="Aileron Bold"/>
                  <a:ea typeface="Aileron Bold"/>
                  <a:cs typeface="Aileron Bold"/>
                  <a:sym typeface="Aileron Bold"/>
                </a:rPr>
                <a:t>01</a:t>
              </a:r>
            </a:p>
          </p:txBody>
        </p:sp>
      </p:grpSp>
      <p:grpSp>
        <p:nvGrpSpPr>
          <p:cNvPr name="Group 21" id="21"/>
          <p:cNvGrpSpPr/>
          <p:nvPr/>
        </p:nvGrpSpPr>
        <p:grpSpPr>
          <a:xfrm rot="0">
            <a:off x="7949701" y="5321155"/>
            <a:ext cx="1735751" cy="173575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4AB1B4"/>
              </a:solidFill>
              <a:prstDash val="solid"/>
              <a:miter/>
            </a:ln>
          </p:spPr>
        </p:sp>
        <p:sp>
          <p:nvSpPr>
            <p:cNvPr name="TextBox 23" id="23"/>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b="true">
                  <a:solidFill>
                    <a:srgbClr val="191919"/>
                  </a:solidFill>
                  <a:latin typeface="Aileron Bold"/>
                  <a:ea typeface="Aileron Bold"/>
                  <a:cs typeface="Aileron Bold"/>
                  <a:sym typeface="Aileron Bold"/>
                </a:rPr>
                <a:t>02</a:t>
              </a:r>
            </a:p>
          </p:txBody>
        </p:sp>
      </p:grpSp>
      <p:grpSp>
        <p:nvGrpSpPr>
          <p:cNvPr name="Group 24" id="24"/>
          <p:cNvGrpSpPr/>
          <p:nvPr/>
        </p:nvGrpSpPr>
        <p:grpSpPr>
          <a:xfrm rot="0">
            <a:off x="10826193" y="5143500"/>
            <a:ext cx="1735751" cy="173575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13538A"/>
              </a:solidFill>
              <a:prstDash val="solid"/>
              <a:miter/>
            </a:ln>
          </p:spPr>
        </p:sp>
        <p:sp>
          <p:nvSpPr>
            <p:cNvPr name="TextBox 26" id="26"/>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b="true">
                  <a:solidFill>
                    <a:srgbClr val="191919"/>
                  </a:solidFill>
                  <a:latin typeface="Aileron Bold"/>
                  <a:ea typeface="Aileron Bold"/>
                  <a:cs typeface="Aileron Bold"/>
                  <a:sym typeface="Aileron Bold"/>
                </a:rPr>
                <a:t>03</a:t>
              </a:r>
            </a:p>
          </p:txBody>
        </p:sp>
      </p:grpSp>
      <p:grpSp>
        <p:nvGrpSpPr>
          <p:cNvPr name="Group 27" id="27"/>
          <p:cNvGrpSpPr/>
          <p:nvPr/>
        </p:nvGrpSpPr>
        <p:grpSpPr>
          <a:xfrm rot="0">
            <a:off x="6956542" y="2329084"/>
            <a:ext cx="4374916" cy="1047428"/>
            <a:chOff x="0" y="0"/>
            <a:chExt cx="1152241" cy="275866"/>
          </a:xfrm>
        </p:grpSpPr>
        <p:sp>
          <p:nvSpPr>
            <p:cNvPr name="Freeform 28" id="28"/>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191E20"/>
              </a:solidFill>
              <a:prstDash val="solid"/>
              <a:round/>
            </a:ln>
          </p:spPr>
        </p:sp>
        <p:sp>
          <p:nvSpPr>
            <p:cNvPr name="TextBox 29" id="29"/>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191E20"/>
                  </a:solidFill>
                  <a:latin typeface="Agrandir Wide"/>
                  <a:ea typeface="Agrandir Wide"/>
                  <a:cs typeface="Agrandir Wide"/>
                  <a:sym typeface="Agrandir Wide"/>
                </a:rPr>
                <a:t>4-VISUALS</a:t>
              </a:r>
            </a:p>
          </p:txBody>
        </p:sp>
      </p:grpSp>
      <p:sp>
        <p:nvSpPr>
          <p:cNvPr name="AutoShape 30" id="30"/>
          <p:cNvSpPr/>
          <p:nvPr/>
        </p:nvSpPr>
        <p:spPr>
          <a:xfrm>
            <a:off x="2297912" y="3419375"/>
            <a:ext cx="14441134" cy="47625"/>
          </a:xfrm>
          <a:prstGeom prst="line">
            <a:avLst/>
          </a:prstGeom>
          <a:ln cap="flat" w="47625">
            <a:solidFill>
              <a:srgbClr val="000000"/>
            </a:solidFill>
            <a:prstDash val="solid"/>
            <a:headEnd type="none" len="sm" w="sm"/>
            <a:tailEnd type="none" len="sm" w="sm"/>
          </a:ln>
        </p:spPr>
      </p:sp>
      <p:grpSp>
        <p:nvGrpSpPr>
          <p:cNvPr name="Group 31" id="31"/>
          <p:cNvGrpSpPr/>
          <p:nvPr/>
        </p:nvGrpSpPr>
        <p:grpSpPr>
          <a:xfrm rot="0">
            <a:off x="14966554" y="2737935"/>
            <a:ext cx="1154593" cy="321067"/>
            <a:chOff x="0" y="0"/>
            <a:chExt cx="1539457" cy="428090"/>
          </a:xfrm>
        </p:grpSpPr>
        <p:grpSp>
          <p:nvGrpSpPr>
            <p:cNvPr name="Group 32" id="32"/>
            <p:cNvGrpSpPr/>
            <p:nvPr/>
          </p:nvGrpSpPr>
          <p:grpSpPr>
            <a:xfrm rot="0">
              <a:off x="0" y="0"/>
              <a:ext cx="428090" cy="42809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sp>
          <p:sp>
            <p:nvSpPr>
              <p:cNvPr name="TextBox 34" id="3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556206" y="0"/>
              <a:ext cx="428090" cy="428090"/>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sp>
          <p:sp>
            <p:nvSpPr>
              <p:cNvPr name="TextBox 37" id="3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111367" y="0"/>
              <a:ext cx="428090" cy="428090"/>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sp>
          <p:sp>
            <p:nvSpPr>
              <p:cNvPr name="TextBox 40" id="4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sp>
        <p:nvSpPr>
          <p:cNvPr name="TextBox 41" id="41"/>
          <p:cNvSpPr txBox="true"/>
          <p:nvPr/>
        </p:nvSpPr>
        <p:spPr>
          <a:xfrm rot="0">
            <a:off x="2388882" y="5517663"/>
            <a:ext cx="13101211" cy="873125"/>
          </a:xfrm>
          <a:prstGeom prst="rect">
            <a:avLst/>
          </a:prstGeom>
        </p:spPr>
        <p:txBody>
          <a:bodyPr anchor="t" rtlCol="false" tIns="0" lIns="0" bIns="0" rIns="0">
            <a:spAutoFit/>
          </a:bodyPr>
          <a:lstStyle/>
          <a:p>
            <a:pPr algn="ctr">
              <a:lnSpc>
                <a:spcPts val="7000"/>
              </a:lnSpc>
            </a:pPr>
            <a:r>
              <a:rPr lang="en-US" b="true" sz="5000" spc="490">
                <a:solidFill>
                  <a:srgbClr val="000000"/>
                </a:solidFill>
                <a:latin typeface="Asap Condensed Bold"/>
                <a:ea typeface="Asap Condensed Bold"/>
                <a:cs typeface="Asap Condensed Bold"/>
                <a:sym typeface="Asap Condensed Bold"/>
              </a:rPr>
              <a:t>GUESS THE TRICK</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8381698" y="2860830"/>
            <a:ext cx="1735751" cy="17357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7CD4D2"/>
              </a:solidFill>
              <a:prstDash val="solid"/>
              <a:miter/>
            </a:ln>
          </p:spPr>
        </p:sp>
        <p:sp>
          <p:nvSpPr>
            <p:cNvPr name="TextBox 4" id="4"/>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b="true" sz="2499" spc="99">
                  <a:solidFill>
                    <a:srgbClr val="191919"/>
                  </a:solidFill>
                  <a:latin typeface="Aileron Bold"/>
                  <a:ea typeface="Aileron Bold"/>
                  <a:cs typeface="Aileron Bold"/>
                  <a:sym typeface="Aileron Bold"/>
                </a:rPr>
                <a:t>01</a:t>
              </a:r>
            </a:p>
          </p:txBody>
        </p:sp>
      </p:grpSp>
      <p:sp>
        <p:nvSpPr>
          <p:cNvPr name="AutoShape 5" id="5"/>
          <p:cNvSpPr/>
          <p:nvPr/>
        </p:nvSpPr>
        <p:spPr>
          <a:xfrm>
            <a:off x="10117449" y="3728705"/>
            <a:ext cx="2402364" cy="0"/>
          </a:xfrm>
          <a:prstGeom prst="line">
            <a:avLst/>
          </a:prstGeom>
          <a:ln cap="rnd" w="28575">
            <a:solidFill>
              <a:srgbClr val="191919"/>
            </a:solidFill>
            <a:prstDash val="sysDash"/>
            <a:headEnd type="none" len="sm" w="sm"/>
            <a:tailEnd type="none" len="sm" w="sm"/>
          </a:ln>
        </p:spPr>
      </p:sp>
      <p:grpSp>
        <p:nvGrpSpPr>
          <p:cNvPr name="Group 6" id="6"/>
          <p:cNvGrpSpPr/>
          <p:nvPr/>
        </p:nvGrpSpPr>
        <p:grpSpPr>
          <a:xfrm rot="0">
            <a:off x="12928596" y="2581673"/>
            <a:ext cx="3446515" cy="1735751"/>
            <a:chOff x="0" y="0"/>
            <a:chExt cx="1613900" cy="812800"/>
          </a:xfrm>
        </p:grpSpPr>
        <p:sp>
          <p:nvSpPr>
            <p:cNvPr name="Freeform 7" id="7"/>
            <p:cNvSpPr/>
            <p:nvPr/>
          </p:nvSpPr>
          <p:spPr>
            <a:xfrm flipH="false" flipV="false" rot="0">
              <a:off x="0" y="0"/>
              <a:ext cx="1613900" cy="812800"/>
            </a:xfrm>
            <a:custGeom>
              <a:avLst/>
              <a:gdLst/>
              <a:ahLst/>
              <a:cxnLst/>
              <a:rect r="r" b="b" t="t" l="l"/>
              <a:pathLst>
                <a:path h="812800" w="1613900">
                  <a:moveTo>
                    <a:pt x="0" y="0"/>
                  </a:moveTo>
                  <a:lnTo>
                    <a:pt x="1613900" y="0"/>
                  </a:lnTo>
                  <a:lnTo>
                    <a:pt x="1613900" y="812800"/>
                  </a:lnTo>
                  <a:lnTo>
                    <a:pt x="0" y="812800"/>
                  </a:lnTo>
                  <a:close/>
                </a:path>
              </a:pathLst>
            </a:custGeom>
            <a:solidFill>
              <a:srgbClr val="FFFFFF"/>
            </a:solidFill>
            <a:ln w="352425" cap="sq">
              <a:solidFill>
                <a:srgbClr val="4AB1B4"/>
              </a:solidFill>
              <a:prstDash val="solid"/>
              <a:miter/>
            </a:ln>
          </p:spPr>
        </p:sp>
        <p:sp>
          <p:nvSpPr>
            <p:cNvPr name="TextBox 8" id="8"/>
            <p:cNvSpPr txBox="true"/>
            <p:nvPr/>
          </p:nvSpPr>
          <p:spPr>
            <a:xfrm>
              <a:off x="0" y="-76200"/>
              <a:ext cx="1613900" cy="889000"/>
            </a:xfrm>
            <a:prstGeom prst="rect">
              <a:avLst/>
            </a:prstGeom>
          </p:spPr>
          <p:txBody>
            <a:bodyPr anchor="ctr" rtlCol="false" tIns="50800" lIns="50800" bIns="50800" rIns="50800"/>
            <a:lstStyle/>
            <a:p>
              <a:pPr algn="ctr">
                <a:lnSpc>
                  <a:spcPts val="3749"/>
                </a:lnSpc>
              </a:pPr>
            </a:p>
          </p:txBody>
        </p:sp>
      </p:grpSp>
      <p:grpSp>
        <p:nvGrpSpPr>
          <p:cNvPr name="Group 9" id="9"/>
          <p:cNvGrpSpPr/>
          <p:nvPr/>
        </p:nvGrpSpPr>
        <p:grpSpPr>
          <a:xfrm rot="0">
            <a:off x="13268875" y="3028267"/>
            <a:ext cx="3142401" cy="842563"/>
            <a:chOff x="0" y="0"/>
            <a:chExt cx="4189868" cy="1123418"/>
          </a:xfrm>
        </p:grpSpPr>
        <p:sp>
          <p:nvSpPr>
            <p:cNvPr name="TextBox 10" id="10"/>
            <p:cNvSpPr txBox="true"/>
            <p:nvPr/>
          </p:nvSpPr>
          <p:spPr>
            <a:xfrm rot="0">
              <a:off x="0" y="671298"/>
              <a:ext cx="4189868" cy="452120"/>
            </a:xfrm>
            <a:prstGeom prst="rect">
              <a:avLst/>
            </a:prstGeom>
          </p:spPr>
          <p:txBody>
            <a:bodyPr anchor="t" rtlCol="false" tIns="0" lIns="0" bIns="0" rIns="0">
              <a:spAutoFit/>
            </a:bodyPr>
            <a:lstStyle/>
            <a:p>
              <a:pPr algn="l">
                <a:lnSpc>
                  <a:spcPts val="2962"/>
                </a:lnSpc>
              </a:pPr>
              <a:r>
                <a:rPr lang="en-US" sz="1975" spc="59">
                  <a:solidFill>
                    <a:srgbClr val="191919"/>
                  </a:solidFill>
                  <a:latin typeface="Aileron"/>
                  <a:ea typeface="Aileron"/>
                  <a:cs typeface="Aileron"/>
                  <a:sym typeface="Aileron"/>
                </a:rPr>
                <a:t>MANUFACTURING</a:t>
              </a:r>
            </a:p>
          </p:txBody>
        </p:sp>
        <p:sp>
          <p:nvSpPr>
            <p:cNvPr name="TextBox 11" id="11"/>
            <p:cNvSpPr txBox="true"/>
            <p:nvPr/>
          </p:nvSpPr>
          <p:spPr>
            <a:xfrm rot="0">
              <a:off x="0" y="-47625"/>
              <a:ext cx="4189868" cy="547158"/>
            </a:xfrm>
            <a:prstGeom prst="rect">
              <a:avLst/>
            </a:prstGeom>
          </p:spPr>
          <p:txBody>
            <a:bodyPr anchor="t" rtlCol="false" tIns="0" lIns="0" bIns="0" rIns="0">
              <a:spAutoFit/>
            </a:bodyPr>
            <a:lstStyle/>
            <a:p>
              <a:pPr algn="l" marL="0" indent="0" lvl="0">
                <a:lnSpc>
                  <a:spcPts val="3499"/>
                </a:lnSpc>
              </a:pPr>
              <a:r>
                <a:rPr lang="en-US" b="true" sz="2499" spc="99" u="none">
                  <a:solidFill>
                    <a:srgbClr val="191919"/>
                  </a:solidFill>
                  <a:latin typeface="Aileron Bold"/>
                  <a:ea typeface="Aileron Bold"/>
                  <a:cs typeface="Aileron Bold"/>
                  <a:sym typeface="Aileron Bold"/>
                </a:rPr>
                <a:t>Stage 1</a:t>
              </a:r>
            </a:p>
          </p:txBody>
        </p:sp>
      </p:grpSp>
      <p:grpSp>
        <p:nvGrpSpPr>
          <p:cNvPr name="Group 12" id="12"/>
          <p:cNvGrpSpPr/>
          <p:nvPr/>
        </p:nvGrpSpPr>
        <p:grpSpPr>
          <a:xfrm rot="0">
            <a:off x="8431400" y="4877383"/>
            <a:ext cx="1735751" cy="173575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4AB1B4"/>
              </a:solidFill>
              <a:prstDash val="solid"/>
              <a:miter/>
            </a:ln>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b="true" sz="2499" spc="99">
                  <a:solidFill>
                    <a:srgbClr val="191919"/>
                  </a:solidFill>
                  <a:latin typeface="Aileron Bold"/>
                  <a:ea typeface="Aileron Bold"/>
                  <a:cs typeface="Aileron Bold"/>
                  <a:sym typeface="Aileron Bold"/>
                </a:rPr>
                <a:t>02</a:t>
              </a:r>
            </a:p>
          </p:txBody>
        </p:sp>
      </p:grpSp>
      <p:grpSp>
        <p:nvGrpSpPr>
          <p:cNvPr name="Group 15" id="15"/>
          <p:cNvGrpSpPr/>
          <p:nvPr/>
        </p:nvGrpSpPr>
        <p:grpSpPr>
          <a:xfrm rot="0">
            <a:off x="8431400" y="6889359"/>
            <a:ext cx="1735751" cy="17357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13538A"/>
              </a:solidFill>
              <a:prstDash val="solid"/>
              <a:miter/>
            </a:ln>
          </p:spPr>
        </p:sp>
        <p:sp>
          <p:nvSpPr>
            <p:cNvPr name="TextBox 17" id="17"/>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b="true" sz="2499" spc="99">
                  <a:solidFill>
                    <a:srgbClr val="191919"/>
                  </a:solidFill>
                  <a:latin typeface="Aileron Bold"/>
                  <a:ea typeface="Aileron Bold"/>
                  <a:cs typeface="Aileron Bold"/>
                  <a:sym typeface="Aileron Bold"/>
                </a:rPr>
                <a:t>03</a:t>
              </a:r>
            </a:p>
          </p:txBody>
        </p:sp>
      </p:grpSp>
      <p:sp>
        <p:nvSpPr>
          <p:cNvPr name="AutoShape 18" id="18"/>
          <p:cNvSpPr/>
          <p:nvPr/>
        </p:nvSpPr>
        <p:spPr>
          <a:xfrm>
            <a:off x="10167150" y="7785809"/>
            <a:ext cx="2471433" cy="0"/>
          </a:xfrm>
          <a:prstGeom prst="line">
            <a:avLst/>
          </a:prstGeom>
          <a:ln cap="rnd" w="28575">
            <a:solidFill>
              <a:srgbClr val="191919"/>
            </a:solidFill>
            <a:prstDash val="sysDash"/>
            <a:headEnd type="none" len="sm" w="sm"/>
            <a:tailEnd type="none" len="sm" w="sm"/>
          </a:ln>
        </p:spPr>
      </p:sp>
      <p:sp>
        <p:nvSpPr>
          <p:cNvPr name="AutoShape 19" id="19"/>
          <p:cNvSpPr/>
          <p:nvPr/>
        </p:nvSpPr>
        <p:spPr>
          <a:xfrm>
            <a:off x="5890846" y="5828842"/>
            <a:ext cx="2490852" cy="0"/>
          </a:xfrm>
          <a:prstGeom prst="line">
            <a:avLst/>
          </a:prstGeom>
          <a:ln cap="rnd" w="28575">
            <a:solidFill>
              <a:srgbClr val="191919"/>
            </a:solidFill>
            <a:prstDash val="sysDash"/>
            <a:headEnd type="none" len="sm" w="sm"/>
            <a:tailEnd type="none" len="sm" w="sm"/>
          </a:ln>
        </p:spPr>
      </p:sp>
      <p:grpSp>
        <p:nvGrpSpPr>
          <p:cNvPr name="Group 20" id="20"/>
          <p:cNvGrpSpPr/>
          <p:nvPr/>
        </p:nvGrpSpPr>
        <p:grpSpPr>
          <a:xfrm rot="0">
            <a:off x="2159448" y="4960967"/>
            <a:ext cx="3446515" cy="1735751"/>
            <a:chOff x="0" y="0"/>
            <a:chExt cx="1613900" cy="812800"/>
          </a:xfrm>
        </p:grpSpPr>
        <p:sp>
          <p:nvSpPr>
            <p:cNvPr name="Freeform 21" id="21"/>
            <p:cNvSpPr/>
            <p:nvPr/>
          </p:nvSpPr>
          <p:spPr>
            <a:xfrm flipH="false" flipV="false" rot="0">
              <a:off x="0" y="0"/>
              <a:ext cx="1613900" cy="812800"/>
            </a:xfrm>
            <a:custGeom>
              <a:avLst/>
              <a:gdLst/>
              <a:ahLst/>
              <a:cxnLst/>
              <a:rect r="r" b="b" t="t" l="l"/>
              <a:pathLst>
                <a:path h="812800" w="1613900">
                  <a:moveTo>
                    <a:pt x="0" y="0"/>
                  </a:moveTo>
                  <a:lnTo>
                    <a:pt x="1613900" y="0"/>
                  </a:lnTo>
                  <a:lnTo>
                    <a:pt x="1613900" y="812800"/>
                  </a:lnTo>
                  <a:lnTo>
                    <a:pt x="0" y="812800"/>
                  </a:lnTo>
                  <a:close/>
                </a:path>
              </a:pathLst>
            </a:custGeom>
            <a:solidFill>
              <a:srgbClr val="FFFFFF"/>
            </a:solidFill>
            <a:ln w="352425" cap="sq">
              <a:solidFill>
                <a:srgbClr val="4AB1B4"/>
              </a:solidFill>
              <a:prstDash val="solid"/>
              <a:miter/>
            </a:ln>
          </p:spPr>
        </p:sp>
        <p:sp>
          <p:nvSpPr>
            <p:cNvPr name="TextBox 22" id="22"/>
            <p:cNvSpPr txBox="true"/>
            <p:nvPr/>
          </p:nvSpPr>
          <p:spPr>
            <a:xfrm>
              <a:off x="0" y="-76200"/>
              <a:ext cx="1613900" cy="889000"/>
            </a:xfrm>
            <a:prstGeom prst="rect">
              <a:avLst/>
            </a:prstGeom>
          </p:spPr>
          <p:txBody>
            <a:bodyPr anchor="ctr" rtlCol="false" tIns="50800" lIns="50800" bIns="50800" rIns="50800"/>
            <a:lstStyle/>
            <a:p>
              <a:pPr algn="ctr">
                <a:lnSpc>
                  <a:spcPts val="3749"/>
                </a:lnSpc>
              </a:pPr>
            </a:p>
          </p:txBody>
        </p:sp>
      </p:grpSp>
      <p:sp>
        <p:nvSpPr>
          <p:cNvPr name="TextBox 23" id="23"/>
          <p:cNvSpPr txBox="true"/>
          <p:nvPr/>
        </p:nvSpPr>
        <p:spPr>
          <a:xfrm rot="0">
            <a:off x="2304036" y="5882935"/>
            <a:ext cx="2802332" cy="371475"/>
          </a:xfrm>
          <a:prstGeom prst="rect">
            <a:avLst/>
          </a:prstGeom>
        </p:spPr>
        <p:txBody>
          <a:bodyPr anchor="t" rtlCol="false" tIns="0" lIns="0" bIns="0" rIns="0">
            <a:spAutoFit/>
          </a:bodyPr>
          <a:lstStyle/>
          <a:p>
            <a:pPr algn="r">
              <a:lnSpc>
                <a:spcPts val="3000"/>
              </a:lnSpc>
            </a:pPr>
            <a:r>
              <a:rPr lang="en-US" sz="2000" spc="60">
                <a:solidFill>
                  <a:srgbClr val="191919"/>
                </a:solidFill>
                <a:latin typeface="Aileron"/>
                <a:ea typeface="Aileron"/>
                <a:cs typeface="Aileron"/>
                <a:sym typeface="Aileron"/>
              </a:rPr>
              <a:t>SUPPLY</a:t>
            </a:r>
          </a:p>
        </p:txBody>
      </p:sp>
      <p:sp>
        <p:nvSpPr>
          <p:cNvPr name="TextBox 24" id="24"/>
          <p:cNvSpPr txBox="true"/>
          <p:nvPr/>
        </p:nvSpPr>
        <p:spPr>
          <a:xfrm rot="0">
            <a:off x="2304036" y="5355649"/>
            <a:ext cx="2802332" cy="422275"/>
          </a:xfrm>
          <a:prstGeom prst="rect">
            <a:avLst/>
          </a:prstGeom>
        </p:spPr>
        <p:txBody>
          <a:bodyPr anchor="t" rtlCol="false" tIns="0" lIns="0" bIns="0" rIns="0">
            <a:spAutoFit/>
          </a:bodyPr>
          <a:lstStyle/>
          <a:p>
            <a:pPr algn="r" marL="0" indent="0" lvl="0">
              <a:lnSpc>
                <a:spcPts val="3499"/>
              </a:lnSpc>
            </a:pPr>
            <a:r>
              <a:rPr lang="en-US" b="true" sz="2499" spc="99" u="none">
                <a:solidFill>
                  <a:srgbClr val="191919"/>
                </a:solidFill>
                <a:latin typeface="Aileron Bold"/>
                <a:ea typeface="Aileron Bold"/>
                <a:cs typeface="Aileron Bold"/>
                <a:sym typeface="Aileron Bold"/>
              </a:rPr>
              <a:t>Stage 2</a:t>
            </a:r>
          </a:p>
        </p:txBody>
      </p:sp>
      <p:grpSp>
        <p:nvGrpSpPr>
          <p:cNvPr name="Group 25" id="25"/>
          <p:cNvGrpSpPr/>
          <p:nvPr/>
        </p:nvGrpSpPr>
        <p:grpSpPr>
          <a:xfrm rot="0">
            <a:off x="6520725" y="679927"/>
            <a:ext cx="5457697" cy="1047428"/>
            <a:chOff x="0" y="0"/>
            <a:chExt cx="1437418" cy="275866"/>
          </a:xfrm>
        </p:grpSpPr>
        <p:sp>
          <p:nvSpPr>
            <p:cNvPr name="Freeform 26" id="26"/>
            <p:cNvSpPr/>
            <p:nvPr/>
          </p:nvSpPr>
          <p:spPr>
            <a:xfrm flipH="false" flipV="false" rot="0">
              <a:off x="0" y="0"/>
              <a:ext cx="1437418" cy="275866"/>
            </a:xfrm>
            <a:custGeom>
              <a:avLst/>
              <a:gdLst/>
              <a:ahLst/>
              <a:cxnLst/>
              <a:rect r="r" b="b" t="t" l="l"/>
              <a:pathLst>
                <a:path h="275866" w="1437418">
                  <a:moveTo>
                    <a:pt x="72345" y="0"/>
                  </a:moveTo>
                  <a:lnTo>
                    <a:pt x="1365073" y="0"/>
                  </a:lnTo>
                  <a:cubicBezTo>
                    <a:pt x="1405028" y="0"/>
                    <a:pt x="1437418" y="32390"/>
                    <a:pt x="1437418" y="72345"/>
                  </a:cubicBezTo>
                  <a:lnTo>
                    <a:pt x="1437418" y="203521"/>
                  </a:lnTo>
                  <a:cubicBezTo>
                    <a:pt x="1437418" y="222708"/>
                    <a:pt x="1429796" y="241109"/>
                    <a:pt x="1416229" y="254676"/>
                  </a:cubicBezTo>
                  <a:cubicBezTo>
                    <a:pt x="1402661" y="268244"/>
                    <a:pt x="1384260" y="275866"/>
                    <a:pt x="1365073" y="275866"/>
                  </a:cubicBezTo>
                  <a:lnTo>
                    <a:pt x="72345" y="275866"/>
                  </a:lnTo>
                  <a:cubicBezTo>
                    <a:pt x="53158" y="275866"/>
                    <a:pt x="34757" y="268244"/>
                    <a:pt x="21189" y="254676"/>
                  </a:cubicBezTo>
                  <a:cubicBezTo>
                    <a:pt x="7622" y="241109"/>
                    <a:pt x="0" y="222708"/>
                    <a:pt x="0" y="203521"/>
                  </a:cubicBezTo>
                  <a:lnTo>
                    <a:pt x="0" y="72345"/>
                  </a:lnTo>
                  <a:cubicBezTo>
                    <a:pt x="0" y="53158"/>
                    <a:pt x="7622" y="34757"/>
                    <a:pt x="21189" y="21189"/>
                  </a:cubicBezTo>
                  <a:cubicBezTo>
                    <a:pt x="34757" y="7622"/>
                    <a:pt x="53158" y="0"/>
                    <a:pt x="72345" y="0"/>
                  </a:cubicBezTo>
                  <a:close/>
                </a:path>
              </a:pathLst>
            </a:custGeom>
            <a:solidFill>
              <a:srgbClr val="000000">
                <a:alpha val="0"/>
              </a:srgbClr>
            </a:solidFill>
            <a:ln w="38100" cap="rnd">
              <a:solidFill>
                <a:srgbClr val="191E20"/>
              </a:solidFill>
              <a:prstDash val="solid"/>
              <a:round/>
            </a:ln>
          </p:spPr>
        </p:sp>
        <p:sp>
          <p:nvSpPr>
            <p:cNvPr name="TextBox 27" id="27"/>
            <p:cNvSpPr txBox="true"/>
            <p:nvPr/>
          </p:nvSpPr>
          <p:spPr>
            <a:xfrm>
              <a:off x="0" y="-180975"/>
              <a:ext cx="1437418" cy="456841"/>
            </a:xfrm>
            <a:prstGeom prst="rect">
              <a:avLst/>
            </a:prstGeom>
          </p:spPr>
          <p:txBody>
            <a:bodyPr anchor="ctr" rtlCol="false" tIns="50800" lIns="50800" bIns="50800" rIns="50800"/>
            <a:lstStyle/>
            <a:p>
              <a:pPr algn="ctr">
                <a:lnSpc>
                  <a:spcPts val="5319"/>
                </a:lnSpc>
              </a:pPr>
              <a:r>
                <a:rPr lang="en-US" sz="3799">
                  <a:solidFill>
                    <a:srgbClr val="191E20"/>
                  </a:solidFill>
                  <a:latin typeface="Agrandir Wide"/>
                  <a:ea typeface="Agrandir Wide"/>
                  <a:cs typeface="Agrandir Wide"/>
                  <a:sym typeface="Agrandir Wide"/>
                </a:rPr>
                <a:t>4-VISUALS</a:t>
              </a:r>
            </a:p>
          </p:txBody>
        </p:sp>
      </p:grpSp>
      <p:grpSp>
        <p:nvGrpSpPr>
          <p:cNvPr name="Group 28" id="28"/>
          <p:cNvGrpSpPr/>
          <p:nvPr/>
        </p:nvGrpSpPr>
        <p:grpSpPr>
          <a:xfrm rot="0">
            <a:off x="12928596" y="6917934"/>
            <a:ext cx="3446515" cy="1735751"/>
            <a:chOff x="0" y="0"/>
            <a:chExt cx="1613900" cy="812800"/>
          </a:xfrm>
        </p:grpSpPr>
        <p:sp>
          <p:nvSpPr>
            <p:cNvPr name="Freeform 29" id="29"/>
            <p:cNvSpPr/>
            <p:nvPr/>
          </p:nvSpPr>
          <p:spPr>
            <a:xfrm flipH="false" flipV="false" rot="0">
              <a:off x="0" y="0"/>
              <a:ext cx="1613900" cy="812800"/>
            </a:xfrm>
            <a:custGeom>
              <a:avLst/>
              <a:gdLst/>
              <a:ahLst/>
              <a:cxnLst/>
              <a:rect r="r" b="b" t="t" l="l"/>
              <a:pathLst>
                <a:path h="812800" w="1613900">
                  <a:moveTo>
                    <a:pt x="0" y="0"/>
                  </a:moveTo>
                  <a:lnTo>
                    <a:pt x="1613900" y="0"/>
                  </a:lnTo>
                  <a:lnTo>
                    <a:pt x="1613900" y="812800"/>
                  </a:lnTo>
                  <a:lnTo>
                    <a:pt x="0" y="812800"/>
                  </a:lnTo>
                  <a:close/>
                </a:path>
              </a:pathLst>
            </a:custGeom>
            <a:solidFill>
              <a:srgbClr val="FFFFFF"/>
            </a:solidFill>
            <a:ln w="352425" cap="sq">
              <a:solidFill>
                <a:srgbClr val="13538A"/>
              </a:solidFill>
              <a:prstDash val="solid"/>
              <a:miter/>
            </a:ln>
          </p:spPr>
        </p:sp>
        <p:sp>
          <p:nvSpPr>
            <p:cNvPr name="TextBox 30" id="30"/>
            <p:cNvSpPr txBox="true"/>
            <p:nvPr/>
          </p:nvSpPr>
          <p:spPr>
            <a:xfrm>
              <a:off x="0" y="-76200"/>
              <a:ext cx="1613900" cy="889000"/>
            </a:xfrm>
            <a:prstGeom prst="rect">
              <a:avLst/>
            </a:prstGeom>
          </p:spPr>
          <p:txBody>
            <a:bodyPr anchor="ctr" rtlCol="false" tIns="50800" lIns="50800" bIns="50800" rIns="50800"/>
            <a:lstStyle/>
            <a:p>
              <a:pPr algn="ctr">
                <a:lnSpc>
                  <a:spcPts val="3749"/>
                </a:lnSpc>
              </a:pPr>
            </a:p>
          </p:txBody>
        </p:sp>
      </p:grpSp>
      <p:grpSp>
        <p:nvGrpSpPr>
          <p:cNvPr name="Group 31" id="31"/>
          <p:cNvGrpSpPr/>
          <p:nvPr/>
        </p:nvGrpSpPr>
        <p:grpSpPr>
          <a:xfrm rot="0">
            <a:off x="13268875" y="7334047"/>
            <a:ext cx="2765957" cy="903524"/>
            <a:chOff x="0" y="0"/>
            <a:chExt cx="3687943" cy="1204698"/>
          </a:xfrm>
        </p:grpSpPr>
        <p:sp>
          <p:nvSpPr>
            <p:cNvPr name="TextBox 32" id="32"/>
            <p:cNvSpPr txBox="true"/>
            <p:nvPr/>
          </p:nvSpPr>
          <p:spPr>
            <a:xfrm rot="0">
              <a:off x="0" y="661773"/>
              <a:ext cx="3687943" cy="542925"/>
            </a:xfrm>
            <a:prstGeom prst="rect">
              <a:avLst/>
            </a:prstGeom>
          </p:spPr>
          <p:txBody>
            <a:bodyPr anchor="t" rtlCol="false" tIns="0" lIns="0" bIns="0" rIns="0">
              <a:spAutoFit/>
            </a:bodyPr>
            <a:lstStyle/>
            <a:p>
              <a:pPr algn="l">
                <a:lnSpc>
                  <a:spcPts val="3562"/>
                </a:lnSpc>
              </a:pPr>
              <a:r>
                <a:rPr lang="en-US" sz="2374" spc="71">
                  <a:solidFill>
                    <a:srgbClr val="191919"/>
                  </a:solidFill>
                  <a:latin typeface="Aileron"/>
                  <a:ea typeface="Aileron"/>
                  <a:cs typeface="Aileron"/>
                  <a:sym typeface="Aileron"/>
                </a:rPr>
                <a:t>SHIPPING</a:t>
              </a:r>
            </a:p>
          </p:txBody>
        </p:sp>
        <p:sp>
          <p:nvSpPr>
            <p:cNvPr name="TextBox 33" id="33"/>
            <p:cNvSpPr txBox="true"/>
            <p:nvPr/>
          </p:nvSpPr>
          <p:spPr>
            <a:xfrm rot="0">
              <a:off x="0" y="-47625"/>
              <a:ext cx="3687943" cy="547158"/>
            </a:xfrm>
            <a:prstGeom prst="rect">
              <a:avLst/>
            </a:prstGeom>
          </p:spPr>
          <p:txBody>
            <a:bodyPr anchor="t" rtlCol="false" tIns="0" lIns="0" bIns="0" rIns="0">
              <a:spAutoFit/>
            </a:bodyPr>
            <a:lstStyle/>
            <a:p>
              <a:pPr algn="l" marL="0" indent="0" lvl="0">
                <a:lnSpc>
                  <a:spcPts val="3499"/>
                </a:lnSpc>
              </a:pPr>
              <a:r>
                <a:rPr lang="en-US" b="true" sz="2499" spc="99" u="none">
                  <a:solidFill>
                    <a:srgbClr val="191919"/>
                  </a:solidFill>
                  <a:latin typeface="Aileron Bold"/>
                  <a:ea typeface="Aileron Bold"/>
                  <a:cs typeface="Aileron Bold"/>
                  <a:sym typeface="Aileron Bold"/>
                </a:rPr>
                <a:t>Stage 3</a:t>
              </a: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8381698" y="2860830"/>
            <a:ext cx="1735751" cy="17357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7CD4D2"/>
              </a:solidFill>
              <a:prstDash val="solid"/>
              <a:miter/>
            </a:ln>
          </p:spPr>
        </p:sp>
        <p:sp>
          <p:nvSpPr>
            <p:cNvPr name="TextBox 4" id="4"/>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b="true" sz="2499" spc="99">
                  <a:solidFill>
                    <a:srgbClr val="191919"/>
                  </a:solidFill>
                  <a:latin typeface="Aileron Bold"/>
                  <a:ea typeface="Aileron Bold"/>
                  <a:cs typeface="Aileron Bold"/>
                  <a:sym typeface="Aileron Bold"/>
                </a:rPr>
                <a:t>01</a:t>
              </a:r>
            </a:p>
          </p:txBody>
        </p:sp>
      </p:grpSp>
      <p:sp>
        <p:nvSpPr>
          <p:cNvPr name="AutoShape 5" id="5"/>
          <p:cNvSpPr/>
          <p:nvPr/>
        </p:nvSpPr>
        <p:spPr>
          <a:xfrm>
            <a:off x="10117449" y="3728705"/>
            <a:ext cx="2402364" cy="0"/>
          </a:xfrm>
          <a:prstGeom prst="line">
            <a:avLst/>
          </a:prstGeom>
          <a:ln cap="rnd" w="28575">
            <a:solidFill>
              <a:srgbClr val="191919"/>
            </a:solidFill>
            <a:prstDash val="sysDash"/>
            <a:headEnd type="none" len="sm" w="sm"/>
            <a:tailEnd type="none" len="sm" w="sm"/>
          </a:ln>
        </p:spPr>
      </p:sp>
      <p:grpSp>
        <p:nvGrpSpPr>
          <p:cNvPr name="Group 6" id="6"/>
          <p:cNvGrpSpPr/>
          <p:nvPr/>
        </p:nvGrpSpPr>
        <p:grpSpPr>
          <a:xfrm rot="0">
            <a:off x="12928596" y="2581673"/>
            <a:ext cx="3446515" cy="1735751"/>
            <a:chOff x="0" y="0"/>
            <a:chExt cx="1613900" cy="812800"/>
          </a:xfrm>
        </p:grpSpPr>
        <p:sp>
          <p:nvSpPr>
            <p:cNvPr name="Freeform 7" id="7"/>
            <p:cNvSpPr/>
            <p:nvPr/>
          </p:nvSpPr>
          <p:spPr>
            <a:xfrm flipH="false" flipV="false" rot="0">
              <a:off x="0" y="0"/>
              <a:ext cx="1613900" cy="812800"/>
            </a:xfrm>
            <a:custGeom>
              <a:avLst/>
              <a:gdLst/>
              <a:ahLst/>
              <a:cxnLst/>
              <a:rect r="r" b="b" t="t" l="l"/>
              <a:pathLst>
                <a:path h="812800" w="1613900">
                  <a:moveTo>
                    <a:pt x="0" y="0"/>
                  </a:moveTo>
                  <a:lnTo>
                    <a:pt x="1613900" y="0"/>
                  </a:lnTo>
                  <a:lnTo>
                    <a:pt x="1613900" y="812800"/>
                  </a:lnTo>
                  <a:lnTo>
                    <a:pt x="0" y="812800"/>
                  </a:lnTo>
                  <a:close/>
                </a:path>
              </a:pathLst>
            </a:custGeom>
            <a:solidFill>
              <a:srgbClr val="FFFFFF"/>
            </a:solidFill>
            <a:ln w="352425" cap="sq">
              <a:solidFill>
                <a:srgbClr val="4AB1B4"/>
              </a:solidFill>
              <a:prstDash val="solid"/>
              <a:miter/>
            </a:ln>
          </p:spPr>
        </p:sp>
        <p:sp>
          <p:nvSpPr>
            <p:cNvPr name="TextBox 8" id="8"/>
            <p:cNvSpPr txBox="true"/>
            <p:nvPr/>
          </p:nvSpPr>
          <p:spPr>
            <a:xfrm>
              <a:off x="0" y="-76200"/>
              <a:ext cx="1613900" cy="889000"/>
            </a:xfrm>
            <a:prstGeom prst="rect">
              <a:avLst/>
            </a:prstGeom>
          </p:spPr>
          <p:txBody>
            <a:bodyPr anchor="ctr" rtlCol="false" tIns="50800" lIns="50800" bIns="50800" rIns="50800"/>
            <a:lstStyle/>
            <a:p>
              <a:pPr algn="ctr">
                <a:lnSpc>
                  <a:spcPts val="3749"/>
                </a:lnSpc>
              </a:pPr>
            </a:p>
          </p:txBody>
        </p:sp>
      </p:grpSp>
      <p:grpSp>
        <p:nvGrpSpPr>
          <p:cNvPr name="Group 9" id="9"/>
          <p:cNvGrpSpPr/>
          <p:nvPr/>
        </p:nvGrpSpPr>
        <p:grpSpPr>
          <a:xfrm rot="0">
            <a:off x="13268875" y="3028267"/>
            <a:ext cx="3142401" cy="842563"/>
            <a:chOff x="0" y="0"/>
            <a:chExt cx="4189868" cy="1123418"/>
          </a:xfrm>
        </p:grpSpPr>
        <p:sp>
          <p:nvSpPr>
            <p:cNvPr name="TextBox 10" id="10"/>
            <p:cNvSpPr txBox="true"/>
            <p:nvPr/>
          </p:nvSpPr>
          <p:spPr>
            <a:xfrm rot="0">
              <a:off x="0" y="671298"/>
              <a:ext cx="4189868" cy="452120"/>
            </a:xfrm>
            <a:prstGeom prst="rect">
              <a:avLst/>
            </a:prstGeom>
          </p:spPr>
          <p:txBody>
            <a:bodyPr anchor="t" rtlCol="false" tIns="0" lIns="0" bIns="0" rIns="0">
              <a:spAutoFit/>
            </a:bodyPr>
            <a:lstStyle/>
            <a:p>
              <a:pPr algn="l">
                <a:lnSpc>
                  <a:spcPts val="2962"/>
                </a:lnSpc>
              </a:pPr>
              <a:r>
                <a:rPr lang="en-US" sz="1975" spc="59">
                  <a:solidFill>
                    <a:srgbClr val="191919"/>
                  </a:solidFill>
                  <a:latin typeface="Aileron"/>
                  <a:ea typeface="Aileron"/>
                  <a:cs typeface="Aileron"/>
                  <a:sym typeface="Aileron"/>
                </a:rPr>
                <a:t>MANUFACTURING</a:t>
              </a:r>
            </a:p>
          </p:txBody>
        </p:sp>
        <p:sp>
          <p:nvSpPr>
            <p:cNvPr name="TextBox 11" id="11"/>
            <p:cNvSpPr txBox="true"/>
            <p:nvPr/>
          </p:nvSpPr>
          <p:spPr>
            <a:xfrm rot="0">
              <a:off x="0" y="-47625"/>
              <a:ext cx="4189868" cy="547158"/>
            </a:xfrm>
            <a:prstGeom prst="rect">
              <a:avLst/>
            </a:prstGeom>
          </p:spPr>
          <p:txBody>
            <a:bodyPr anchor="t" rtlCol="false" tIns="0" lIns="0" bIns="0" rIns="0">
              <a:spAutoFit/>
            </a:bodyPr>
            <a:lstStyle/>
            <a:p>
              <a:pPr algn="l" marL="0" indent="0" lvl="0">
                <a:lnSpc>
                  <a:spcPts val="3499"/>
                </a:lnSpc>
              </a:pPr>
              <a:r>
                <a:rPr lang="en-US" b="true" sz="2499" spc="99" u="none">
                  <a:solidFill>
                    <a:srgbClr val="191919"/>
                  </a:solidFill>
                  <a:latin typeface="Aileron Bold"/>
                  <a:ea typeface="Aileron Bold"/>
                  <a:cs typeface="Aileron Bold"/>
                  <a:sym typeface="Aileron Bold"/>
                </a:rPr>
                <a:t>Stage 1</a:t>
              </a:r>
            </a:p>
          </p:txBody>
        </p:sp>
      </p:grpSp>
      <p:grpSp>
        <p:nvGrpSpPr>
          <p:cNvPr name="Group 12" id="12"/>
          <p:cNvGrpSpPr/>
          <p:nvPr/>
        </p:nvGrpSpPr>
        <p:grpSpPr>
          <a:xfrm rot="0">
            <a:off x="6520725" y="679927"/>
            <a:ext cx="5457697" cy="1047428"/>
            <a:chOff x="0" y="0"/>
            <a:chExt cx="1437418" cy="275866"/>
          </a:xfrm>
        </p:grpSpPr>
        <p:sp>
          <p:nvSpPr>
            <p:cNvPr name="Freeform 13" id="13"/>
            <p:cNvSpPr/>
            <p:nvPr/>
          </p:nvSpPr>
          <p:spPr>
            <a:xfrm flipH="false" flipV="false" rot="0">
              <a:off x="0" y="0"/>
              <a:ext cx="1437418" cy="275866"/>
            </a:xfrm>
            <a:custGeom>
              <a:avLst/>
              <a:gdLst/>
              <a:ahLst/>
              <a:cxnLst/>
              <a:rect r="r" b="b" t="t" l="l"/>
              <a:pathLst>
                <a:path h="275866" w="1437418">
                  <a:moveTo>
                    <a:pt x="72345" y="0"/>
                  </a:moveTo>
                  <a:lnTo>
                    <a:pt x="1365073" y="0"/>
                  </a:lnTo>
                  <a:cubicBezTo>
                    <a:pt x="1405028" y="0"/>
                    <a:pt x="1437418" y="32390"/>
                    <a:pt x="1437418" y="72345"/>
                  </a:cubicBezTo>
                  <a:lnTo>
                    <a:pt x="1437418" y="203521"/>
                  </a:lnTo>
                  <a:cubicBezTo>
                    <a:pt x="1437418" y="222708"/>
                    <a:pt x="1429796" y="241109"/>
                    <a:pt x="1416229" y="254676"/>
                  </a:cubicBezTo>
                  <a:cubicBezTo>
                    <a:pt x="1402661" y="268244"/>
                    <a:pt x="1384260" y="275866"/>
                    <a:pt x="1365073" y="275866"/>
                  </a:cubicBezTo>
                  <a:lnTo>
                    <a:pt x="72345" y="275866"/>
                  </a:lnTo>
                  <a:cubicBezTo>
                    <a:pt x="53158" y="275866"/>
                    <a:pt x="34757" y="268244"/>
                    <a:pt x="21189" y="254676"/>
                  </a:cubicBezTo>
                  <a:cubicBezTo>
                    <a:pt x="7622" y="241109"/>
                    <a:pt x="0" y="222708"/>
                    <a:pt x="0" y="203521"/>
                  </a:cubicBezTo>
                  <a:lnTo>
                    <a:pt x="0" y="72345"/>
                  </a:lnTo>
                  <a:cubicBezTo>
                    <a:pt x="0" y="53158"/>
                    <a:pt x="7622" y="34757"/>
                    <a:pt x="21189" y="21189"/>
                  </a:cubicBezTo>
                  <a:cubicBezTo>
                    <a:pt x="34757" y="7622"/>
                    <a:pt x="53158" y="0"/>
                    <a:pt x="72345" y="0"/>
                  </a:cubicBezTo>
                  <a:close/>
                </a:path>
              </a:pathLst>
            </a:custGeom>
            <a:solidFill>
              <a:srgbClr val="000000">
                <a:alpha val="0"/>
              </a:srgbClr>
            </a:solidFill>
            <a:ln w="38100" cap="rnd">
              <a:solidFill>
                <a:srgbClr val="191E20"/>
              </a:solidFill>
              <a:prstDash val="solid"/>
              <a:round/>
            </a:ln>
          </p:spPr>
        </p:sp>
        <p:sp>
          <p:nvSpPr>
            <p:cNvPr name="TextBox 14" id="14"/>
            <p:cNvSpPr txBox="true"/>
            <p:nvPr/>
          </p:nvSpPr>
          <p:spPr>
            <a:xfrm>
              <a:off x="0" y="-180975"/>
              <a:ext cx="1437418" cy="456841"/>
            </a:xfrm>
            <a:prstGeom prst="rect">
              <a:avLst/>
            </a:prstGeom>
          </p:spPr>
          <p:txBody>
            <a:bodyPr anchor="ctr" rtlCol="false" tIns="50800" lIns="50800" bIns="50800" rIns="50800"/>
            <a:lstStyle/>
            <a:p>
              <a:pPr algn="ctr">
                <a:lnSpc>
                  <a:spcPts val="5319"/>
                </a:lnSpc>
              </a:pPr>
              <a:r>
                <a:rPr lang="en-US" sz="3799">
                  <a:solidFill>
                    <a:srgbClr val="191E20"/>
                  </a:solidFill>
                  <a:latin typeface="Agrandir Wide"/>
                  <a:ea typeface="Agrandir Wide"/>
                  <a:cs typeface="Agrandir Wide"/>
                  <a:sym typeface="Agrandir Wide"/>
                </a:rPr>
                <a:t>4-VISUALS</a:t>
              </a:r>
            </a:p>
          </p:txBody>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8381698" y="2860830"/>
            <a:ext cx="1735751" cy="17357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7CD4D2"/>
              </a:solidFill>
              <a:prstDash val="solid"/>
              <a:miter/>
            </a:ln>
          </p:spPr>
        </p:sp>
        <p:sp>
          <p:nvSpPr>
            <p:cNvPr name="TextBox 4" id="4"/>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b="true" sz="2499" spc="99">
                  <a:solidFill>
                    <a:srgbClr val="191919"/>
                  </a:solidFill>
                  <a:latin typeface="Aileron Bold"/>
                  <a:ea typeface="Aileron Bold"/>
                  <a:cs typeface="Aileron Bold"/>
                  <a:sym typeface="Aileron Bold"/>
                </a:rPr>
                <a:t>01</a:t>
              </a:r>
            </a:p>
          </p:txBody>
        </p:sp>
      </p:grpSp>
      <p:sp>
        <p:nvSpPr>
          <p:cNvPr name="AutoShape 5" id="5"/>
          <p:cNvSpPr/>
          <p:nvPr/>
        </p:nvSpPr>
        <p:spPr>
          <a:xfrm>
            <a:off x="10117449" y="3728705"/>
            <a:ext cx="2402364" cy="0"/>
          </a:xfrm>
          <a:prstGeom prst="line">
            <a:avLst/>
          </a:prstGeom>
          <a:ln cap="rnd" w="28575">
            <a:solidFill>
              <a:srgbClr val="191919"/>
            </a:solidFill>
            <a:prstDash val="sysDash"/>
            <a:headEnd type="none" len="sm" w="sm"/>
            <a:tailEnd type="none" len="sm" w="sm"/>
          </a:ln>
        </p:spPr>
      </p:sp>
      <p:grpSp>
        <p:nvGrpSpPr>
          <p:cNvPr name="Group 6" id="6"/>
          <p:cNvGrpSpPr/>
          <p:nvPr/>
        </p:nvGrpSpPr>
        <p:grpSpPr>
          <a:xfrm rot="0">
            <a:off x="12928596" y="2581673"/>
            <a:ext cx="3446515" cy="1735751"/>
            <a:chOff x="0" y="0"/>
            <a:chExt cx="1613900" cy="812800"/>
          </a:xfrm>
        </p:grpSpPr>
        <p:sp>
          <p:nvSpPr>
            <p:cNvPr name="Freeform 7" id="7"/>
            <p:cNvSpPr/>
            <p:nvPr/>
          </p:nvSpPr>
          <p:spPr>
            <a:xfrm flipH="false" flipV="false" rot="0">
              <a:off x="0" y="0"/>
              <a:ext cx="1613900" cy="812800"/>
            </a:xfrm>
            <a:custGeom>
              <a:avLst/>
              <a:gdLst/>
              <a:ahLst/>
              <a:cxnLst/>
              <a:rect r="r" b="b" t="t" l="l"/>
              <a:pathLst>
                <a:path h="812800" w="1613900">
                  <a:moveTo>
                    <a:pt x="0" y="0"/>
                  </a:moveTo>
                  <a:lnTo>
                    <a:pt x="1613900" y="0"/>
                  </a:lnTo>
                  <a:lnTo>
                    <a:pt x="1613900" y="812800"/>
                  </a:lnTo>
                  <a:lnTo>
                    <a:pt x="0" y="812800"/>
                  </a:lnTo>
                  <a:close/>
                </a:path>
              </a:pathLst>
            </a:custGeom>
            <a:solidFill>
              <a:srgbClr val="FFFFFF"/>
            </a:solidFill>
            <a:ln w="352425" cap="sq">
              <a:solidFill>
                <a:srgbClr val="4AB1B4"/>
              </a:solidFill>
              <a:prstDash val="solid"/>
              <a:miter/>
            </a:ln>
          </p:spPr>
        </p:sp>
        <p:sp>
          <p:nvSpPr>
            <p:cNvPr name="TextBox 8" id="8"/>
            <p:cNvSpPr txBox="true"/>
            <p:nvPr/>
          </p:nvSpPr>
          <p:spPr>
            <a:xfrm>
              <a:off x="0" y="-76200"/>
              <a:ext cx="1613900" cy="889000"/>
            </a:xfrm>
            <a:prstGeom prst="rect">
              <a:avLst/>
            </a:prstGeom>
          </p:spPr>
          <p:txBody>
            <a:bodyPr anchor="ctr" rtlCol="false" tIns="50800" lIns="50800" bIns="50800" rIns="50800"/>
            <a:lstStyle/>
            <a:p>
              <a:pPr algn="ctr">
                <a:lnSpc>
                  <a:spcPts val="3749"/>
                </a:lnSpc>
              </a:pPr>
            </a:p>
          </p:txBody>
        </p:sp>
      </p:grpSp>
      <p:sp>
        <p:nvSpPr>
          <p:cNvPr name="TextBox 9" id="9"/>
          <p:cNvSpPr txBox="true"/>
          <p:nvPr/>
        </p:nvSpPr>
        <p:spPr>
          <a:xfrm rot="0">
            <a:off x="13268875" y="3517453"/>
            <a:ext cx="3142401" cy="353377"/>
          </a:xfrm>
          <a:prstGeom prst="rect">
            <a:avLst/>
          </a:prstGeom>
        </p:spPr>
        <p:txBody>
          <a:bodyPr anchor="t" rtlCol="false" tIns="0" lIns="0" bIns="0" rIns="0">
            <a:spAutoFit/>
          </a:bodyPr>
          <a:lstStyle/>
          <a:p>
            <a:pPr algn="l">
              <a:lnSpc>
                <a:spcPts val="2962"/>
              </a:lnSpc>
            </a:pPr>
            <a:r>
              <a:rPr lang="en-US" sz="1975" spc="59">
                <a:solidFill>
                  <a:srgbClr val="191919"/>
                </a:solidFill>
                <a:latin typeface="Aileron"/>
                <a:ea typeface="Aileron"/>
                <a:cs typeface="Aileron"/>
                <a:sym typeface="Aileron"/>
              </a:rPr>
              <a:t>MANUFACTURING</a:t>
            </a:r>
          </a:p>
        </p:txBody>
      </p:sp>
      <p:sp>
        <p:nvSpPr>
          <p:cNvPr name="TextBox 10" id="10"/>
          <p:cNvSpPr txBox="true"/>
          <p:nvPr/>
        </p:nvSpPr>
        <p:spPr>
          <a:xfrm rot="0">
            <a:off x="13268875" y="2980642"/>
            <a:ext cx="3142401" cy="422275"/>
          </a:xfrm>
          <a:prstGeom prst="rect">
            <a:avLst/>
          </a:prstGeom>
        </p:spPr>
        <p:txBody>
          <a:bodyPr anchor="t" rtlCol="false" tIns="0" lIns="0" bIns="0" rIns="0">
            <a:spAutoFit/>
          </a:bodyPr>
          <a:lstStyle/>
          <a:p>
            <a:pPr algn="l" marL="0" indent="0" lvl="0">
              <a:lnSpc>
                <a:spcPts val="3499"/>
              </a:lnSpc>
            </a:pPr>
            <a:r>
              <a:rPr lang="en-US" b="true" sz="2499" spc="99" u="none">
                <a:solidFill>
                  <a:srgbClr val="191919"/>
                </a:solidFill>
                <a:latin typeface="Aileron Bold"/>
                <a:ea typeface="Aileron Bold"/>
                <a:cs typeface="Aileron Bold"/>
                <a:sym typeface="Aileron Bold"/>
              </a:rPr>
              <a:t>Stage 1</a:t>
            </a:r>
          </a:p>
        </p:txBody>
      </p:sp>
      <p:grpSp>
        <p:nvGrpSpPr>
          <p:cNvPr name="Group 11" id="11"/>
          <p:cNvGrpSpPr/>
          <p:nvPr/>
        </p:nvGrpSpPr>
        <p:grpSpPr>
          <a:xfrm rot="0">
            <a:off x="8431400" y="4877383"/>
            <a:ext cx="1735751" cy="173575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4AB1B4"/>
              </a:solidFill>
              <a:prstDash val="solid"/>
              <a:miter/>
            </a:ln>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b="true" sz="2499" spc="99">
                  <a:solidFill>
                    <a:srgbClr val="191919"/>
                  </a:solidFill>
                  <a:latin typeface="Aileron Bold"/>
                  <a:ea typeface="Aileron Bold"/>
                  <a:cs typeface="Aileron Bold"/>
                  <a:sym typeface="Aileron Bold"/>
                </a:rPr>
                <a:t>02</a:t>
              </a:r>
            </a:p>
          </p:txBody>
        </p:sp>
      </p:grpSp>
      <p:sp>
        <p:nvSpPr>
          <p:cNvPr name="AutoShape 14" id="14"/>
          <p:cNvSpPr/>
          <p:nvPr/>
        </p:nvSpPr>
        <p:spPr>
          <a:xfrm>
            <a:off x="5890846" y="5828842"/>
            <a:ext cx="2490852" cy="0"/>
          </a:xfrm>
          <a:prstGeom prst="line">
            <a:avLst/>
          </a:prstGeom>
          <a:ln cap="rnd" w="28575">
            <a:solidFill>
              <a:srgbClr val="191919"/>
            </a:solidFill>
            <a:prstDash val="sysDash"/>
            <a:headEnd type="none" len="sm" w="sm"/>
            <a:tailEnd type="none" len="sm" w="sm"/>
          </a:ln>
        </p:spPr>
      </p:sp>
      <p:grpSp>
        <p:nvGrpSpPr>
          <p:cNvPr name="Group 15" id="15"/>
          <p:cNvGrpSpPr/>
          <p:nvPr/>
        </p:nvGrpSpPr>
        <p:grpSpPr>
          <a:xfrm rot="0">
            <a:off x="2159448" y="4960967"/>
            <a:ext cx="3446515" cy="1735751"/>
            <a:chOff x="0" y="0"/>
            <a:chExt cx="1613900" cy="812800"/>
          </a:xfrm>
        </p:grpSpPr>
        <p:sp>
          <p:nvSpPr>
            <p:cNvPr name="Freeform 16" id="16"/>
            <p:cNvSpPr/>
            <p:nvPr/>
          </p:nvSpPr>
          <p:spPr>
            <a:xfrm flipH="false" flipV="false" rot="0">
              <a:off x="0" y="0"/>
              <a:ext cx="1613900" cy="812800"/>
            </a:xfrm>
            <a:custGeom>
              <a:avLst/>
              <a:gdLst/>
              <a:ahLst/>
              <a:cxnLst/>
              <a:rect r="r" b="b" t="t" l="l"/>
              <a:pathLst>
                <a:path h="812800" w="1613900">
                  <a:moveTo>
                    <a:pt x="0" y="0"/>
                  </a:moveTo>
                  <a:lnTo>
                    <a:pt x="1613900" y="0"/>
                  </a:lnTo>
                  <a:lnTo>
                    <a:pt x="1613900" y="812800"/>
                  </a:lnTo>
                  <a:lnTo>
                    <a:pt x="0" y="812800"/>
                  </a:lnTo>
                  <a:close/>
                </a:path>
              </a:pathLst>
            </a:custGeom>
            <a:solidFill>
              <a:srgbClr val="FFFFFF"/>
            </a:solidFill>
            <a:ln w="352425" cap="sq">
              <a:solidFill>
                <a:srgbClr val="4AB1B4"/>
              </a:solidFill>
              <a:prstDash val="solid"/>
              <a:miter/>
            </a:ln>
          </p:spPr>
        </p:sp>
        <p:sp>
          <p:nvSpPr>
            <p:cNvPr name="TextBox 17" id="17"/>
            <p:cNvSpPr txBox="true"/>
            <p:nvPr/>
          </p:nvSpPr>
          <p:spPr>
            <a:xfrm>
              <a:off x="0" y="-76200"/>
              <a:ext cx="1613900" cy="889000"/>
            </a:xfrm>
            <a:prstGeom prst="rect">
              <a:avLst/>
            </a:prstGeom>
          </p:spPr>
          <p:txBody>
            <a:bodyPr anchor="ctr" rtlCol="false" tIns="50800" lIns="50800" bIns="50800" rIns="50800"/>
            <a:lstStyle/>
            <a:p>
              <a:pPr algn="ctr">
                <a:lnSpc>
                  <a:spcPts val="3749"/>
                </a:lnSpc>
              </a:pPr>
            </a:p>
          </p:txBody>
        </p:sp>
      </p:grpSp>
      <p:sp>
        <p:nvSpPr>
          <p:cNvPr name="TextBox 18" id="18"/>
          <p:cNvSpPr txBox="true"/>
          <p:nvPr/>
        </p:nvSpPr>
        <p:spPr>
          <a:xfrm rot="0">
            <a:off x="2304036" y="5882935"/>
            <a:ext cx="2802332" cy="371475"/>
          </a:xfrm>
          <a:prstGeom prst="rect">
            <a:avLst/>
          </a:prstGeom>
        </p:spPr>
        <p:txBody>
          <a:bodyPr anchor="t" rtlCol="false" tIns="0" lIns="0" bIns="0" rIns="0">
            <a:spAutoFit/>
          </a:bodyPr>
          <a:lstStyle/>
          <a:p>
            <a:pPr algn="r">
              <a:lnSpc>
                <a:spcPts val="3000"/>
              </a:lnSpc>
            </a:pPr>
            <a:r>
              <a:rPr lang="en-US" sz="2000" spc="60">
                <a:solidFill>
                  <a:srgbClr val="191919"/>
                </a:solidFill>
                <a:latin typeface="Aileron"/>
                <a:ea typeface="Aileron"/>
                <a:cs typeface="Aileron"/>
                <a:sym typeface="Aileron"/>
              </a:rPr>
              <a:t>SUPPLY</a:t>
            </a:r>
          </a:p>
        </p:txBody>
      </p:sp>
      <p:sp>
        <p:nvSpPr>
          <p:cNvPr name="TextBox 19" id="19"/>
          <p:cNvSpPr txBox="true"/>
          <p:nvPr/>
        </p:nvSpPr>
        <p:spPr>
          <a:xfrm rot="0">
            <a:off x="2304036" y="5355649"/>
            <a:ext cx="2802332" cy="422275"/>
          </a:xfrm>
          <a:prstGeom prst="rect">
            <a:avLst/>
          </a:prstGeom>
        </p:spPr>
        <p:txBody>
          <a:bodyPr anchor="t" rtlCol="false" tIns="0" lIns="0" bIns="0" rIns="0">
            <a:spAutoFit/>
          </a:bodyPr>
          <a:lstStyle/>
          <a:p>
            <a:pPr algn="r" marL="0" indent="0" lvl="0">
              <a:lnSpc>
                <a:spcPts val="3499"/>
              </a:lnSpc>
            </a:pPr>
            <a:r>
              <a:rPr lang="en-US" b="true" sz="2499" spc="99" u="none">
                <a:solidFill>
                  <a:srgbClr val="191919"/>
                </a:solidFill>
                <a:latin typeface="Aileron Bold"/>
                <a:ea typeface="Aileron Bold"/>
                <a:cs typeface="Aileron Bold"/>
                <a:sym typeface="Aileron Bold"/>
              </a:rPr>
              <a:t>Stage 2</a:t>
            </a:r>
          </a:p>
        </p:txBody>
      </p:sp>
      <p:grpSp>
        <p:nvGrpSpPr>
          <p:cNvPr name="Group 20" id="20"/>
          <p:cNvGrpSpPr/>
          <p:nvPr/>
        </p:nvGrpSpPr>
        <p:grpSpPr>
          <a:xfrm rot="0">
            <a:off x="6520725" y="679927"/>
            <a:ext cx="5457697" cy="1047428"/>
            <a:chOff x="0" y="0"/>
            <a:chExt cx="1437418" cy="275866"/>
          </a:xfrm>
        </p:grpSpPr>
        <p:sp>
          <p:nvSpPr>
            <p:cNvPr name="Freeform 21" id="21"/>
            <p:cNvSpPr/>
            <p:nvPr/>
          </p:nvSpPr>
          <p:spPr>
            <a:xfrm flipH="false" flipV="false" rot="0">
              <a:off x="0" y="0"/>
              <a:ext cx="1437418" cy="275866"/>
            </a:xfrm>
            <a:custGeom>
              <a:avLst/>
              <a:gdLst/>
              <a:ahLst/>
              <a:cxnLst/>
              <a:rect r="r" b="b" t="t" l="l"/>
              <a:pathLst>
                <a:path h="275866" w="1437418">
                  <a:moveTo>
                    <a:pt x="72345" y="0"/>
                  </a:moveTo>
                  <a:lnTo>
                    <a:pt x="1365073" y="0"/>
                  </a:lnTo>
                  <a:cubicBezTo>
                    <a:pt x="1405028" y="0"/>
                    <a:pt x="1437418" y="32390"/>
                    <a:pt x="1437418" y="72345"/>
                  </a:cubicBezTo>
                  <a:lnTo>
                    <a:pt x="1437418" y="203521"/>
                  </a:lnTo>
                  <a:cubicBezTo>
                    <a:pt x="1437418" y="222708"/>
                    <a:pt x="1429796" y="241109"/>
                    <a:pt x="1416229" y="254676"/>
                  </a:cubicBezTo>
                  <a:cubicBezTo>
                    <a:pt x="1402661" y="268244"/>
                    <a:pt x="1384260" y="275866"/>
                    <a:pt x="1365073" y="275866"/>
                  </a:cubicBezTo>
                  <a:lnTo>
                    <a:pt x="72345" y="275866"/>
                  </a:lnTo>
                  <a:cubicBezTo>
                    <a:pt x="53158" y="275866"/>
                    <a:pt x="34757" y="268244"/>
                    <a:pt x="21189" y="254676"/>
                  </a:cubicBezTo>
                  <a:cubicBezTo>
                    <a:pt x="7622" y="241109"/>
                    <a:pt x="0" y="222708"/>
                    <a:pt x="0" y="203521"/>
                  </a:cubicBezTo>
                  <a:lnTo>
                    <a:pt x="0" y="72345"/>
                  </a:lnTo>
                  <a:cubicBezTo>
                    <a:pt x="0" y="53158"/>
                    <a:pt x="7622" y="34757"/>
                    <a:pt x="21189" y="21189"/>
                  </a:cubicBezTo>
                  <a:cubicBezTo>
                    <a:pt x="34757" y="7622"/>
                    <a:pt x="53158" y="0"/>
                    <a:pt x="72345" y="0"/>
                  </a:cubicBezTo>
                  <a:close/>
                </a:path>
              </a:pathLst>
            </a:custGeom>
            <a:solidFill>
              <a:srgbClr val="000000">
                <a:alpha val="0"/>
              </a:srgbClr>
            </a:solidFill>
            <a:ln w="38100" cap="rnd">
              <a:solidFill>
                <a:srgbClr val="191E20"/>
              </a:solidFill>
              <a:prstDash val="solid"/>
              <a:round/>
            </a:ln>
          </p:spPr>
        </p:sp>
        <p:sp>
          <p:nvSpPr>
            <p:cNvPr name="TextBox 22" id="22"/>
            <p:cNvSpPr txBox="true"/>
            <p:nvPr/>
          </p:nvSpPr>
          <p:spPr>
            <a:xfrm>
              <a:off x="0" y="-180975"/>
              <a:ext cx="1437418" cy="456841"/>
            </a:xfrm>
            <a:prstGeom prst="rect">
              <a:avLst/>
            </a:prstGeom>
          </p:spPr>
          <p:txBody>
            <a:bodyPr anchor="ctr" rtlCol="false" tIns="50800" lIns="50800" bIns="50800" rIns="50800"/>
            <a:lstStyle/>
            <a:p>
              <a:pPr algn="ctr">
                <a:lnSpc>
                  <a:spcPts val="5319"/>
                </a:lnSpc>
              </a:pPr>
              <a:r>
                <a:rPr lang="en-US" sz="3799">
                  <a:solidFill>
                    <a:srgbClr val="191E20"/>
                  </a:solidFill>
                  <a:latin typeface="Agrandir Wide"/>
                  <a:ea typeface="Agrandir Wide"/>
                  <a:cs typeface="Agrandir Wide"/>
                  <a:sym typeface="Agrandir Wide"/>
                </a:rPr>
                <a:t>4-VISUALS</a:t>
              </a:r>
            </a:p>
          </p:txBody>
        </p:sp>
      </p:grpSp>
    </p:spTree>
  </p:cSld>
  <p:clrMapOvr>
    <a:masterClrMapping/>
  </p:clrMapOvr>
</p:sld>
</file>

<file path=ppt/slides/slide19.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8381698" y="2860830"/>
            <a:ext cx="1735751" cy="17357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7CD4D2"/>
              </a:solidFill>
              <a:prstDash val="solid"/>
              <a:miter/>
            </a:ln>
          </p:spPr>
        </p:sp>
        <p:sp>
          <p:nvSpPr>
            <p:cNvPr name="TextBox 4" id="4"/>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b="true" sz="2499" spc="99">
                  <a:solidFill>
                    <a:srgbClr val="191919"/>
                  </a:solidFill>
                  <a:latin typeface="Aileron Bold"/>
                  <a:ea typeface="Aileron Bold"/>
                  <a:cs typeface="Aileron Bold"/>
                  <a:sym typeface="Aileron Bold"/>
                </a:rPr>
                <a:t>01</a:t>
              </a:r>
            </a:p>
          </p:txBody>
        </p:sp>
      </p:grpSp>
      <p:sp>
        <p:nvSpPr>
          <p:cNvPr name="AutoShape 5" id="5"/>
          <p:cNvSpPr/>
          <p:nvPr/>
        </p:nvSpPr>
        <p:spPr>
          <a:xfrm>
            <a:off x="10117449" y="3728705"/>
            <a:ext cx="2402364" cy="0"/>
          </a:xfrm>
          <a:prstGeom prst="line">
            <a:avLst/>
          </a:prstGeom>
          <a:ln cap="rnd" w="28575">
            <a:solidFill>
              <a:srgbClr val="191919"/>
            </a:solidFill>
            <a:prstDash val="sysDash"/>
            <a:headEnd type="none" len="sm" w="sm"/>
            <a:tailEnd type="none" len="sm" w="sm"/>
          </a:ln>
        </p:spPr>
      </p:sp>
      <p:grpSp>
        <p:nvGrpSpPr>
          <p:cNvPr name="Group 6" id="6"/>
          <p:cNvGrpSpPr/>
          <p:nvPr/>
        </p:nvGrpSpPr>
        <p:grpSpPr>
          <a:xfrm rot="0">
            <a:off x="12928596" y="2581673"/>
            <a:ext cx="3446515" cy="1735751"/>
            <a:chOff x="0" y="0"/>
            <a:chExt cx="1613900" cy="812800"/>
          </a:xfrm>
        </p:grpSpPr>
        <p:sp>
          <p:nvSpPr>
            <p:cNvPr name="Freeform 7" id="7"/>
            <p:cNvSpPr/>
            <p:nvPr/>
          </p:nvSpPr>
          <p:spPr>
            <a:xfrm flipH="false" flipV="false" rot="0">
              <a:off x="0" y="0"/>
              <a:ext cx="1613900" cy="812800"/>
            </a:xfrm>
            <a:custGeom>
              <a:avLst/>
              <a:gdLst/>
              <a:ahLst/>
              <a:cxnLst/>
              <a:rect r="r" b="b" t="t" l="l"/>
              <a:pathLst>
                <a:path h="812800" w="1613900">
                  <a:moveTo>
                    <a:pt x="0" y="0"/>
                  </a:moveTo>
                  <a:lnTo>
                    <a:pt x="1613900" y="0"/>
                  </a:lnTo>
                  <a:lnTo>
                    <a:pt x="1613900" y="812800"/>
                  </a:lnTo>
                  <a:lnTo>
                    <a:pt x="0" y="812800"/>
                  </a:lnTo>
                  <a:close/>
                </a:path>
              </a:pathLst>
            </a:custGeom>
            <a:solidFill>
              <a:srgbClr val="FFFFFF"/>
            </a:solidFill>
            <a:ln w="352425" cap="sq">
              <a:solidFill>
                <a:srgbClr val="4AB1B4"/>
              </a:solidFill>
              <a:prstDash val="solid"/>
              <a:miter/>
            </a:ln>
          </p:spPr>
        </p:sp>
        <p:sp>
          <p:nvSpPr>
            <p:cNvPr name="TextBox 8" id="8"/>
            <p:cNvSpPr txBox="true"/>
            <p:nvPr/>
          </p:nvSpPr>
          <p:spPr>
            <a:xfrm>
              <a:off x="0" y="-76200"/>
              <a:ext cx="1613900" cy="889000"/>
            </a:xfrm>
            <a:prstGeom prst="rect">
              <a:avLst/>
            </a:prstGeom>
          </p:spPr>
          <p:txBody>
            <a:bodyPr anchor="ctr" rtlCol="false" tIns="50800" lIns="50800" bIns="50800" rIns="50800"/>
            <a:lstStyle/>
            <a:p>
              <a:pPr algn="ctr">
                <a:lnSpc>
                  <a:spcPts val="3749"/>
                </a:lnSpc>
              </a:pPr>
            </a:p>
          </p:txBody>
        </p:sp>
      </p:grpSp>
      <p:grpSp>
        <p:nvGrpSpPr>
          <p:cNvPr name="Group 9" id="9"/>
          <p:cNvGrpSpPr/>
          <p:nvPr/>
        </p:nvGrpSpPr>
        <p:grpSpPr>
          <a:xfrm rot="0">
            <a:off x="13268875" y="3028267"/>
            <a:ext cx="3142401" cy="842563"/>
            <a:chOff x="0" y="0"/>
            <a:chExt cx="4189868" cy="1123418"/>
          </a:xfrm>
        </p:grpSpPr>
        <p:sp>
          <p:nvSpPr>
            <p:cNvPr name="TextBox 10" id="10"/>
            <p:cNvSpPr txBox="true"/>
            <p:nvPr/>
          </p:nvSpPr>
          <p:spPr>
            <a:xfrm rot="0">
              <a:off x="0" y="671298"/>
              <a:ext cx="4189868" cy="452120"/>
            </a:xfrm>
            <a:prstGeom prst="rect">
              <a:avLst/>
            </a:prstGeom>
          </p:spPr>
          <p:txBody>
            <a:bodyPr anchor="t" rtlCol="false" tIns="0" lIns="0" bIns="0" rIns="0">
              <a:spAutoFit/>
            </a:bodyPr>
            <a:lstStyle/>
            <a:p>
              <a:pPr algn="l">
                <a:lnSpc>
                  <a:spcPts val="2962"/>
                </a:lnSpc>
              </a:pPr>
              <a:r>
                <a:rPr lang="en-US" sz="1975" spc="59">
                  <a:solidFill>
                    <a:srgbClr val="191919"/>
                  </a:solidFill>
                  <a:latin typeface="Aileron"/>
                  <a:ea typeface="Aileron"/>
                  <a:cs typeface="Aileron"/>
                  <a:sym typeface="Aileron"/>
                </a:rPr>
                <a:t>MANUFACTURING</a:t>
              </a:r>
            </a:p>
          </p:txBody>
        </p:sp>
        <p:sp>
          <p:nvSpPr>
            <p:cNvPr name="TextBox 11" id="11"/>
            <p:cNvSpPr txBox="true"/>
            <p:nvPr/>
          </p:nvSpPr>
          <p:spPr>
            <a:xfrm rot="0">
              <a:off x="0" y="-47625"/>
              <a:ext cx="4189868" cy="547158"/>
            </a:xfrm>
            <a:prstGeom prst="rect">
              <a:avLst/>
            </a:prstGeom>
          </p:spPr>
          <p:txBody>
            <a:bodyPr anchor="t" rtlCol="false" tIns="0" lIns="0" bIns="0" rIns="0">
              <a:spAutoFit/>
            </a:bodyPr>
            <a:lstStyle/>
            <a:p>
              <a:pPr algn="l" marL="0" indent="0" lvl="0">
                <a:lnSpc>
                  <a:spcPts val="3499"/>
                </a:lnSpc>
              </a:pPr>
              <a:r>
                <a:rPr lang="en-US" b="true" sz="2499" spc="99" u="none">
                  <a:solidFill>
                    <a:srgbClr val="191919"/>
                  </a:solidFill>
                  <a:latin typeface="Aileron Bold"/>
                  <a:ea typeface="Aileron Bold"/>
                  <a:cs typeface="Aileron Bold"/>
                  <a:sym typeface="Aileron Bold"/>
                </a:rPr>
                <a:t>Stage 1</a:t>
              </a:r>
            </a:p>
          </p:txBody>
        </p:sp>
      </p:grpSp>
      <p:grpSp>
        <p:nvGrpSpPr>
          <p:cNvPr name="Group 12" id="12"/>
          <p:cNvGrpSpPr/>
          <p:nvPr/>
        </p:nvGrpSpPr>
        <p:grpSpPr>
          <a:xfrm rot="0">
            <a:off x="8431400" y="4877383"/>
            <a:ext cx="1735751" cy="173575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4AB1B4"/>
              </a:solidFill>
              <a:prstDash val="solid"/>
              <a:miter/>
            </a:ln>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b="true" sz="2499" spc="99">
                  <a:solidFill>
                    <a:srgbClr val="191919"/>
                  </a:solidFill>
                  <a:latin typeface="Aileron Bold"/>
                  <a:ea typeface="Aileron Bold"/>
                  <a:cs typeface="Aileron Bold"/>
                  <a:sym typeface="Aileron Bold"/>
                </a:rPr>
                <a:t>02</a:t>
              </a:r>
            </a:p>
          </p:txBody>
        </p:sp>
      </p:grpSp>
      <p:grpSp>
        <p:nvGrpSpPr>
          <p:cNvPr name="Group 15" id="15"/>
          <p:cNvGrpSpPr/>
          <p:nvPr/>
        </p:nvGrpSpPr>
        <p:grpSpPr>
          <a:xfrm rot="0">
            <a:off x="8431400" y="6889359"/>
            <a:ext cx="1735751" cy="17357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13538A"/>
              </a:solidFill>
              <a:prstDash val="solid"/>
              <a:miter/>
            </a:ln>
          </p:spPr>
        </p:sp>
        <p:sp>
          <p:nvSpPr>
            <p:cNvPr name="TextBox 17" id="17"/>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b="true" sz="2499" spc="99">
                  <a:solidFill>
                    <a:srgbClr val="191919"/>
                  </a:solidFill>
                  <a:latin typeface="Aileron Bold"/>
                  <a:ea typeface="Aileron Bold"/>
                  <a:cs typeface="Aileron Bold"/>
                  <a:sym typeface="Aileron Bold"/>
                </a:rPr>
                <a:t>03</a:t>
              </a:r>
            </a:p>
          </p:txBody>
        </p:sp>
      </p:grpSp>
      <p:sp>
        <p:nvSpPr>
          <p:cNvPr name="AutoShape 18" id="18"/>
          <p:cNvSpPr/>
          <p:nvPr/>
        </p:nvSpPr>
        <p:spPr>
          <a:xfrm>
            <a:off x="10167150" y="7785809"/>
            <a:ext cx="2471433" cy="0"/>
          </a:xfrm>
          <a:prstGeom prst="line">
            <a:avLst/>
          </a:prstGeom>
          <a:ln cap="rnd" w="28575">
            <a:solidFill>
              <a:srgbClr val="191919"/>
            </a:solidFill>
            <a:prstDash val="sysDash"/>
            <a:headEnd type="none" len="sm" w="sm"/>
            <a:tailEnd type="none" len="sm" w="sm"/>
          </a:ln>
        </p:spPr>
      </p:sp>
      <p:sp>
        <p:nvSpPr>
          <p:cNvPr name="AutoShape 19" id="19"/>
          <p:cNvSpPr/>
          <p:nvPr/>
        </p:nvSpPr>
        <p:spPr>
          <a:xfrm>
            <a:off x="5890846" y="5828842"/>
            <a:ext cx="2490852" cy="0"/>
          </a:xfrm>
          <a:prstGeom prst="line">
            <a:avLst/>
          </a:prstGeom>
          <a:ln cap="rnd" w="28575">
            <a:solidFill>
              <a:srgbClr val="191919"/>
            </a:solidFill>
            <a:prstDash val="sysDash"/>
            <a:headEnd type="none" len="sm" w="sm"/>
            <a:tailEnd type="none" len="sm" w="sm"/>
          </a:ln>
        </p:spPr>
      </p:sp>
      <p:grpSp>
        <p:nvGrpSpPr>
          <p:cNvPr name="Group 20" id="20"/>
          <p:cNvGrpSpPr/>
          <p:nvPr/>
        </p:nvGrpSpPr>
        <p:grpSpPr>
          <a:xfrm rot="0">
            <a:off x="2159448" y="4960967"/>
            <a:ext cx="3446515" cy="1735751"/>
            <a:chOff x="0" y="0"/>
            <a:chExt cx="1613900" cy="812800"/>
          </a:xfrm>
        </p:grpSpPr>
        <p:sp>
          <p:nvSpPr>
            <p:cNvPr name="Freeform 21" id="21"/>
            <p:cNvSpPr/>
            <p:nvPr/>
          </p:nvSpPr>
          <p:spPr>
            <a:xfrm flipH="false" flipV="false" rot="0">
              <a:off x="0" y="0"/>
              <a:ext cx="1613900" cy="812800"/>
            </a:xfrm>
            <a:custGeom>
              <a:avLst/>
              <a:gdLst/>
              <a:ahLst/>
              <a:cxnLst/>
              <a:rect r="r" b="b" t="t" l="l"/>
              <a:pathLst>
                <a:path h="812800" w="1613900">
                  <a:moveTo>
                    <a:pt x="0" y="0"/>
                  </a:moveTo>
                  <a:lnTo>
                    <a:pt x="1613900" y="0"/>
                  </a:lnTo>
                  <a:lnTo>
                    <a:pt x="1613900" y="812800"/>
                  </a:lnTo>
                  <a:lnTo>
                    <a:pt x="0" y="812800"/>
                  </a:lnTo>
                  <a:close/>
                </a:path>
              </a:pathLst>
            </a:custGeom>
            <a:solidFill>
              <a:srgbClr val="FFFFFF"/>
            </a:solidFill>
            <a:ln w="352425" cap="sq">
              <a:solidFill>
                <a:srgbClr val="4AB1B4"/>
              </a:solidFill>
              <a:prstDash val="solid"/>
              <a:miter/>
            </a:ln>
          </p:spPr>
        </p:sp>
        <p:sp>
          <p:nvSpPr>
            <p:cNvPr name="TextBox 22" id="22"/>
            <p:cNvSpPr txBox="true"/>
            <p:nvPr/>
          </p:nvSpPr>
          <p:spPr>
            <a:xfrm>
              <a:off x="0" y="-76200"/>
              <a:ext cx="1613900" cy="889000"/>
            </a:xfrm>
            <a:prstGeom prst="rect">
              <a:avLst/>
            </a:prstGeom>
          </p:spPr>
          <p:txBody>
            <a:bodyPr anchor="ctr" rtlCol="false" tIns="50800" lIns="50800" bIns="50800" rIns="50800"/>
            <a:lstStyle/>
            <a:p>
              <a:pPr algn="ctr">
                <a:lnSpc>
                  <a:spcPts val="3749"/>
                </a:lnSpc>
              </a:pPr>
            </a:p>
          </p:txBody>
        </p:sp>
      </p:grpSp>
      <p:sp>
        <p:nvSpPr>
          <p:cNvPr name="TextBox 23" id="23"/>
          <p:cNvSpPr txBox="true"/>
          <p:nvPr/>
        </p:nvSpPr>
        <p:spPr>
          <a:xfrm rot="0">
            <a:off x="2304036" y="5882935"/>
            <a:ext cx="2802332" cy="371475"/>
          </a:xfrm>
          <a:prstGeom prst="rect">
            <a:avLst/>
          </a:prstGeom>
        </p:spPr>
        <p:txBody>
          <a:bodyPr anchor="t" rtlCol="false" tIns="0" lIns="0" bIns="0" rIns="0">
            <a:spAutoFit/>
          </a:bodyPr>
          <a:lstStyle/>
          <a:p>
            <a:pPr algn="r">
              <a:lnSpc>
                <a:spcPts val="3000"/>
              </a:lnSpc>
            </a:pPr>
            <a:r>
              <a:rPr lang="en-US" sz="2000" spc="60">
                <a:solidFill>
                  <a:srgbClr val="191919"/>
                </a:solidFill>
                <a:latin typeface="Aileron"/>
                <a:ea typeface="Aileron"/>
                <a:cs typeface="Aileron"/>
                <a:sym typeface="Aileron"/>
              </a:rPr>
              <a:t>SUPPLY</a:t>
            </a:r>
          </a:p>
        </p:txBody>
      </p:sp>
      <p:sp>
        <p:nvSpPr>
          <p:cNvPr name="TextBox 24" id="24"/>
          <p:cNvSpPr txBox="true"/>
          <p:nvPr/>
        </p:nvSpPr>
        <p:spPr>
          <a:xfrm rot="0">
            <a:off x="2304036" y="5355649"/>
            <a:ext cx="2802332" cy="422275"/>
          </a:xfrm>
          <a:prstGeom prst="rect">
            <a:avLst/>
          </a:prstGeom>
        </p:spPr>
        <p:txBody>
          <a:bodyPr anchor="t" rtlCol="false" tIns="0" lIns="0" bIns="0" rIns="0">
            <a:spAutoFit/>
          </a:bodyPr>
          <a:lstStyle/>
          <a:p>
            <a:pPr algn="r" marL="0" indent="0" lvl="0">
              <a:lnSpc>
                <a:spcPts val="3499"/>
              </a:lnSpc>
            </a:pPr>
            <a:r>
              <a:rPr lang="en-US" b="true" sz="2499" spc="99" u="none">
                <a:solidFill>
                  <a:srgbClr val="191919"/>
                </a:solidFill>
                <a:latin typeface="Aileron Bold"/>
                <a:ea typeface="Aileron Bold"/>
                <a:cs typeface="Aileron Bold"/>
                <a:sym typeface="Aileron Bold"/>
              </a:rPr>
              <a:t>Stage 2</a:t>
            </a:r>
          </a:p>
        </p:txBody>
      </p:sp>
      <p:grpSp>
        <p:nvGrpSpPr>
          <p:cNvPr name="Group 25" id="25"/>
          <p:cNvGrpSpPr/>
          <p:nvPr/>
        </p:nvGrpSpPr>
        <p:grpSpPr>
          <a:xfrm rot="0">
            <a:off x="6520725" y="679927"/>
            <a:ext cx="5457697" cy="1047428"/>
            <a:chOff x="0" y="0"/>
            <a:chExt cx="1437418" cy="275866"/>
          </a:xfrm>
        </p:grpSpPr>
        <p:sp>
          <p:nvSpPr>
            <p:cNvPr name="Freeform 26" id="26"/>
            <p:cNvSpPr/>
            <p:nvPr/>
          </p:nvSpPr>
          <p:spPr>
            <a:xfrm flipH="false" flipV="false" rot="0">
              <a:off x="0" y="0"/>
              <a:ext cx="1437418" cy="275866"/>
            </a:xfrm>
            <a:custGeom>
              <a:avLst/>
              <a:gdLst/>
              <a:ahLst/>
              <a:cxnLst/>
              <a:rect r="r" b="b" t="t" l="l"/>
              <a:pathLst>
                <a:path h="275866" w="1437418">
                  <a:moveTo>
                    <a:pt x="72345" y="0"/>
                  </a:moveTo>
                  <a:lnTo>
                    <a:pt x="1365073" y="0"/>
                  </a:lnTo>
                  <a:cubicBezTo>
                    <a:pt x="1405028" y="0"/>
                    <a:pt x="1437418" y="32390"/>
                    <a:pt x="1437418" y="72345"/>
                  </a:cubicBezTo>
                  <a:lnTo>
                    <a:pt x="1437418" y="203521"/>
                  </a:lnTo>
                  <a:cubicBezTo>
                    <a:pt x="1437418" y="222708"/>
                    <a:pt x="1429796" y="241109"/>
                    <a:pt x="1416229" y="254676"/>
                  </a:cubicBezTo>
                  <a:cubicBezTo>
                    <a:pt x="1402661" y="268244"/>
                    <a:pt x="1384260" y="275866"/>
                    <a:pt x="1365073" y="275866"/>
                  </a:cubicBezTo>
                  <a:lnTo>
                    <a:pt x="72345" y="275866"/>
                  </a:lnTo>
                  <a:cubicBezTo>
                    <a:pt x="53158" y="275866"/>
                    <a:pt x="34757" y="268244"/>
                    <a:pt x="21189" y="254676"/>
                  </a:cubicBezTo>
                  <a:cubicBezTo>
                    <a:pt x="7622" y="241109"/>
                    <a:pt x="0" y="222708"/>
                    <a:pt x="0" y="203521"/>
                  </a:cubicBezTo>
                  <a:lnTo>
                    <a:pt x="0" y="72345"/>
                  </a:lnTo>
                  <a:cubicBezTo>
                    <a:pt x="0" y="53158"/>
                    <a:pt x="7622" y="34757"/>
                    <a:pt x="21189" y="21189"/>
                  </a:cubicBezTo>
                  <a:cubicBezTo>
                    <a:pt x="34757" y="7622"/>
                    <a:pt x="53158" y="0"/>
                    <a:pt x="72345" y="0"/>
                  </a:cubicBezTo>
                  <a:close/>
                </a:path>
              </a:pathLst>
            </a:custGeom>
            <a:solidFill>
              <a:srgbClr val="000000">
                <a:alpha val="0"/>
              </a:srgbClr>
            </a:solidFill>
            <a:ln w="38100" cap="rnd">
              <a:solidFill>
                <a:srgbClr val="191E20"/>
              </a:solidFill>
              <a:prstDash val="solid"/>
              <a:round/>
            </a:ln>
          </p:spPr>
        </p:sp>
        <p:sp>
          <p:nvSpPr>
            <p:cNvPr name="TextBox 27" id="27"/>
            <p:cNvSpPr txBox="true"/>
            <p:nvPr/>
          </p:nvSpPr>
          <p:spPr>
            <a:xfrm>
              <a:off x="0" y="-180975"/>
              <a:ext cx="1437418" cy="456841"/>
            </a:xfrm>
            <a:prstGeom prst="rect">
              <a:avLst/>
            </a:prstGeom>
          </p:spPr>
          <p:txBody>
            <a:bodyPr anchor="ctr" rtlCol="false" tIns="50800" lIns="50800" bIns="50800" rIns="50800"/>
            <a:lstStyle/>
            <a:p>
              <a:pPr algn="ctr">
                <a:lnSpc>
                  <a:spcPts val="5319"/>
                </a:lnSpc>
              </a:pPr>
              <a:r>
                <a:rPr lang="en-US" sz="3799">
                  <a:solidFill>
                    <a:srgbClr val="191E20"/>
                  </a:solidFill>
                  <a:latin typeface="Agrandir Wide"/>
                  <a:ea typeface="Agrandir Wide"/>
                  <a:cs typeface="Agrandir Wide"/>
                  <a:sym typeface="Agrandir Wide"/>
                </a:rPr>
                <a:t>4-VISUALS</a:t>
              </a:r>
            </a:p>
          </p:txBody>
        </p:sp>
      </p:grpSp>
      <p:grpSp>
        <p:nvGrpSpPr>
          <p:cNvPr name="Group 28" id="28"/>
          <p:cNvGrpSpPr/>
          <p:nvPr/>
        </p:nvGrpSpPr>
        <p:grpSpPr>
          <a:xfrm rot="0">
            <a:off x="12928596" y="6917934"/>
            <a:ext cx="3446515" cy="1735751"/>
            <a:chOff x="0" y="0"/>
            <a:chExt cx="1613900" cy="812800"/>
          </a:xfrm>
        </p:grpSpPr>
        <p:sp>
          <p:nvSpPr>
            <p:cNvPr name="Freeform 29" id="29"/>
            <p:cNvSpPr/>
            <p:nvPr/>
          </p:nvSpPr>
          <p:spPr>
            <a:xfrm flipH="false" flipV="false" rot="0">
              <a:off x="0" y="0"/>
              <a:ext cx="1613900" cy="812800"/>
            </a:xfrm>
            <a:custGeom>
              <a:avLst/>
              <a:gdLst/>
              <a:ahLst/>
              <a:cxnLst/>
              <a:rect r="r" b="b" t="t" l="l"/>
              <a:pathLst>
                <a:path h="812800" w="1613900">
                  <a:moveTo>
                    <a:pt x="0" y="0"/>
                  </a:moveTo>
                  <a:lnTo>
                    <a:pt x="1613900" y="0"/>
                  </a:lnTo>
                  <a:lnTo>
                    <a:pt x="1613900" y="812800"/>
                  </a:lnTo>
                  <a:lnTo>
                    <a:pt x="0" y="812800"/>
                  </a:lnTo>
                  <a:close/>
                </a:path>
              </a:pathLst>
            </a:custGeom>
            <a:solidFill>
              <a:srgbClr val="FFFFFF"/>
            </a:solidFill>
            <a:ln w="352425" cap="sq">
              <a:solidFill>
                <a:srgbClr val="13538A"/>
              </a:solidFill>
              <a:prstDash val="solid"/>
              <a:miter/>
            </a:ln>
          </p:spPr>
        </p:sp>
        <p:sp>
          <p:nvSpPr>
            <p:cNvPr name="TextBox 30" id="30"/>
            <p:cNvSpPr txBox="true"/>
            <p:nvPr/>
          </p:nvSpPr>
          <p:spPr>
            <a:xfrm>
              <a:off x="0" y="-76200"/>
              <a:ext cx="1613900" cy="889000"/>
            </a:xfrm>
            <a:prstGeom prst="rect">
              <a:avLst/>
            </a:prstGeom>
          </p:spPr>
          <p:txBody>
            <a:bodyPr anchor="ctr" rtlCol="false" tIns="50800" lIns="50800" bIns="50800" rIns="50800"/>
            <a:lstStyle/>
            <a:p>
              <a:pPr algn="ctr">
                <a:lnSpc>
                  <a:spcPts val="3749"/>
                </a:lnSpc>
              </a:pPr>
            </a:p>
          </p:txBody>
        </p:sp>
      </p:grpSp>
      <p:grpSp>
        <p:nvGrpSpPr>
          <p:cNvPr name="Group 31" id="31"/>
          <p:cNvGrpSpPr/>
          <p:nvPr/>
        </p:nvGrpSpPr>
        <p:grpSpPr>
          <a:xfrm rot="0">
            <a:off x="13268875" y="7334047"/>
            <a:ext cx="2765957" cy="903524"/>
            <a:chOff x="0" y="0"/>
            <a:chExt cx="3687943" cy="1204698"/>
          </a:xfrm>
        </p:grpSpPr>
        <p:sp>
          <p:nvSpPr>
            <p:cNvPr name="TextBox 32" id="32"/>
            <p:cNvSpPr txBox="true"/>
            <p:nvPr/>
          </p:nvSpPr>
          <p:spPr>
            <a:xfrm rot="0">
              <a:off x="0" y="661773"/>
              <a:ext cx="3687943" cy="542925"/>
            </a:xfrm>
            <a:prstGeom prst="rect">
              <a:avLst/>
            </a:prstGeom>
          </p:spPr>
          <p:txBody>
            <a:bodyPr anchor="t" rtlCol="false" tIns="0" lIns="0" bIns="0" rIns="0">
              <a:spAutoFit/>
            </a:bodyPr>
            <a:lstStyle/>
            <a:p>
              <a:pPr algn="l">
                <a:lnSpc>
                  <a:spcPts val="3562"/>
                </a:lnSpc>
              </a:pPr>
              <a:r>
                <a:rPr lang="en-US" sz="2374" spc="71">
                  <a:solidFill>
                    <a:srgbClr val="191919"/>
                  </a:solidFill>
                  <a:latin typeface="Aileron"/>
                  <a:ea typeface="Aileron"/>
                  <a:cs typeface="Aileron"/>
                  <a:sym typeface="Aileron"/>
                </a:rPr>
                <a:t>SHIPPING</a:t>
              </a:r>
            </a:p>
          </p:txBody>
        </p:sp>
        <p:sp>
          <p:nvSpPr>
            <p:cNvPr name="TextBox 33" id="33"/>
            <p:cNvSpPr txBox="true"/>
            <p:nvPr/>
          </p:nvSpPr>
          <p:spPr>
            <a:xfrm rot="0">
              <a:off x="0" y="-47625"/>
              <a:ext cx="3687943" cy="547158"/>
            </a:xfrm>
            <a:prstGeom prst="rect">
              <a:avLst/>
            </a:prstGeom>
          </p:spPr>
          <p:txBody>
            <a:bodyPr anchor="t" rtlCol="false" tIns="0" lIns="0" bIns="0" rIns="0">
              <a:spAutoFit/>
            </a:bodyPr>
            <a:lstStyle/>
            <a:p>
              <a:pPr algn="l" marL="0" indent="0" lvl="0">
                <a:lnSpc>
                  <a:spcPts val="3499"/>
                </a:lnSpc>
              </a:pPr>
              <a:r>
                <a:rPr lang="en-US" b="true" sz="2499" spc="99" u="none">
                  <a:solidFill>
                    <a:srgbClr val="191919"/>
                  </a:solidFill>
                  <a:latin typeface="Aileron Bold"/>
                  <a:ea typeface="Aileron Bold"/>
                  <a:cs typeface="Aileron Bold"/>
                  <a:sym typeface="Aileron Bold"/>
                </a:rPr>
                <a:t>Stage 3</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874123" y="7540841"/>
            <a:ext cx="2994429" cy="377624"/>
          </a:xfrm>
          <a:custGeom>
            <a:avLst/>
            <a:gdLst/>
            <a:ahLst/>
            <a:cxnLst/>
            <a:rect r="r" b="b" t="t" l="l"/>
            <a:pathLst>
              <a:path h="377624" w="2994429">
                <a:moveTo>
                  <a:pt x="0" y="0"/>
                </a:moveTo>
                <a:lnTo>
                  <a:pt x="2994429" y="0"/>
                </a:lnTo>
                <a:lnTo>
                  <a:pt x="2994429" y="377624"/>
                </a:lnTo>
                <a:lnTo>
                  <a:pt x="0" y="377624"/>
                </a:lnTo>
                <a:lnTo>
                  <a:pt x="0" y="0"/>
                </a:lnTo>
                <a:close/>
              </a:path>
            </a:pathLst>
          </a:custGeom>
          <a:blipFill>
            <a:blip r:embed="rId2"/>
            <a:stretch>
              <a:fillRect l="0" t="-56610" r="0" b="0"/>
            </a:stretch>
          </a:blipFill>
        </p:spPr>
      </p:sp>
      <p:grpSp>
        <p:nvGrpSpPr>
          <p:cNvPr name="Group 3" id="3"/>
          <p:cNvGrpSpPr/>
          <p:nvPr/>
        </p:nvGrpSpPr>
        <p:grpSpPr>
          <a:xfrm rot="0">
            <a:off x="874123" y="4573261"/>
            <a:ext cx="3046627" cy="3156392"/>
            <a:chOff x="0" y="0"/>
            <a:chExt cx="1438367" cy="1490189"/>
          </a:xfrm>
        </p:grpSpPr>
        <p:sp>
          <p:nvSpPr>
            <p:cNvPr name="Freeform 4" id="4"/>
            <p:cNvSpPr/>
            <p:nvPr/>
          </p:nvSpPr>
          <p:spPr>
            <a:xfrm flipH="false" flipV="false" rot="0">
              <a:off x="0" y="0"/>
              <a:ext cx="1438367" cy="1490189"/>
            </a:xfrm>
            <a:custGeom>
              <a:avLst/>
              <a:gdLst/>
              <a:ahLst/>
              <a:cxnLst/>
              <a:rect r="r" b="b" t="t" l="l"/>
              <a:pathLst>
                <a:path h="1490189" w="1438367">
                  <a:moveTo>
                    <a:pt x="78775" y="0"/>
                  </a:moveTo>
                  <a:lnTo>
                    <a:pt x="1359591" y="0"/>
                  </a:lnTo>
                  <a:cubicBezTo>
                    <a:pt x="1380484" y="0"/>
                    <a:pt x="1400521" y="8300"/>
                    <a:pt x="1415294" y="23073"/>
                  </a:cubicBezTo>
                  <a:cubicBezTo>
                    <a:pt x="1430067" y="37846"/>
                    <a:pt x="1438367" y="57883"/>
                    <a:pt x="1438367" y="78775"/>
                  </a:cubicBezTo>
                  <a:lnTo>
                    <a:pt x="1438367" y="1411413"/>
                  </a:lnTo>
                  <a:cubicBezTo>
                    <a:pt x="1438367" y="1454920"/>
                    <a:pt x="1403098" y="1490189"/>
                    <a:pt x="1359591" y="1490189"/>
                  </a:cubicBezTo>
                  <a:lnTo>
                    <a:pt x="78775" y="1490189"/>
                  </a:lnTo>
                  <a:cubicBezTo>
                    <a:pt x="35269" y="1490189"/>
                    <a:pt x="0" y="1454920"/>
                    <a:pt x="0" y="1411413"/>
                  </a:cubicBezTo>
                  <a:lnTo>
                    <a:pt x="0" y="78775"/>
                  </a:lnTo>
                  <a:cubicBezTo>
                    <a:pt x="0" y="35269"/>
                    <a:pt x="35269" y="0"/>
                    <a:pt x="78775" y="0"/>
                  </a:cubicBezTo>
                  <a:close/>
                </a:path>
              </a:pathLst>
            </a:custGeom>
            <a:solidFill>
              <a:srgbClr val="FFFFFF"/>
            </a:solidFill>
            <a:ln w="123825" cap="rnd">
              <a:solidFill>
                <a:srgbClr val="9397D8"/>
              </a:solidFill>
              <a:prstDash val="solid"/>
              <a:round/>
            </a:ln>
          </p:spPr>
        </p:sp>
        <p:sp>
          <p:nvSpPr>
            <p:cNvPr name="TextBox 5" id="5"/>
            <p:cNvSpPr txBox="true"/>
            <p:nvPr/>
          </p:nvSpPr>
          <p:spPr>
            <a:xfrm>
              <a:off x="0" y="-38100"/>
              <a:ext cx="1438367" cy="152828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6" id="6"/>
          <p:cNvSpPr/>
          <p:nvPr/>
        </p:nvSpPr>
        <p:spPr>
          <a:xfrm flipH="false" flipV="false" rot="0">
            <a:off x="1616864" y="4066756"/>
            <a:ext cx="1440102" cy="1440102"/>
          </a:xfrm>
          <a:custGeom>
            <a:avLst/>
            <a:gdLst/>
            <a:ahLst/>
            <a:cxnLst/>
            <a:rect r="r" b="b" t="t" l="l"/>
            <a:pathLst>
              <a:path h="1440102" w="1440102">
                <a:moveTo>
                  <a:pt x="0" y="0"/>
                </a:moveTo>
                <a:lnTo>
                  <a:pt x="1440102" y="0"/>
                </a:lnTo>
                <a:lnTo>
                  <a:pt x="1440102" y="1440102"/>
                </a:lnTo>
                <a:lnTo>
                  <a:pt x="0" y="14401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7" id="7"/>
          <p:cNvSpPr/>
          <p:nvPr/>
        </p:nvSpPr>
        <p:spPr>
          <a:xfrm flipH="false" flipV="false" rot="0">
            <a:off x="4273833" y="7540841"/>
            <a:ext cx="2994429" cy="377624"/>
          </a:xfrm>
          <a:custGeom>
            <a:avLst/>
            <a:gdLst/>
            <a:ahLst/>
            <a:cxnLst/>
            <a:rect r="r" b="b" t="t" l="l"/>
            <a:pathLst>
              <a:path h="377624" w="2994429">
                <a:moveTo>
                  <a:pt x="0" y="0"/>
                </a:moveTo>
                <a:lnTo>
                  <a:pt x="2994429" y="0"/>
                </a:lnTo>
                <a:lnTo>
                  <a:pt x="2994429" y="377624"/>
                </a:lnTo>
                <a:lnTo>
                  <a:pt x="0" y="377624"/>
                </a:lnTo>
                <a:lnTo>
                  <a:pt x="0" y="0"/>
                </a:lnTo>
                <a:close/>
              </a:path>
            </a:pathLst>
          </a:custGeom>
          <a:blipFill>
            <a:blip r:embed="rId2"/>
            <a:stretch>
              <a:fillRect l="0" t="-56610" r="0" b="0"/>
            </a:stretch>
          </a:blipFill>
        </p:spPr>
      </p:sp>
      <p:grpSp>
        <p:nvGrpSpPr>
          <p:cNvPr name="Group 8" id="8"/>
          <p:cNvGrpSpPr/>
          <p:nvPr/>
        </p:nvGrpSpPr>
        <p:grpSpPr>
          <a:xfrm rot="0">
            <a:off x="4273833" y="4573261"/>
            <a:ext cx="3046627" cy="3156392"/>
            <a:chOff x="0" y="0"/>
            <a:chExt cx="1438367" cy="1490189"/>
          </a:xfrm>
        </p:grpSpPr>
        <p:sp>
          <p:nvSpPr>
            <p:cNvPr name="Freeform 9" id="9"/>
            <p:cNvSpPr/>
            <p:nvPr/>
          </p:nvSpPr>
          <p:spPr>
            <a:xfrm flipH="false" flipV="false" rot="0">
              <a:off x="0" y="0"/>
              <a:ext cx="1438367" cy="1490189"/>
            </a:xfrm>
            <a:custGeom>
              <a:avLst/>
              <a:gdLst/>
              <a:ahLst/>
              <a:cxnLst/>
              <a:rect r="r" b="b" t="t" l="l"/>
              <a:pathLst>
                <a:path h="1490189" w="1438367">
                  <a:moveTo>
                    <a:pt x="78775" y="0"/>
                  </a:moveTo>
                  <a:lnTo>
                    <a:pt x="1359591" y="0"/>
                  </a:lnTo>
                  <a:cubicBezTo>
                    <a:pt x="1380484" y="0"/>
                    <a:pt x="1400521" y="8300"/>
                    <a:pt x="1415294" y="23073"/>
                  </a:cubicBezTo>
                  <a:cubicBezTo>
                    <a:pt x="1430067" y="37846"/>
                    <a:pt x="1438367" y="57883"/>
                    <a:pt x="1438367" y="78775"/>
                  </a:cubicBezTo>
                  <a:lnTo>
                    <a:pt x="1438367" y="1411413"/>
                  </a:lnTo>
                  <a:cubicBezTo>
                    <a:pt x="1438367" y="1454920"/>
                    <a:pt x="1403098" y="1490189"/>
                    <a:pt x="1359591" y="1490189"/>
                  </a:cubicBezTo>
                  <a:lnTo>
                    <a:pt x="78775" y="1490189"/>
                  </a:lnTo>
                  <a:cubicBezTo>
                    <a:pt x="35269" y="1490189"/>
                    <a:pt x="0" y="1454920"/>
                    <a:pt x="0" y="1411413"/>
                  </a:cubicBezTo>
                  <a:lnTo>
                    <a:pt x="0" y="78775"/>
                  </a:lnTo>
                  <a:cubicBezTo>
                    <a:pt x="0" y="35269"/>
                    <a:pt x="35269" y="0"/>
                    <a:pt x="78775" y="0"/>
                  </a:cubicBezTo>
                  <a:close/>
                </a:path>
              </a:pathLst>
            </a:custGeom>
            <a:solidFill>
              <a:srgbClr val="FFFFFF"/>
            </a:solidFill>
            <a:ln w="123825" cap="rnd">
              <a:solidFill>
                <a:srgbClr val="63B1DB"/>
              </a:solidFill>
              <a:prstDash val="solid"/>
              <a:round/>
            </a:ln>
          </p:spPr>
        </p:sp>
        <p:sp>
          <p:nvSpPr>
            <p:cNvPr name="TextBox 10" id="10"/>
            <p:cNvSpPr txBox="true"/>
            <p:nvPr/>
          </p:nvSpPr>
          <p:spPr>
            <a:xfrm>
              <a:off x="0" y="-38100"/>
              <a:ext cx="1438367" cy="152828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11" id="11"/>
          <p:cNvSpPr/>
          <p:nvPr/>
        </p:nvSpPr>
        <p:spPr>
          <a:xfrm flipH="false" flipV="false" rot="0">
            <a:off x="5016573" y="4066756"/>
            <a:ext cx="1440102" cy="1440102"/>
          </a:xfrm>
          <a:custGeom>
            <a:avLst/>
            <a:gdLst/>
            <a:ahLst/>
            <a:cxnLst/>
            <a:rect r="r" b="b" t="t" l="l"/>
            <a:pathLst>
              <a:path h="1440102" w="1440102">
                <a:moveTo>
                  <a:pt x="0" y="0"/>
                </a:moveTo>
                <a:lnTo>
                  <a:pt x="1440103" y="0"/>
                </a:lnTo>
                <a:lnTo>
                  <a:pt x="1440103" y="1440102"/>
                </a:lnTo>
                <a:lnTo>
                  <a:pt x="0" y="14401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7672885" y="7572060"/>
            <a:ext cx="2994429" cy="377624"/>
          </a:xfrm>
          <a:custGeom>
            <a:avLst/>
            <a:gdLst/>
            <a:ahLst/>
            <a:cxnLst/>
            <a:rect r="r" b="b" t="t" l="l"/>
            <a:pathLst>
              <a:path h="377624" w="2994429">
                <a:moveTo>
                  <a:pt x="0" y="0"/>
                </a:moveTo>
                <a:lnTo>
                  <a:pt x="2994428" y="0"/>
                </a:lnTo>
                <a:lnTo>
                  <a:pt x="2994428" y="377624"/>
                </a:lnTo>
                <a:lnTo>
                  <a:pt x="0" y="377624"/>
                </a:lnTo>
                <a:lnTo>
                  <a:pt x="0" y="0"/>
                </a:lnTo>
                <a:close/>
              </a:path>
            </a:pathLst>
          </a:custGeom>
          <a:blipFill>
            <a:blip r:embed="rId2"/>
            <a:stretch>
              <a:fillRect l="0" t="-56610" r="0" b="0"/>
            </a:stretch>
          </a:blipFill>
        </p:spPr>
      </p:sp>
      <p:grpSp>
        <p:nvGrpSpPr>
          <p:cNvPr name="Group 13" id="13"/>
          <p:cNvGrpSpPr/>
          <p:nvPr/>
        </p:nvGrpSpPr>
        <p:grpSpPr>
          <a:xfrm rot="0">
            <a:off x="7620687" y="4588871"/>
            <a:ext cx="3046627" cy="3156392"/>
            <a:chOff x="0" y="0"/>
            <a:chExt cx="1438367" cy="1490189"/>
          </a:xfrm>
        </p:grpSpPr>
        <p:sp>
          <p:nvSpPr>
            <p:cNvPr name="Freeform 14" id="14"/>
            <p:cNvSpPr/>
            <p:nvPr/>
          </p:nvSpPr>
          <p:spPr>
            <a:xfrm flipH="false" flipV="false" rot="0">
              <a:off x="0" y="0"/>
              <a:ext cx="1438367" cy="1490189"/>
            </a:xfrm>
            <a:custGeom>
              <a:avLst/>
              <a:gdLst/>
              <a:ahLst/>
              <a:cxnLst/>
              <a:rect r="r" b="b" t="t" l="l"/>
              <a:pathLst>
                <a:path h="1490189" w="1438367">
                  <a:moveTo>
                    <a:pt x="78775" y="0"/>
                  </a:moveTo>
                  <a:lnTo>
                    <a:pt x="1359591" y="0"/>
                  </a:lnTo>
                  <a:cubicBezTo>
                    <a:pt x="1380484" y="0"/>
                    <a:pt x="1400521" y="8300"/>
                    <a:pt x="1415294" y="23073"/>
                  </a:cubicBezTo>
                  <a:cubicBezTo>
                    <a:pt x="1430067" y="37846"/>
                    <a:pt x="1438367" y="57883"/>
                    <a:pt x="1438367" y="78775"/>
                  </a:cubicBezTo>
                  <a:lnTo>
                    <a:pt x="1438367" y="1411413"/>
                  </a:lnTo>
                  <a:cubicBezTo>
                    <a:pt x="1438367" y="1454920"/>
                    <a:pt x="1403098" y="1490189"/>
                    <a:pt x="1359591" y="1490189"/>
                  </a:cubicBezTo>
                  <a:lnTo>
                    <a:pt x="78775" y="1490189"/>
                  </a:lnTo>
                  <a:cubicBezTo>
                    <a:pt x="35269" y="1490189"/>
                    <a:pt x="0" y="1454920"/>
                    <a:pt x="0" y="1411413"/>
                  </a:cubicBezTo>
                  <a:lnTo>
                    <a:pt x="0" y="78775"/>
                  </a:lnTo>
                  <a:cubicBezTo>
                    <a:pt x="0" y="35269"/>
                    <a:pt x="35269" y="0"/>
                    <a:pt x="78775" y="0"/>
                  </a:cubicBezTo>
                  <a:close/>
                </a:path>
              </a:pathLst>
            </a:custGeom>
            <a:solidFill>
              <a:srgbClr val="FFFFFF"/>
            </a:solidFill>
            <a:ln w="123825" cap="rnd">
              <a:solidFill>
                <a:srgbClr val="8ED7E8"/>
              </a:solidFill>
              <a:prstDash val="solid"/>
              <a:round/>
            </a:ln>
          </p:spPr>
        </p:sp>
        <p:sp>
          <p:nvSpPr>
            <p:cNvPr name="TextBox 15" id="15"/>
            <p:cNvSpPr txBox="true"/>
            <p:nvPr/>
          </p:nvSpPr>
          <p:spPr>
            <a:xfrm>
              <a:off x="0" y="-38100"/>
              <a:ext cx="1438367" cy="152828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16" id="16"/>
          <p:cNvSpPr/>
          <p:nvPr/>
        </p:nvSpPr>
        <p:spPr>
          <a:xfrm flipH="false" flipV="false" rot="0">
            <a:off x="8415625" y="4066756"/>
            <a:ext cx="1440102" cy="1440102"/>
          </a:xfrm>
          <a:custGeom>
            <a:avLst/>
            <a:gdLst/>
            <a:ahLst/>
            <a:cxnLst/>
            <a:rect r="r" b="b" t="t" l="l"/>
            <a:pathLst>
              <a:path h="1440102" w="1440102">
                <a:moveTo>
                  <a:pt x="0" y="0"/>
                </a:moveTo>
                <a:lnTo>
                  <a:pt x="1440103" y="0"/>
                </a:lnTo>
                <a:lnTo>
                  <a:pt x="1440103" y="1440102"/>
                </a:lnTo>
                <a:lnTo>
                  <a:pt x="0" y="14401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7" id="17"/>
          <p:cNvSpPr/>
          <p:nvPr/>
        </p:nvSpPr>
        <p:spPr>
          <a:xfrm flipH="false" flipV="false" rot="0">
            <a:off x="11072594" y="7572060"/>
            <a:ext cx="2994429" cy="377624"/>
          </a:xfrm>
          <a:custGeom>
            <a:avLst/>
            <a:gdLst/>
            <a:ahLst/>
            <a:cxnLst/>
            <a:rect r="r" b="b" t="t" l="l"/>
            <a:pathLst>
              <a:path h="377624" w="2994429">
                <a:moveTo>
                  <a:pt x="0" y="0"/>
                </a:moveTo>
                <a:lnTo>
                  <a:pt x="2994429" y="0"/>
                </a:lnTo>
                <a:lnTo>
                  <a:pt x="2994429" y="377624"/>
                </a:lnTo>
                <a:lnTo>
                  <a:pt x="0" y="377624"/>
                </a:lnTo>
                <a:lnTo>
                  <a:pt x="0" y="0"/>
                </a:lnTo>
                <a:close/>
              </a:path>
            </a:pathLst>
          </a:custGeom>
          <a:blipFill>
            <a:blip r:embed="rId2"/>
            <a:stretch>
              <a:fillRect l="0" t="-56610" r="0" b="0"/>
            </a:stretch>
          </a:blipFill>
        </p:spPr>
      </p:sp>
      <p:grpSp>
        <p:nvGrpSpPr>
          <p:cNvPr name="Group 18" id="18"/>
          <p:cNvGrpSpPr/>
          <p:nvPr/>
        </p:nvGrpSpPr>
        <p:grpSpPr>
          <a:xfrm rot="0">
            <a:off x="11020396" y="4588871"/>
            <a:ext cx="3046627" cy="3156392"/>
            <a:chOff x="0" y="0"/>
            <a:chExt cx="1438367" cy="1490189"/>
          </a:xfrm>
        </p:grpSpPr>
        <p:sp>
          <p:nvSpPr>
            <p:cNvPr name="Freeform 19" id="19"/>
            <p:cNvSpPr/>
            <p:nvPr/>
          </p:nvSpPr>
          <p:spPr>
            <a:xfrm flipH="false" flipV="false" rot="0">
              <a:off x="0" y="0"/>
              <a:ext cx="1438367" cy="1490189"/>
            </a:xfrm>
            <a:custGeom>
              <a:avLst/>
              <a:gdLst/>
              <a:ahLst/>
              <a:cxnLst/>
              <a:rect r="r" b="b" t="t" l="l"/>
              <a:pathLst>
                <a:path h="1490189" w="1438367">
                  <a:moveTo>
                    <a:pt x="78775" y="0"/>
                  </a:moveTo>
                  <a:lnTo>
                    <a:pt x="1359591" y="0"/>
                  </a:lnTo>
                  <a:cubicBezTo>
                    <a:pt x="1380484" y="0"/>
                    <a:pt x="1400521" y="8300"/>
                    <a:pt x="1415294" y="23073"/>
                  </a:cubicBezTo>
                  <a:cubicBezTo>
                    <a:pt x="1430067" y="37846"/>
                    <a:pt x="1438367" y="57883"/>
                    <a:pt x="1438367" y="78775"/>
                  </a:cubicBezTo>
                  <a:lnTo>
                    <a:pt x="1438367" y="1411413"/>
                  </a:lnTo>
                  <a:cubicBezTo>
                    <a:pt x="1438367" y="1454920"/>
                    <a:pt x="1403098" y="1490189"/>
                    <a:pt x="1359591" y="1490189"/>
                  </a:cubicBezTo>
                  <a:lnTo>
                    <a:pt x="78775" y="1490189"/>
                  </a:lnTo>
                  <a:cubicBezTo>
                    <a:pt x="35269" y="1490189"/>
                    <a:pt x="0" y="1454920"/>
                    <a:pt x="0" y="1411413"/>
                  </a:cubicBezTo>
                  <a:lnTo>
                    <a:pt x="0" y="78775"/>
                  </a:lnTo>
                  <a:cubicBezTo>
                    <a:pt x="0" y="35269"/>
                    <a:pt x="35269" y="0"/>
                    <a:pt x="78775" y="0"/>
                  </a:cubicBezTo>
                  <a:close/>
                </a:path>
              </a:pathLst>
            </a:custGeom>
            <a:solidFill>
              <a:srgbClr val="FFFFFF"/>
            </a:solidFill>
            <a:ln w="123825" cap="rnd">
              <a:solidFill>
                <a:srgbClr val="91DFB1"/>
              </a:solidFill>
              <a:prstDash val="solid"/>
              <a:round/>
            </a:ln>
          </p:spPr>
        </p:sp>
        <p:sp>
          <p:nvSpPr>
            <p:cNvPr name="TextBox 20" id="20"/>
            <p:cNvSpPr txBox="true"/>
            <p:nvPr/>
          </p:nvSpPr>
          <p:spPr>
            <a:xfrm>
              <a:off x="0" y="-38100"/>
              <a:ext cx="1438367" cy="152828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21" id="21"/>
          <p:cNvSpPr/>
          <p:nvPr/>
        </p:nvSpPr>
        <p:spPr>
          <a:xfrm flipH="false" flipV="false" rot="0">
            <a:off x="11815335" y="4066756"/>
            <a:ext cx="1440102" cy="1440102"/>
          </a:xfrm>
          <a:custGeom>
            <a:avLst/>
            <a:gdLst/>
            <a:ahLst/>
            <a:cxnLst/>
            <a:rect r="r" b="b" t="t" l="l"/>
            <a:pathLst>
              <a:path h="1440102" w="1440102">
                <a:moveTo>
                  <a:pt x="0" y="0"/>
                </a:moveTo>
                <a:lnTo>
                  <a:pt x="1440102" y="0"/>
                </a:lnTo>
                <a:lnTo>
                  <a:pt x="1440102" y="1440102"/>
                </a:lnTo>
                <a:lnTo>
                  <a:pt x="0" y="14401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2" id="22"/>
          <p:cNvSpPr/>
          <p:nvPr/>
        </p:nvSpPr>
        <p:spPr>
          <a:xfrm flipH="false" flipV="false" rot="0">
            <a:off x="14471646" y="7572060"/>
            <a:ext cx="2994429" cy="377624"/>
          </a:xfrm>
          <a:custGeom>
            <a:avLst/>
            <a:gdLst/>
            <a:ahLst/>
            <a:cxnLst/>
            <a:rect r="r" b="b" t="t" l="l"/>
            <a:pathLst>
              <a:path h="377624" w="2994429">
                <a:moveTo>
                  <a:pt x="0" y="0"/>
                </a:moveTo>
                <a:lnTo>
                  <a:pt x="2994429" y="0"/>
                </a:lnTo>
                <a:lnTo>
                  <a:pt x="2994429" y="377624"/>
                </a:lnTo>
                <a:lnTo>
                  <a:pt x="0" y="377624"/>
                </a:lnTo>
                <a:lnTo>
                  <a:pt x="0" y="0"/>
                </a:lnTo>
                <a:close/>
              </a:path>
            </a:pathLst>
          </a:custGeom>
          <a:blipFill>
            <a:blip r:embed="rId2"/>
            <a:stretch>
              <a:fillRect l="0" t="-56610" r="0" b="0"/>
            </a:stretch>
          </a:blipFill>
        </p:spPr>
      </p:sp>
      <p:grpSp>
        <p:nvGrpSpPr>
          <p:cNvPr name="Group 23" id="23"/>
          <p:cNvGrpSpPr/>
          <p:nvPr/>
        </p:nvGrpSpPr>
        <p:grpSpPr>
          <a:xfrm rot="0">
            <a:off x="14419448" y="4588871"/>
            <a:ext cx="3046627" cy="3156392"/>
            <a:chOff x="0" y="0"/>
            <a:chExt cx="1438367" cy="1490189"/>
          </a:xfrm>
        </p:grpSpPr>
        <p:sp>
          <p:nvSpPr>
            <p:cNvPr name="Freeform 24" id="24"/>
            <p:cNvSpPr/>
            <p:nvPr/>
          </p:nvSpPr>
          <p:spPr>
            <a:xfrm flipH="false" flipV="false" rot="0">
              <a:off x="0" y="0"/>
              <a:ext cx="1438367" cy="1490189"/>
            </a:xfrm>
            <a:custGeom>
              <a:avLst/>
              <a:gdLst/>
              <a:ahLst/>
              <a:cxnLst/>
              <a:rect r="r" b="b" t="t" l="l"/>
              <a:pathLst>
                <a:path h="1490189" w="1438367">
                  <a:moveTo>
                    <a:pt x="78775" y="0"/>
                  </a:moveTo>
                  <a:lnTo>
                    <a:pt x="1359591" y="0"/>
                  </a:lnTo>
                  <a:cubicBezTo>
                    <a:pt x="1380484" y="0"/>
                    <a:pt x="1400521" y="8300"/>
                    <a:pt x="1415294" y="23073"/>
                  </a:cubicBezTo>
                  <a:cubicBezTo>
                    <a:pt x="1430067" y="37846"/>
                    <a:pt x="1438367" y="57883"/>
                    <a:pt x="1438367" y="78775"/>
                  </a:cubicBezTo>
                  <a:lnTo>
                    <a:pt x="1438367" y="1411413"/>
                  </a:lnTo>
                  <a:cubicBezTo>
                    <a:pt x="1438367" y="1454920"/>
                    <a:pt x="1403098" y="1490189"/>
                    <a:pt x="1359591" y="1490189"/>
                  </a:cubicBezTo>
                  <a:lnTo>
                    <a:pt x="78775" y="1490189"/>
                  </a:lnTo>
                  <a:cubicBezTo>
                    <a:pt x="35269" y="1490189"/>
                    <a:pt x="0" y="1454920"/>
                    <a:pt x="0" y="1411413"/>
                  </a:cubicBezTo>
                  <a:lnTo>
                    <a:pt x="0" y="78775"/>
                  </a:lnTo>
                  <a:cubicBezTo>
                    <a:pt x="0" y="35269"/>
                    <a:pt x="35269" y="0"/>
                    <a:pt x="78775" y="0"/>
                  </a:cubicBezTo>
                  <a:close/>
                </a:path>
              </a:pathLst>
            </a:custGeom>
            <a:solidFill>
              <a:srgbClr val="FFFFFF"/>
            </a:solidFill>
            <a:ln w="123825" cap="rnd">
              <a:solidFill>
                <a:srgbClr val="F8D389"/>
              </a:solidFill>
              <a:prstDash val="solid"/>
              <a:round/>
            </a:ln>
          </p:spPr>
        </p:sp>
        <p:sp>
          <p:nvSpPr>
            <p:cNvPr name="TextBox 25" id="25"/>
            <p:cNvSpPr txBox="true"/>
            <p:nvPr/>
          </p:nvSpPr>
          <p:spPr>
            <a:xfrm>
              <a:off x="0" y="-38100"/>
              <a:ext cx="1438367" cy="152828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26" id="26"/>
          <p:cNvSpPr/>
          <p:nvPr/>
        </p:nvSpPr>
        <p:spPr>
          <a:xfrm flipH="false" flipV="false" rot="0">
            <a:off x="15214387" y="4066756"/>
            <a:ext cx="1440102" cy="1440102"/>
          </a:xfrm>
          <a:custGeom>
            <a:avLst/>
            <a:gdLst/>
            <a:ahLst/>
            <a:cxnLst/>
            <a:rect r="r" b="b" t="t" l="l"/>
            <a:pathLst>
              <a:path h="1440102" w="1440102">
                <a:moveTo>
                  <a:pt x="0" y="0"/>
                </a:moveTo>
                <a:lnTo>
                  <a:pt x="1440102" y="0"/>
                </a:lnTo>
                <a:lnTo>
                  <a:pt x="1440102" y="1440102"/>
                </a:lnTo>
                <a:lnTo>
                  <a:pt x="0" y="144010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7" id="27"/>
          <p:cNvSpPr/>
          <p:nvPr/>
        </p:nvSpPr>
        <p:spPr>
          <a:xfrm flipH="false" flipV="false" rot="0">
            <a:off x="5447365" y="4352127"/>
            <a:ext cx="578520" cy="869360"/>
          </a:xfrm>
          <a:custGeom>
            <a:avLst/>
            <a:gdLst/>
            <a:ahLst/>
            <a:cxnLst/>
            <a:rect r="r" b="b" t="t" l="l"/>
            <a:pathLst>
              <a:path h="869360" w="578520">
                <a:moveTo>
                  <a:pt x="0" y="0"/>
                </a:moveTo>
                <a:lnTo>
                  <a:pt x="578519" y="0"/>
                </a:lnTo>
                <a:lnTo>
                  <a:pt x="578519" y="869360"/>
                </a:lnTo>
                <a:lnTo>
                  <a:pt x="0" y="8693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8" id="28"/>
          <p:cNvSpPr/>
          <p:nvPr/>
        </p:nvSpPr>
        <p:spPr>
          <a:xfrm flipH="false" flipV="false" rot="0">
            <a:off x="12134551" y="4323692"/>
            <a:ext cx="818318" cy="819808"/>
          </a:xfrm>
          <a:custGeom>
            <a:avLst/>
            <a:gdLst/>
            <a:ahLst/>
            <a:cxnLst/>
            <a:rect r="r" b="b" t="t" l="l"/>
            <a:pathLst>
              <a:path h="819808" w="818318">
                <a:moveTo>
                  <a:pt x="0" y="0"/>
                </a:moveTo>
                <a:lnTo>
                  <a:pt x="818317" y="0"/>
                </a:lnTo>
                <a:lnTo>
                  <a:pt x="818317" y="819808"/>
                </a:lnTo>
                <a:lnTo>
                  <a:pt x="0" y="81980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9" id="29"/>
          <p:cNvSpPr/>
          <p:nvPr/>
        </p:nvSpPr>
        <p:spPr>
          <a:xfrm flipH="false" flipV="false" rot="0">
            <a:off x="2028773" y="4376903"/>
            <a:ext cx="602186" cy="819808"/>
          </a:xfrm>
          <a:custGeom>
            <a:avLst/>
            <a:gdLst/>
            <a:ahLst/>
            <a:cxnLst/>
            <a:rect r="r" b="b" t="t" l="l"/>
            <a:pathLst>
              <a:path h="819808" w="602186">
                <a:moveTo>
                  <a:pt x="0" y="0"/>
                </a:moveTo>
                <a:lnTo>
                  <a:pt x="602187" y="0"/>
                </a:lnTo>
                <a:lnTo>
                  <a:pt x="602187" y="819808"/>
                </a:lnTo>
                <a:lnTo>
                  <a:pt x="0" y="81980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30" id="30"/>
          <p:cNvSpPr/>
          <p:nvPr/>
        </p:nvSpPr>
        <p:spPr>
          <a:xfrm flipH="false" flipV="false" rot="0">
            <a:off x="15533873" y="4352127"/>
            <a:ext cx="824748" cy="824748"/>
          </a:xfrm>
          <a:custGeom>
            <a:avLst/>
            <a:gdLst/>
            <a:ahLst/>
            <a:cxnLst/>
            <a:rect r="r" b="b" t="t" l="l"/>
            <a:pathLst>
              <a:path h="824748" w="824748">
                <a:moveTo>
                  <a:pt x="0" y="0"/>
                </a:moveTo>
                <a:lnTo>
                  <a:pt x="824748" y="0"/>
                </a:lnTo>
                <a:lnTo>
                  <a:pt x="824748" y="824748"/>
                </a:lnTo>
                <a:lnTo>
                  <a:pt x="0" y="82474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TextBox 31" id="31"/>
          <p:cNvSpPr txBox="true"/>
          <p:nvPr/>
        </p:nvSpPr>
        <p:spPr>
          <a:xfrm rot="0">
            <a:off x="1109124" y="6148017"/>
            <a:ext cx="2576624" cy="295788"/>
          </a:xfrm>
          <a:prstGeom prst="rect">
            <a:avLst/>
          </a:prstGeom>
        </p:spPr>
        <p:txBody>
          <a:bodyPr anchor="t" rtlCol="false" tIns="0" lIns="0" bIns="0" rIns="0">
            <a:spAutoFit/>
          </a:bodyPr>
          <a:lstStyle/>
          <a:p>
            <a:pPr algn="ctr" marL="0" indent="0" lvl="0">
              <a:lnSpc>
                <a:spcPts val="2335"/>
              </a:lnSpc>
              <a:spcBef>
                <a:spcPct val="0"/>
              </a:spcBef>
            </a:pPr>
            <a:r>
              <a:rPr lang="en-US" sz="1824">
                <a:solidFill>
                  <a:srgbClr val="343432"/>
                </a:solidFill>
                <a:latin typeface="Montserrat Classic"/>
                <a:ea typeface="Montserrat Classic"/>
                <a:cs typeface="Montserrat Classic"/>
                <a:sym typeface="Montserrat Classic"/>
              </a:rPr>
              <a:t>INTRODUCTION</a:t>
            </a:r>
          </a:p>
        </p:txBody>
      </p:sp>
      <p:sp>
        <p:nvSpPr>
          <p:cNvPr name="TextBox 32" id="32"/>
          <p:cNvSpPr txBox="true"/>
          <p:nvPr/>
        </p:nvSpPr>
        <p:spPr>
          <a:xfrm rot="0">
            <a:off x="4669345" y="5671738"/>
            <a:ext cx="2134558" cy="295788"/>
          </a:xfrm>
          <a:prstGeom prst="rect">
            <a:avLst/>
          </a:prstGeom>
        </p:spPr>
        <p:txBody>
          <a:bodyPr anchor="t" rtlCol="false" tIns="0" lIns="0" bIns="0" rIns="0">
            <a:spAutoFit/>
          </a:bodyPr>
          <a:lstStyle/>
          <a:p>
            <a:pPr algn="ctr" marL="0" indent="0" lvl="0">
              <a:lnSpc>
                <a:spcPts val="2335"/>
              </a:lnSpc>
              <a:spcBef>
                <a:spcPct val="0"/>
              </a:spcBef>
            </a:pPr>
            <a:r>
              <a:rPr lang="en-US" sz="1824">
                <a:solidFill>
                  <a:srgbClr val="343432"/>
                </a:solidFill>
                <a:latin typeface="Montserrat Classic"/>
                <a:ea typeface="Montserrat Classic"/>
                <a:cs typeface="Montserrat Classic"/>
                <a:sym typeface="Montserrat Classic"/>
              </a:rPr>
              <a:t>Main questions</a:t>
            </a:r>
          </a:p>
        </p:txBody>
      </p:sp>
      <p:sp>
        <p:nvSpPr>
          <p:cNvPr name="TextBox 33" id="33"/>
          <p:cNvSpPr txBox="true"/>
          <p:nvPr/>
        </p:nvSpPr>
        <p:spPr>
          <a:xfrm rot="0">
            <a:off x="3316069" y="1645806"/>
            <a:ext cx="11294937" cy="871799"/>
          </a:xfrm>
          <a:prstGeom prst="rect">
            <a:avLst/>
          </a:prstGeom>
        </p:spPr>
        <p:txBody>
          <a:bodyPr anchor="t" rtlCol="false" tIns="0" lIns="0" bIns="0" rIns="0">
            <a:spAutoFit/>
          </a:bodyPr>
          <a:lstStyle/>
          <a:p>
            <a:pPr algn="ctr" marL="0" indent="0" lvl="0">
              <a:lnSpc>
                <a:spcPts val="7073"/>
              </a:lnSpc>
            </a:pPr>
            <a:r>
              <a:rPr lang="en-US" b="true" sz="5052" spc="308">
                <a:solidFill>
                  <a:srgbClr val="343432"/>
                </a:solidFill>
                <a:latin typeface="Montserrat Classic Bold"/>
                <a:ea typeface="Montserrat Classic Bold"/>
                <a:cs typeface="Montserrat Classic Bold"/>
                <a:sym typeface="Montserrat Classic Bold"/>
              </a:rPr>
              <a:t>TABLE OF CONTENT</a:t>
            </a:r>
          </a:p>
        </p:txBody>
      </p:sp>
      <p:sp>
        <p:nvSpPr>
          <p:cNvPr name="TextBox 34" id="34"/>
          <p:cNvSpPr txBox="true"/>
          <p:nvPr/>
        </p:nvSpPr>
        <p:spPr>
          <a:xfrm rot="0">
            <a:off x="11502530" y="5533369"/>
            <a:ext cx="2134558" cy="295788"/>
          </a:xfrm>
          <a:prstGeom prst="rect">
            <a:avLst/>
          </a:prstGeom>
        </p:spPr>
        <p:txBody>
          <a:bodyPr anchor="t" rtlCol="false" tIns="0" lIns="0" bIns="0" rIns="0">
            <a:spAutoFit/>
          </a:bodyPr>
          <a:lstStyle/>
          <a:p>
            <a:pPr algn="ctr" marL="0" indent="0" lvl="0">
              <a:lnSpc>
                <a:spcPts val="2335"/>
              </a:lnSpc>
              <a:spcBef>
                <a:spcPct val="0"/>
              </a:spcBef>
            </a:pPr>
            <a:r>
              <a:rPr lang="en-US" sz="1824">
                <a:solidFill>
                  <a:srgbClr val="343432"/>
                </a:solidFill>
                <a:latin typeface="Montserrat Classic"/>
                <a:ea typeface="Montserrat Classic"/>
                <a:cs typeface="Montserrat Classic"/>
                <a:sym typeface="Montserrat Classic"/>
              </a:rPr>
              <a:t>TRICK </a:t>
            </a:r>
          </a:p>
        </p:txBody>
      </p:sp>
      <p:sp>
        <p:nvSpPr>
          <p:cNvPr name="TextBox 35" id="35"/>
          <p:cNvSpPr txBox="true"/>
          <p:nvPr/>
        </p:nvSpPr>
        <p:spPr>
          <a:xfrm rot="0">
            <a:off x="11244321" y="6786696"/>
            <a:ext cx="2650975" cy="295788"/>
          </a:xfrm>
          <a:prstGeom prst="rect">
            <a:avLst/>
          </a:prstGeom>
        </p:spPr>
        <p:txBody>
          <a:bodyPr anchor="t" rtlCol="false" tIns="0" lIns="0" bIns="0" rIns="0">
            <a:spAutoFit/>
          </a:bodyPr>
          <a:lstStyle/>
          <a:p>
            <a:pPr algn="ctr" marL="0" indent="0" lvl="0">
              <a:lnSpc>
                <a:spcPts val="2335"/>
              </a:lnSpc>
              <a:spcBef>
                <a:spcPct val="0"/>
              </a:spcBef>
            </a:pPr>
            <a:r>
              <a:rPr lang="en-US" sz="1824">
                <a:solidFill>
                  <a:srgbClr val="343432"/>
                </a:solidFill>
                <a:latin typeface="Montserrat Classic"/>
                <a:ea typeface="Montserrat Classic"/>
                <a:cs typeface="Montserrat Classic"/>
                <a:sym typeface="Montserrat Classic"/>
              </a:rPr>
              <a:t>VISUALS</a:t>
            </a:r>
          </a:p>
        </p:txBody>
      </p:sp>
      <p:sp>
        <p:nvSpPr>
          <p:cNvPr name="TextBox 36" id="36"/>
          <p:cNvSpPr txBox="true"/>
          <p:nvPr/>
        </p:nvSpPr>
        <p:spPr>
          <a:xfrm rot="0">
            <a:off x="14878968" y="5846400"/>
            <a:ext cx="2134558" cy="591063"/>
          </a:xfrm>
          <a:prstGeom prst="rect">
            <a:avLst/>
          </a:prstGeom>
        </p:spPr>
        <p:txBody>
          <a:bodyPr anchor="t" rtlCol="false" tIns="0" lIns="0" bIns="0" rIns="0">
            <a:spAutoFit/>
          </a:bodyPr>
          <a:lstStyle/>
          <a:p>
            <a:pPr algn="ctr">
              <a:lnSpc>
                <a:spcPts val="2335"/>
              </a:lnSpc>
            </a:pPr>
            <a:r>
              <a:rPr lang="en-US" sz="1824">
                <a:solidFill>
                  <a:srgbClr val="343432"/>
                </a:solidFill>
                <a:latin typeface="Montserrat Classic"/>
                <a:ea typeface="Montserrat Classic"/>
                <a:cs typeface="Montserrat Classic"/>
                <a:sym typeface="Montserrat Classic"/>
              </a:rPr>
              <a:t>DECISION</a:t>
            </a:r>
          </a:p>
          <a:p>
            <a:pPr algn="ctr" marL="0" indent="0" lvl="0">
              <a:lnSpc>
                <a:spcPts val="2335"/>
              </a:lnSpc>
              <a:spcBef>
                <a:spcPct val="0"/>
              </a:spcBef>
            </a:pPr>
            <a:r>
              <a:rPr lang="en-US" sz="1824">
                <a:solidFill>
                  <a:srgbClr val="343432"/>
                </a:solidFill>
                <a:latin typeface="Montserrat Classic"/>
                <a:ea typeface="Montserrat Classic"/>
                <a:cs typeface="Montserrat Classic"/>
                <a:sym typeface="Montserrat Classic"/>
              </a:rPr>
              <a:t>MAKING</a:t>
            </a:r>
          </a:p>
        </p:txBody>
      </p:sp>
      <p:sp>
        <p:nvSpPr>
          <p:cNvPr name="Freeform 37" id="37"/>
          <p:cNvSpPr/>
          <p:nvPr/>
        </p:nvSpPr>
        <p:spPr>
          <a:xfrm flipH="false" flipV="false" rot="0">
            <a:off x="12193333" y="5915774"/>
            <a:ext cx="759536" cy="803355"/>
          </a:xfrm>
          <a:custGeom>
            <a:avLst/>
            <a:gdLst/>
            <a:ahLst/>
            <a:cxnLst/>
            <a:rect r="r" b="b" t="t" l="l"/>
            <a:pathLst>
              <a:path h="803355" w="759536">
                <a:moveTo>
                  <a:pt x="0" y="0"/>
                </a:moveTo>
                <a:lnTo>
                  <a:pt x="759535" y="0"/>
                </a:lnTo>
                <a:lnTo>
                  <a:pt x="759535" y="803355"/>
                </a:lnTo>
                <a:lnTo>
                  <a:pt x="0" y="80335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38" id="38"/>
          <p:cNvSpPr txBox="true"/>
          <p:nvPr/>
        </p:nvSpPr>
        <p:spPr>
          <a:xfrm rot="0">
            <a:off x="4729867" y="6901162"/>
            <a:ext cx="2134558" cy="340365"/>
          </a:xfrm>
          <a:prstGeom prst="rect">
            <a:avLst/>
          </a:prstGeom>
        </p:spPr>
        <p:txBody>
          <a:bodyPr anchor="t" rtlCol="false" tIns="0" lIns="0" bIns="0" rIns="0">
            <a:spAutoFit/>
          </a:bodyPr>
          <a:lstStyle/>
          <a:p>
            <a:pPr algn="ctr" marL="0" indent="0" lvl="0">
              <a:lnSpc>
                <a:spcPts val="2719"/>
              </a:lnSpc>
              <a:spcBef>
                <a:spcPct val="0"/>
              </a:spcBef>
            </a:pPr>
            <a:r>
              <a:rPr lang="en-US" sz="2124">
                <a:solidFill>
                  <a:srgbClr val="343432"/>
                </a:solidFill>
                <a:latin typeface="Montserrat Classic"/>
                <a:ea typeface="Montserrat Classic"/>
                <a:cs typeface="Montserrat Classic"/>
                <a:sym typeface="Montserrat Classic"/>
              </a:rPr>
              <a:t>Analysis</a:t>
            </a:r>
          </a:p>
        </p:txBody>
      </p:sp>
      <p:sp>
        <p:nvSpPr>
          <p:cNvPr name="AutoShape 39" id="39"/>
          <p:cNvSpPr/>
          <p:nvPr/>
        </p:nvSpPr>
        <p:spPr>
          <a:xfrm flipH="true">
            <a:off x="5761538" y="6152011"/>
            <a:ext cx="19019" cy="653735"/>
          </a:xfrm>
          <a:prstGeom prst="line">
            <a:avLst/>
          </a:prstGeom>
          <a:ln cap="flat" w="38100">
            <a:solidFill>
              <a:srgbClr val="191E20"/>
            </a:solidFill>
            <a:prstDash val="solid"/>
            <a:headEnd type="none" len="sm" w="sm"/>
            <a:tailEnd type="triangle" len="med" w="lg"/>
          </a:ln>
        </p:spPr>
      </p:sp>
      <p:sp>
        <p:nvSpPr>
          <p:cNvPr name="Freeform 40" id="40"/>
          <p:cNvSpPr/>
          <p:nvPr/>
        </p:nvSpPr>
        <p:spPr>
          <a:xfrm flipH="false" flipV="false" rot="0">
            <a:off x="8664442" y="4314073"/>
            <a:ext cx="889104" cy="882638"/>
          </a:xfrm>
          <a:custGeom>
            <a:avLst/>
            <a:gdLst/>
            <a:ahLst/>
            <a:cxnLst/>
            <a:rect r="r" b="b" t="t" l="l"/>
            <a:pathLst>
              <a:path h="882638" w="889104">
                <a:moveTo>
                  <a:pt x="0" y="0"/>
                </a:moveTo>
                <a:lnTo>
                  <a:pt x="889104" y="0"/>
                </a:lnTo>
                <a:lnTo>
                  <a:pt x="889104" y="882638"/>
                </a:lnTo>
                <a:lnTo>
                  <a:pt x="0" y="882638"/>
                </a:lnTo>
                <a:lnTo>
                  <a:pt x="0" y="0"/>
                </a:lnTo>
                <a:close/>
              </a:path>
            </a:pathLst>
          </a:custGeom>
          <a:blipFill>
            <a:blip r:embed="rId23">
              <a:extLst>
                <a:ext uri="{96DAC541-7B7A-43D3-8B79-37D633B846F1}">
                  <asvg:svgBlip xmlns:asvg="http://schemas.microsoft.com/office/drawing/2016/SVG/main" r:embed="rId24"/>
                </a:ext>
              </a:extLst>
            </a:blip>
            <a:stretch>
              <a:fillRect l="-53" t="0" r="-53" b="0"/>
            </a:stretch>
          </a:blipFill>
        </p:spPr>
      </p:sp>
      <p:sp>
        <p:nvSpPr>
          <p:cNvPr name="TextBox 41" id="41"/>
          <p:cNvSpPr txBox="true"/>
          <p:nvPr/>
        </p:nvSpPr>
        <p:spPr>
          <a:xfrm rot="0">
            <a:off x="8041715" y="5708031"/>
            <a:ext cx="2134558" cy="295788"/>
          </a:xfrm>
          <a:prstGeom prst="rect">
            <a:avLst/>
          </a:prstGeom>
        </p:spPr>
        <p:txBody>
          <a:bodyPr anchor="t" rtlCol="false" tIns="0" lIns="0" bIns="0" rIns="0">
            <a:spAutoFit/>
          </a:bodyPr>
          <a:lstStyle/>
          <a:p>
            <a:pPr algn="ctr" marL="0" indent="0" lvl="0">
              <a:lnSpc>
                <a:spcPts val="2335"/>
              </a:lnSpc>
              <a:spcBef>
                <a:spcPct val="0"/>
              </a:spcBef>
            </a:pPr>
            <a:r>
              <a:rPr lang="en-US" sz="1824">
                <a:solidFill>
                  <a:srgbClr val="343432"/>
                </a:solidFill>
                <a:latin typeface="Montserrat Classic"/>
                <a:ea typeface="Montserrat Classic"/>
                <a:cs typeface="Montserrat Classic"/>
                <a:sym typeface="Montserrat Classic"/>
              </a:rPr>
              <a:t>Analysis </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5081761" y="3616912"/>
            <a:ext cx="3389473" cy="3944006"/>
            <a:chOff x="0" y="0"/>
            <a:chExt cx="4519297" cy="5258675"/>
          </a:xfrm>
        </p:grpSpPr>
        <p:grpSp>
          <p:nvGrpSpPr>
            <p:cNvPr name="Group 3" id="3"/>
            <p:cNvGrpSpPr/>
            <p:nvPr/>
          </p:nvGrpSpPr>
          <p:grpSpPr>
            <a:xfrm rot="0">
              <a:off x="0" y="0"/>
              <a:ext cx="4519297" cy="1146658"/>
              <a:chOff x="0" y="0"/>
              <a:chExt cx="892701" cy="226500"/>
            </a:xfrm>
          </p:grpSpPr>
          <p:sp>
            <p:nvSpPr>
              <p:cNvPr name="Freeform 4" id="4"/>
              <p:cNvSpPr/>
              <p:nvPr/>
            </p:nvSpPr>
            <p:spPr>
              <a:xfrm flipH="false" flipV="false" rot="0">
                <a:off x="0" y="0"/>
                <a:ext cx="892701" cy="226500"/>
              </a:xfrm>
              <a:custGeom>
                <a:avLst/>
                <a:gdLst/>
                <a:ahLst/>
                <a:cxnLst/>
                <a:rect r="r" b="b" t="t" l="l"/>
                <a:pathLst>
                  <a:path h="226500" w="892701">
                    <a:moveTo>
                      <a:pt x="0" y="0"/>
                    </a:moveTo>
                    <a:lnTo>
                      <a:pt x="892701" y="0"/>
                    </a:lnTo>
                    <a:lnTo>
                      <a:pt x="892701" y="226500"/>
                    </a:lnTo>
                    <a:lnTo>
                      <a:pt x="0" y="226500"/>
                    </a:lnTo>
                    <a:close/>
                  </a:path>
                </a:pathLst>
              </a:custGeom>
              <a:solidFill>
                <a:srgbClr val="2C92D5"/>
              </a:solidFill>
            </p:spPr>
          </p:sp>
          <p:sp>
            <p:nvSpPr>
              <p:cNvPr name="TextBox 5" id="5"/>
              <p:cNvSpPr txBox="true"/>
              <p:nvPr/>
            </p:nvSpPr>
            <p:spPr>
              <a:xfrm>
                <a:off x="0" y="-57150"/>
                <a:ext cx="892701" cy="283650"/>
              </a:xfrm>
              <a:prstGeom prst="rect">
                <a:avLst/>
              </a:prstGeom>
            </p:spPr>
            <p:txBody>
              <a:bodyPr anchor="ctr" rtlCol="false" tIns="254000" lIns="254000" bIns="254000" rIns="254000"/>
              <a:lstStyle/>
              <a:p>
                <a:pPr algn="l">
                  <a:lnSpc>
                    <a:spcPts val="3640"/>
                  </a:lnSpc>
                </a:pPr>
                <a:r>
                  <a:rPr lang="en-US" sz="2600" i="true" spc="234">
                    <a:solidFill>
                      <a:srgbClr val="FFFFFF"/>
                    </a:solidFill>
                    <a:latin typeface="Aileron Italics"/>
                    <a:ea typeface="Aileron Italics"/>
                    <a:cs typeface="Aileron Italics"/>
                    <a:sym typeface="Aileron Italics"/>
                  </a:rPr>
                  <a:t>CHALLENGES</a:t>
                </a:r>
              </a:p>
            </p:txBody>
          </p:sp>
        </p:grpSp>
        <p:grpSp>
          <p:nvGrpSpPr>
            <p:cNvPr name="Group 6" id="6"/>
            <p:cNvGrpSpPr/>
            <p:nvPr/>
          </p:nvGrpSpPr>
          <p:grpSpPr>
            <a:xfrm rot="0">
              <a:off x="0" y="4046137"/>
              <a:ext cx="4519297" cy="1212539"/>
              <a:chOff x="0" y="0"/>
              <a:chExt cx="892701" cy="239514"/>
            </a:xfrm>
          </p:grpSpPr>
          <p:sp>
            <p:nvSpPr>
              <p:cNvPr name="Freeform 7" id="7"/>
              <p:cNvSpPr/>
              <p:nvPr/>
            </p:nvSpPr>
            <p:spPr>
              <a:xfrm flipH="false" flipV="false" rot="0">
                <a:off x="0" y="0"/>
                <a:ext cx="892701" cy="239514"/>
              </a:xfrm>
              <a:custGeom>
                <a:avLst/>
                <a:gdLst/>
                <a:ahLst/>
                <a:cxnLst/>
                <a:rect r="r" b="b" t="t" l="l"/>
                <a:pathLst>
                  <a:path h="239514" w="892701">
                    <a:moveTo>
                      <a:pt x="0" y="0"/>
                    </a:moveTo>
                    <a:lnTo>
                      <a:pt x="892701" y="0"/>
                    </a:lnTo>
                    <a:lnTo>
                      <a:pt x="892701" y="239514"/>
                    </a:lnTo>
                    <a:lnTo>
                      <a:pt x="0" y="239514"/>
                    </a:lnTo>
                    <a:close/>
                  </a:path>
                </a:pathLst>
              </a:custGeom>
              <a:solidFill>
                <a:srgbClr val="CFE4F5"/>
              </a:solidFill>
            </p:spPr>
          </p:sp>
          <p:sp>
            <p:nvSpPr>
              <p:cNvPr name="TextBox 8" id="8"/>
              <p:cNvSpPr txBox="true"/>
              <p:nvPr/>
            </p:nvSpPr>
            <p:spPr>
              <a:xfrm>
                <a:off x="0" y="-47625"/>
                <a:ext cx="892701" cy="287139"/>
              </a:xfrm>
              <a:prstGeom prst="rect">
                <a:avLst/>
              </a:prstGeom>
            </p:spPr>
            <p:txBody>
              <a:bodyPr anchor="ctr" rtlCol="false" tIns="254000" lIns="254000" bIns="254000" rIns="254000"/>
              <a:lstStyle/>
              <a:p>
                <a:pPr algn="l">
                  <a:lnSpc>
                    <a:spcPts val="3359"/>
                  </a:lnSpc>
                </a:pPr>
                <a:r>
                  <a:rPr lang="en-US" b="true" sz="2400" i="true" spc="216">
                    <a:solidFill>
                      <a:srgbClr val="2C92D5"/>
                    </a:solidFill>
                    <a:latin typeface="Aileron Bold Italics"/>
                    <a:ea typeface="Aileron Bold Italics"/>
                    <a:cs typeface="Aileron Bold Italics"/>
                    <a:sym typeface="Aileron Bold Italics"/>
                  </a:rPr>
                  <a:t>STAGE 1</a:t>
                </a:r>
              </a:p>
            </p:txBody>
          </p:sp>
        </p:grpSp>
        <p:grpSp>
          <p:nvGrpSpPr>
            <p:cNvPr name="Group 9" id="9"/>
            <p:cNvGrpSpPr/>
            <p:nvPr/>
          </p:nvGrpSpPr>
          <p:grpSpPr>
            <a:xfrm rot="0">
              <a:off x="0" y="1133958"/>
              <a:ext cx="4519297" cy="2928758"/>
              <a:chOff x="0" y="0"/>
              <a:chExt cx="892701" cy="578520"/>
            </a:xfrm>
          </p:grpSpPr>
          <p:sp>
            <p:nvSpPr>
              <p:cNvPr name="Freeform 10" id="10"/>
              <p:cNvSpPr/>
              <p:nvPr/>
            </p:nvSpPr>
            <p:spPr>
              <a:xfrm flipH="false" flipV="false" rot="0">
                <a:off x="0" y="0"/>
                <a:ext cx="892701" cy="578520"/>
              </a:xfrm>
              <a:custGeom>
                <a:avLst/>
                <a:gdLst/>
                <a:ahLst/>
                <a:cxnLst/>
                <a:rect r="r" b="b" t="t" l="l"/>
                <a:pathLst>
                  <a:path h="578520" w="892701">
                    <a:moveTo>
                      <a:pt x="0" y="0"/>
                    </a:moveTo>
                    <a:lnTo>
                      <a:pt x="892701" y="0"/>
                    </a:lnTo>
                    <a:lnTo>
                      <a:pt x="892701" y="578520"/>
                    </a:lnTo>
                    <a:lnTo>
                      <a:pt x="0" y="578520"/>
                    </a:lnTo>
                    <a:close/>
                  </a:path>
                </a:pathLst>
              </a:custGeom>
              <a:solidFill>
                <a:srgbClr val="2C92D5"/>
              </a:solidFill>
            </p:spPr>
          </p:sp>
          <p:sp>
            <p:nvSpPr>
              <p:cNvPr name="TextBox 11" id="11"/>
              <p:cNvSpPr txBox="true"/>
              <p:nvPr/>
            </p:nvSpPr>
            <p:spPr>
              <a:xfrm>
                <a:off x="0" y="-47625"/>
                <a:ext cx="892701" cy="626145"/>
              </a:xfrm>
              <a:prstGeom prst="rect">
                <a:avLst/>
              </a:prstGeom>
            </p:spPr>
            <p:txBody>
              <a:bodyPr anchor="t" rtlCol="false" tIns="254000" lIns="254000" bIns="254000" rIns="254000"/>
              <a:lstStyle/>
              <a:p>
                <a:pPr algn="l">
                  <a:lnSpc>
                    <a:spcPts val="2800"/>
                  </a:lnSpc>
                </a:pPr>
                <a:r>
                  <a:rPr lang="en-US" sz="2000" spc="60">
                    <a:solidFill>
                      <a:srgbClr val="FFFFFF"/>
                    </a:solidFill>
                    <a:latin typeface="Aileron"/>
                    <a:ea typeface="Aileron"/>
                    <a:cs typeface="Aileron"/>
                    <a:sym typeface="Aileron"/>
                  </a:rPr>
                  <a:t>Addressing these challenges was essential for ensuring accurate insights and reliable recommendations</a:t>
                </a:r>
              </a:p>
            </p:txBody>
          </p:sp>
        </p:grpSp>
      </p:grpSp>
      <p:grpSp>
        <p:nvGrpSpPr>
          <p:cNvPr name="Group 12" id="12"/>
          <p:cNvGrpSpPr/>
          <p:nvPr/>
        </p:nvGrpSpPr>
        <p:grpSpPr>
          <a:xfrm rot="5400000">
            <a:off x="8196413" y="5136113"/>
            <a:ext cx="921762" cy="372122"/>
            <a:chOff x="0" y="0"/>
            <a:chExt cx="812800" cy="328133"/>
          </a:xfrm>
        </p:grpSpPr>
        <p:sp>
          <p:nvSpPr>
            <p:cNvPr name="Freeform 13" id="13"/>
            <p:cNvSpPr/>
            <p:nvPr/>
          </p:nvSpPr>
          <p:spPr>
            <a:xfrm flipH="false" flipV="false" rot="0">
              <a:off x="0" y="0"/>
              <a:ext cx="812800" cy="328133"/>
            </a:xfrm>
            <a:custGeom>
              <a:avLst/>
              <a:gdLst/>
              <a:ahLst/>
              <a:cxnLst/>
              <a:rect r="r" b="b" t="t" l="l"/>
              <a:pathLst>
                <a:path h="328133" w="812800">
                  <a:moveTo>
                    <a:pt x="406400" y="0"/>
                  </a:moveTo>
                  <a:lnTo>
                    <a:pt x="812800" y="328133"/>
                  </a:lnTo>
                  <a:lnTo>
                    <a:pt x="0" y="328133"/>
                  </a:lnTo>
                  <a:lnTo>
                    <a:pt x="406400" y="0"/>
                  </a:lnTo>
                  <a:close/>
                </a:path>
              </a:pathLst>
            </a:custGeom>
            <a:solidFill>
              <a:srgbClr val="2C92D5"/>
            </a:solidFill>
          </p:spPr>
        </p:sp>
        <p:sp>
          <p:nvSpPr>
            <p:cNvPr name="TextBox 14" id="14"/>
            <p:cNvSpPr txBox="true"/>
            <p:nvPr/>
          </p:nvSpPr>
          <p:spPr>
            <a:xfrm>
              <a:off x="127000" y="114247"/>
              <a:ext cx="558800" cy="190447"/>
            </a:xfrm>
            <a:prstGeom prst="rect">
              <a:avLst/>
            </a:prstGeom>
          </p:spPr>
          <p:txBody>
            <a:bodyPr anchor="ctr" rtlCol="false" tIns="50800" lIns="50800" bIns="50800" rIns="50800"/>
            <a:lstStyle/>
            <a:p>
              <a:pPr algn="ctr">
                <a:lnSpc>
                  <a:spcPts val="2100"/>
                </a:lnSpc>
              </a:pPr>
            </a:p>
          </p:txBody>
        </p:sp>
      </p:grpSp>
      <p:grpSp>
        <p:nvGrpSpPr>
          <p:cNvPr name="Group 15" id="15"/>
          <p:cNvGrpSpPr/>
          <p:nvPr/>
        </p:nvGrpSpPr>
        <p:grpSpPr>
          <a:xfrm rot="0">
            <a:off x="10011823" y="3616912"/>
            <a:ext cx="3888401" cy="3956441"/>
            <a:chOff x="0" y="0"/>
            <a:chExt cx="5184534" cy="5275254"/>
          </a:xfrm>
        </p:grpSpPr>
        <p:grpSp>
          <p:nvGrpSpPr>
            <p:cNvPr name="Group 16" id="16"/>
            <p:cNvGrpSpPr/>
            <p:nvPr/>
          </p:nvGrpSpPr>
          <p:grpSpPr>
            <a:xfrm rot="0">
              <a:off x="0" y="0"/>
              <a:ext cx="4519297" cy="1146658"/>
              <a:chOff x="0" y="0"/>
              <a:chExt cx="892701" cy="226500"/>
            </a:xfrm>
          </p:grpSpPr>
          <p:sp>
            <p:nvSpPr>
              <p:cNvPr name="Freeform 17" id="17"/>
              <p:cNvSpPr/>
              <p:nvPr/>
            </p:nvSpPr>
            <p:spPr>
              <a:xfrm flipH="false" flipV="false" rot="0">
                <a:off x="0" y="0"/>
                <a:ext cx="892701" cy="226500"/>
              </a:xfrm>
              <a:custGeom>
                <a:avLst/>
                <a:gdLst/>
                <a:ahLst/>
                <a:cxnLst/>
                <a:rect r="r" b="b" t="t" l="l"/>
                <a:pathLst>
                  <a:path h="226500" w="892701">
                    <a:moveTo>
                      <a:pt x="0" y="0"/>
                    </a:moveTo>
                    <a:lnTo>
                      <a:pt x="892701" y="0"/>
                    </a:lnTo>
                    <a:lnTo>
                      <a:pt x="892701" y="226500"/>
                    </a:lnTo>
                    <a:lnTo>
                      <a:pt x="0" y="226500"/>
                    </a:lnTo>
                    <a:close/>
                  </a:path>
                </a:pathLst>
              </a:custGeom>
              <a:solidFill>
                <a:srgbClr val="13538A"/>
              </a:solidFill>
            </p:spPr>
          </p:sp>
          <p:sp>
            <p:nvSpPr>
              <p:cNvPr name="TextBox 18" id="18"/>
              <p:cNvSpPr txBox="true"/>
              <p:nvPr/>
            </p:nvSpPr>
            <p:spPr>
              <a:xfrm>
                <a:off x="0" y="-47625"/>
                <a:ext cx="892701" cy="274125"/>
              </a:xfrm>
              <a:prstGeom prst="rect">
                <a:avLst/>
              </a:prstGeom>
            </p:spPr>
            <p:txBody>
              <a:bodyPr anchor="ctr" rtlCol="false" tIns="254000" lIns="254000" bIns="254000" rIns="254000"/>
              <a:lstStyle/>
              <a:p>
                <a:pPr algn="l">
                  <a:lnSpc>
                    <a:spcPts val="3360"/>
                  </a:lnSpc>
                </a:pPr>
                <a:r>
                  <a:rPr lang="en-US" sz="2400" i="true" spc="216">
                    <a:solidFill>
                      <a:srgbClr val="FFFFFF"/>
                    </a:solidFill>
                    <a:latin typeface="Aileron Italics"/>
                    <a:ea typeface="Aileron Italics"/>
                    <a:cs typeface="Aileron Italics"/>
                    <a:sym typeface="Aileron Italics"/>
                  </a:rPr>
                  <a:t>Recommendations </a:t>
                </a:r>
              </a:p>
            </p:txBody>
          </p:sp>
        </p:grpSp>
        <p:grpSp>
          <p:nvGrpSpPr>
            <p:cNvPr name="Group 19" id="19"/>
            <p:cNvGrpSpPr/>
            <p:nvPr/>
          </p:nvGrpSpPr>
          <p:grpSpPr>
            <a:xfrm rot="0">
              <a:off x="0" y="4062716"/>
              <a:ext cx="4519297" cy="1212539"/>
              <a:chOff x="0" y="0"/>
              <a:chExt cx="892701" cy="239514"/>
            </a:xfrm>
          </p:grpSpPr>
          <p:sp>
            <p:nvSpPr>
              <p:cNvPr name="Freeform 20" id="20"/>
              <p:cNvSpPr/>
              <p:nvPr/>
            </p:nvSpPr>
            <p:spPr>
              <a:xfrm flipH="false" flipV="false" rot="0">
                <a:off x="0" y="0"/>
                <a:ext cx="892701" cy="239514"/>
              </a:xfrm>
              <a:custGeom>
                <a:avLst/>
                <a:gdLst/>
                <a:ahLst/>
                <a:cxnLst/>
                <a:rect r="r" b="b" t="t" l="l"/>
                <a:pathLst>
                  <a:path h="239514" w="892701">
                    <a:moveTo>
                      <a:pt x="0" y="0"/>
                    </a:moveTo>
                    <a:lnTo>
                      <a:pt x="892701" y="0"/>
                    </a:lnTo>
                    <a:lnTo>
                      <a:pt x="892701" y="239514"/>
                    </a:lnTo>
                    <a:lnTo>
                      <a:pt x="0" y="239514"/>
                    </a:lnTo>
                    <a:close/>
                  </a:path>
                </a:pathLst>
              </a:custGeom>
              <a:solidFill>
                <a:srgbClr val="C8D4E2"/>
              </a:solidFill>
            </p:spPr>
          </p:sp>
          <p:sp>
            <p:nvSpPr>
              <p:cNvPr name="TextBox 21" id="21"/>
              <p:cNvSpPr txBox="true"/>
              <p:nvPr/>
            </p:nvSpPr>
            <p:spPr>
              <a:xfrm>
                <a:off x="0" y="-47625"/>
                <a:ext cx="892701" cy="287139"/>
              </a:xfrm>
              <a:prstGeom prst="rect">
                <a:avLst/>
              </a:prstGeom>
            </p:spPr>
            <p:txBody>
              <a:bodyPr anchor="ctr" rtlCol="false" tIns="254000" lIns="254000" bIns="254000" rIns="254000"/>
              <a:lstStyle/>
              <a:p>
                <a:pPr algn="l">
                  <a:lnSpc>
                    <a:spcPts val="3359"/>
                  </a:lnSpc>
                </a:pPr>
                <a:r>
                  <a:rPr lang="en-US" b="true" sz="2400" i="true" spc="216">
                    <a:solidFill>
                      <a:srgbClr val="13538A"/>
                    </a:solidFill>
                    <a:latin typeface="Aileron Bold Italics"/>
                    <a:ea typeface="Aileron Bold Italics"/>
                    <a:cs typeface="Aileron Bold Italics"/>
                    <a:sym typeface="Aileron Bold Italics"/>
                  </a:rPr>
                  <a:t>STAGE 2</a:t>
                </a:r>
              </a:p>
            </p:txBody>
          </p:sp>
        </p:grpSp>
        <p:grpSp>
          <p:nvGrpSpPr>
            <p:cNvPr name="Group 22" id="22"/>
            <p:cNvGrpSpPr/>
            <p:nvPr/>
          </p:nvGrpSpPr>
          <p:grpSpPr>
            <a:xfrm rot="0">
              <a:off x="0" y="1133958"/>
              <a:ext cx="4519297" cy="3263900"/>
              <a:chOff x="0" y="0"/>
              <a:chExt cx="892701" cy="644721"/>
            </a:xfrm>
          </p:grpSpPr>
          <p:sp>
            <p:nvSpPr>
              <p:cNvPr name="Freeform 23" id="23"/>
              <p:cNvSpPr/>
              <p:nvPr/>
            </p:nvSpPr>
            <p:spPr>
              <a:xfrm flipH="false" flipV="false" rot="0">
                <a:off x="0" y="0"/>
                <a:ext cx="892701" cy="644721"/>
              </a:xfrm>
              <a:custGeom>
                <a:avLst/>
                <a:gdLst/>
                <a:ahLst/>
                <a:cxnLst/>
                <a:rect r="r" b="b" t="t" l="l"/>
                <a:pathLst>
                  <a:path h="644721" w="892701">
                    <a:moveTo>
                      <a:pt x="0" y="0"/>
                    </a:moveTo>
                    <a:lnTo>
                      <a:pt x="892701" y="0"/>
                    </a:lnTo>
                    <a:lnTo>
                      <a:pt x="892701" y="644721"/>
                    </a:lnTo>
                    <a:lnTo>
                      <a:pt x="0" y="644721"/>
                    </a:lnTo>
                    <a:close/>
                  </a:path>
                </a:pathLst>
              </a:custGeom>
              <a:solidFill>
                <a:srgbClr val="13538A"/>
              </a:solidFill>
            </p:spPr>
          </p:sp>
          <p:sp>
            <p:nvSpPr>
              <p:cNvPr name="TextBox 24" id="24"/>
              <p:cNvSpPr txBox="true"/>
              <p:nvPr/>
            </p:nvSpPr>
            <p:spPr>
              <a:xfrm>
                <a:off x="0" y="-38100"/>
                <a:ext cx="892701" cy="682821"/>
              </a:xfrm>
              <a:prstGeom prst="rect">
                <a:avLst/>
              </a:prstGeom>
            </p:spPr>
            <p:txBody>
              <a:bodyPr anchor="t" rtlCol="false" tIns="254000" lIns="254000" bIns="254000" rIns="254000"/>
              <a:lstStyle/>
              <a:p>
                <a:pPr algn="l">
                  <a:lnSpc>
                    <a:spcPts val="2380"/>
                  </a:lnSpc>
                </a:pPr>
                <a:r>
                  <a:rPr lang="en-US" sz="1700" i="true" spc="51">
                    <a:solidFill>
                      <a:srgbClr val="FFFFFF"/>
                    </a:solidFill>
                    <a:latin typeface="Aileron Italics"/>
                    <a:ea typeface="Aileron Italics"/>
                    <a:cs typeface="Aileron Italics"/>
                    <a:sym typeface="Aileron Italics"/>
                  </a:rPr>
                  <a:t>Based on the comprehensive analysis conducted through the dashboards and the insights gained, several actionable recommendations can be made to enhance supply chain performance: </a:t>
                </a:r>
              </a:p>
            </p:txBody>
          </p:sp>
        </p:grpSp>
        <p:grpSp>
          <p:nvGrpSpPr>
            <p:cNvPr name="Group 25" id="25"/>
            <p:cNvGrpSpPr/>
            <p:nvPr/>
          </p:nvGrpSpPr>
          <p:grpSpPr>
            <a:xfrm rot="5400000">
              <a:off x="4231057" y="1575595"/>
              <a:ext cx="1229016" cy="677937"/>
              <a:chOff x="0" y="0"/>
              <a:chExt cx="812800" cy="448348"/>
            </a:xfrm>
          </p:grpSpPr>
          <p:sp>
            <p:nvSpPr>
              <p:cNvPr name="Freeform 26" id="26"/>
              <p:cNvSpPr/>
              <p:nvPr/>
            </p:nvSpPr>
            <p:spPr>
              <a:xfrm flipH="false" flipV="false" rot="0">
                <a:off x="0" y="0"/>
                <a:ext cx="812800" cy="448348"/>
              </a:xfrm>
              <a:custGeom>
                <a:avLst/>
                <a:gdLst/>
                <a:ahLst/>
                <a:cxnLst/>
                <a:rect r="r" b="b" t="t" l="l"/>
                <a:pathLst>
                  <a:path h="448348" w="812800">
                    <a:moveTo>
                      <a:pt x="406400" y="0"/>
                    </a:moveTo>
                    <a:lnTo>
                      <a:pt x="812800" y="448348"/>
                    </a:lnTo>
                    <a:lnTo>
                      <a:pt x="0" y="448348"/>
                    </a:lnTo>
                    <a:lnTo>
                      <a:pt x="406400" y="0"/>
                    </a:lnTo>
                    <a:close/>
                  </a:path>
                </a:pathLst>
              </a:custGeom>
              <a:solidFill>
                <a:srgbClr val="13538A"/>
              </a:solidFill>
            </p:spPr>
          </p:sp>
          <p:sp>
            <p:nvSpPr>
              <p:cNvPr name="TextBox 27" id="27"/>
              <p:cNvSpPr txBox="true"/>
              <p:nvPr/>
            </p:nvSpPr>
            <p:spPr>
              <a:xfrm>
                <a:off x="127000" y="170062"/>
                <a:ext cx="558800" cy="246262"/>
              </a:xfrm>
              <a:prstGeom prst="rect">
                <a:avLst/>
              </a:prstGeom>
            </p:spPr>
            <p:txBody>
              <a:bodyPr anchor="ctr" rtlCol="false" tIns="50800" lIns="50800" bIns="50800" rIns="50800"/>
              <a:lstStyle/>
              <a:p>
                <a:pPr algn="ctr">
                  <a:lnSpc>
                    <a:spcPts val="2100"/>
                  </a:lnSpc>
                </a:pPr>
              </a:p>
            </p:txBody>
          </p:sp>
        </p:grpSp>
      </p:grpSp>
      <p:grpSp>
        <p:nvGrpSpPr>
          <p:cNvPr name="Group 28" id="28"/>
          <p:cNvGrpSpPr/>
          <p:nvPr/>
        </p:nvGrpSpPr>
        <p:grpSpPr>
          <a:xfrm rot="0">
            <a:off x="345861" y="504986"/>
            <a:ext cx="6775234" cy="1047428"/>
            <a:chOff x="0" y="0"/>
            <a:chExt cx="1784424" cy="275866"/>
          </a:xfrm>
        </p:grpSpPr>
        <p:sp>
          <p:nvSpPr>
            <p:cNvPr name="Freeform 29" id="29"/>
            <p:cNvSpPr/>
            <p:nvPr/>
          </p:nvSpPr>
          <p:spPr>
            <a:xfrm flipH="false" flipV="false" rot="0">
              <a:off x="0" y="0"/>
              <a:ext cx="1784424" cy="275866"/>
            </a:xfrm>
            <a:custGeom>
              <a:avLst/>
              <a:gdLst/>
              <a:ahLst/>
              <a:cxnLst/>
              <a:rect r="r" b="b" t="t" l="l"/>
              <a:pathLst>
                <a:path h="275866" w="1784424">
                  <a:moveTo>
                    <a:pt x="58277" y="0"/>
                  </a:moveTo>
                  <a:lnTo>
                    <a:pt x="1726147" y="0"/>
                  </a:lnTo>
                  <a:cubicBezTo>
                    <a:pt x="1758333" y="0"/>
                    <a:pt x="1784424" y="26091"/>
                    <a:pt x="1784424" y="58277"/>
                  </a:cubicBezTo>
                  <a:lnTo>
                    <a:pt x="1784424" y="217589"/>
                  </a:lnTo>
                  <a:cubicBezTo>
                    <a:pt x="1784424" y="249775"/>
                    <a:pt x="1758333" y="275866"/>
                    <a:pt x="1726147" y="275866"/>
                  </a:cubicBezTo>
                  <a:lnTo>
                    <a:pt x="58277" y="275866"/>
                  </a:lnTo>
                  <a:cubicBezTo>
                    <a:pt x="26091" y="275866"/>
                    <a:pt x="0" y="249775"/>
                    <a:pt x="0" y="217589"/>
                  </a:cubicBezTo>
                  <a:lnTo>
                    <a:pt x="0" y="58277"/>
                  </a:lnTo>
                  <a:cubicBezTo>
                    <a:pt x="0" y="26091"/>
                    <a:pt x="26091" y="0"/>
                    <a:pt x="58277" y="0"/>
                  </a:cubicBezTo>
                  <a:close/>
                </a:path>
              </a:pathLst>
            </a:custGeom>
            <a:solidFill>
              <a:srgbClr val="000000">
                <a:alpha val="0"/>
              </a:srgbClr>
            </a:solidFill>
            <a:ln w="38100" cap="rnd">
              <a:solidFill>
                <a:srgbClr val="CC482B"/>
              </a:solidFill>
              <a:prstDash val="solid"/>
              <a:round/>
            </a:ln>
          </p:spPr>
        </p:sp>
        <p:sp>
          <p:nvSpPr>
            <p:cNvPr name="TextBox 30" id="30"/>
            <p:cNvSpPr txBox="true"/>
            <p:nvPr/>
          </p:nvSpPr>
          <p:spPr>
            <a:xfrm>
              <a:off x="0" y="-180975"/>
              <a:ext cx="1784424" cy="456841"/>
            </a:xfrm>
            <a:prstGeom prst="rect">
              <a:avLst/>
            </a:prstGeom>
          </p:spPr>
          <p:txBody>
            <a:bodyPr anchor="ctr" rtlCol="false" tIns="50800" lIns="50800" bIns="50800" rIns="50800"/>
            <a:lstStyle/>
            <a:p>
              <a:pPr algn="ctr">
                <a:lnSpc>
                  <a:spcPts val="5319"/>
                </a:lnSpc>
              </a:pPr>
              <a:r>
                <a:rPr lang="en-US" sz="3799">
                  <a:solidFill>
                    <a:srgbClr val="CC482B"/>
                  </a:solidFill>
                  <a:latin typeface="Agrandir Wide"/>
                  <a:ea typeface="Agrandir Wide"/>
                  <a:cs typeface="Agrandir Wide"/>
                  <a:sym typeface="Agrandir Wide"/>
                </a:rPr>
                <a:t>5-DECISION MAKING</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688" t="0" r="688" b="1377"/>
          <a:stretch>
            <a:fillRect/>
          </a:stretch>
        </p:blipFill>
        <p:spPr>
          <a:xfrm flipH="false" flipV="false" rot="0">
            <a:off x="0" y="0"/>
            <a:ext cx="18288000" cy="10287000"/>
          </a:xfrm>
          <a:prstGeom prst="rect">
            <a:avLst/>
          </a:prstGeom>
        </p:spPr>
      </p:pic>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22.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7089691" y="2104242"/>
            <a:ext cx="3086100" cy="1454060"/>
            <a:chOff x="0" y="0"/>
            <a:chExt cx="812800" cy="382962"/>
          </a:xfrm>
        </p:grpSpPr>
        <p:sp>
          <p:nvSpPr>
            <p:cNvPr name="Freeform 3" id="3"/>
            <p:cNvSpPr/>
            <p:nvPr/>
          </p:nvSpPr>
          <p:spPr>
            <a:xfrm flipH="false" flipV="false" rot="0">
              <a:off x="0" y="0"/>
              <a:ext cx="812800" cy="382962"/>
            </a:xfrm>
            <a:custGeom>
              <a:avLst/>
              <a:gdLst/>
              <a:ahLst/>
              <a:cxnLst/>
              <a:rect r="r" b="b" t="t" l="l"/>
              <a:pathLst>
                <a:path h="382962" w="812800">
                  <a:moveTo>
                    <a:pt x="0" y="0"/>
                  </a:moveTo>
                  <a:lnTo>
                    <a:pt x="812800" y="0"/>
                  </a:lnTo>
                  <a:lnTo>
                    <a:pt x="812800" y="382962"/>
                  </a:lnTo>
                  <a:lnTo>
                    <a:pt x="0" y="382962"/>
                  </a:lnTo>
                  <a:close/>
                </a:path>
              </a:pathLst>
            </a:custGeom>
            <a:solidFill>
              <a:srgbClr val="7CD4D2"/>
            </a:solidFill>
          </p:spPr>
        </p:sp>
        <p:sp>
          <p:nvSpPr>
            <p:cNvPr name="TextBox 4" id="4"/>
            <p:cNvSpPr txBox="true"/>
            <p:nvPr/>
          </p:nvSpPr>
          <p:spPr>
            <a:xfrm>
              <a:off x="0" y="-57150"/>
              <a:ext cx="812800" cy="440112"/>
            </a:xfrm>
            <a:prstGeom prst="rect">
              <a:avLst/>
            </a:prstGeom>
          </p:spPr>
          <p:txBody>
            <a:bodyPr anchor="ctr" rtlCol="false" tIns="254000" lIns="254000" bIns="254000" rIns="254000"/>
            <a:lstStyle/>
            <a:p>
              <a:pPr algn="ctr">
                <a:lnSpc>
                  <a:spcPts val="3640"/>
                </a:lnSpc>
              </a:pPr>
              <a:r>
                <a:rPr lang="en-US" sz="2600" i="true" spc="234">
                  <a:solidFill>
                    <a:srgbClr val="FFFFFF"/>
                  </a:solidFill>
                  <a:latin typeface="Aileron Italics"/>
                  <a:ea typeface="Aileron Italics"/>
                  <a:cs typeface="Aileron Italics"/>
                  <a:sym typeface="Aileron Italics"/>
                </a:rPr>
                <a:t> </a:t>
              </a:r>
              <a:r>
                <a:rPr lang="en-US" sz="2600" i="true" spc="234">
                  <a:solidFill>
                    <a:srgbClr val="FFFFFF"/>
                  </a:solidFill>
                  <a:latin typeface="Aileron Italics"/>
                  <a:ea typeface="Aileron Italics"/>
                  <a:cs typeface="Aileron Italics"/>
                  <a:sym typeface="Aileron Italics"/>
                </a:rPr>
                <a:t>Inconsistent Data Entries</a:t>
              </a:r>
            </a:p>
          </p:txBody>
        </p:sp>
      </p:grpSp>
      <p:grpSp>
        <p:nvGrpSpPr>
          <p:cNvPr name="Group 5" id="5"/>
          <p:cNvGrpSpPr/>
          <p:nvPr/>
        </p:nvGrpSpPr>
        <p:grpSpPr>
          <a:xfrm rot="0">
            <a:off x="314456" y="504986"/>
            <a:ext cx="6775234" cy="1047428"/>
            <a:chOff x="0" y="0"/>
            <a:chExt cx="1784424" cy="275866"/>
          </a:xfrm>
        </p:grpSpPr>
        <p:sp>
          <p:nvSpPr>
            <p:cNvPr name="Freeform 6" id="6"/>
            <p:cNvSpPr/>
            <p:nvPr/>
          </p:nvSpPr>
          <p:spPr>
            <a:xfrm flipH="false" flipV="false" rot="0">
              <a:off x="0" y="0"/>
              <a:ext cx="1784424" cy="275866"/>
            </a:xfrm>
            <a:custGeom>
              <a:avLst/>
              <a:gdLst/>
              <a:ahLst/>
              <a:cxnLst/>
              <a:rect r="r" b="b" t="t" l="l"/>
              <a:pathLst>
                <a:path h="275866" w="1784424">
                  <a:moveTo>
                    <a:pt x="58277" y="0"/>
                  </a:moveTo>
                  <a:lnTo>
                    <a:pt x="1726147" y="0"/>
                  </a:lnTo>
                  <a:cubicBezTo>
                    <a:pt x="1758333" y="0"/>
                    <a:pt x="1784424" y="26091"/>
                    <a:pt x="1784424" y="58277"/>
                  </a:cubicBezTo>
                  <a:lnTo>
                    <a:pt x="1784424" y="217589"/>
                  </a:lnTo>
                  <a:cubicBezTo>
                    <a:pt x="1784424" y="249775"/>
                    <a:pt x="1758333" y="275866"/>
                    <a:pt x="1726147" y="275866"/>
                  </a:cubicBezTo>
                  <a:lnTo>
                    <a:pt x="58277" y="275866"/>
                  </a:lnTo>
                  <a:cubicBezTo>
                    <a:pt x="26091" y="275866"/>
                    <a:pt x="0" y="249775"/>
                    <a:pt x="0" y="217589"/>
                  </a:cubicBezTo>
                  <a:lnTo>
                    <a:pt x="0" y="58277"/>
                  </a:lnTo>
                  <a:cubicBezTo>
                    <a:pt x="0" y="26091"/>
                    <a:pt x="26091" y="0"/>
                    <a:pt x="58277" y="0"/>
                  </a:cubicBezTo>
                  <a:close/>
                </a:path>
              </a:pathLst>
            </a:custGeom>
            <a:solidFill>
              <a:srgbClr val="000000">
                <a:alpha val="0"/>
              </a:srgbClr>
            </a:solidFill>
            <a:ln w="38100" cap="rnd">
              <a:solidFill>
                <a:srgbClr val="CC482B"/>
              </a:solidFill>
              <a:prstDash val="solid"/>
              <a:round/>
            </a:ln>
          </p:spPr>
        </p:sp>
        <p:sp>
          <p:nvSpPr>
            <p:cNvPr name="TextBox 7" id="7"/>
            <p:cNvSpPr txBox="true"/>
            <p:nvPr/>
          </p:nvSpPr>
          <p:spPr>
            <a:xfrm>
              <a:off x="0" y="-180975"/>
              <a:ext cx="1784424" cy="456841"/>
            </a:xfrm>
            <a:prstGeom prst="rect">
              <a:avLst/>
            </a:prstGeom>
          </p:spPr>
          <p:txBody>
            <a:bodyPr anchor="ctr" rtlCol="false" tIns="50800" lIns="50800" bIns="50800" rIns="50800"/>
            <a:lstStyle/>
            <a:p>
              <a:pPr algn="ctr">
                <a:lnSpc>
                  <a:spcPts val="5319"/>
                </a:lnSpc>
              </a:pPr>
              <a:r>
                <a:rPr lang="en-US" sz="3799">
                  <a:solidFill>
                    <a:srgbClr val="CC482B"/>
                  </a:solidFill>
                  <a:latin typeface="Agrandir Wide"/>
                  <a:ea typeface="Agrandir Wide"/>
                  <a:cs typeface="Agrandir Wide"/>
                  <a:sym typeface="Agrandir Wide"/>
                </a:rPr>
                <a:t>5-DECISION MAKING</a:t>
              </a:r>
            </a:p>
          </p:txBody>
        </p:sp>
      </p:grpSp>
      <p:grpSp>
        <p:nvGrpSpPr>
          <p:cNvPr name="Group 8" id="8"/>
          <p:cNvGrpSpPr/>
          <p:nvPr/>
        </p:nvGrpSpPr>
        <p:grpSpPr>
          <a:xfrm rot="0">
            <a:off x="6236815" y="2104242"/>
            <a:ext cx="852876" cy="1454060"/>
            <a:chOff x="0" y="0"/>
            <a:chExt cx="224626" cy="382962"/>
          </a:xfrm>
        </p:grpSpPr>
        <p:sp>
          <p:nvSpPr>
            <p:cNvPr name="Freeform 9" id="9"/>
            <p:cNvSpPr/>
            <p:nvPr/>
          </p:nvSpPr>
          <p:spPr>
            <a:xfrm flipH="false" flipV="false" rot="0">
              <a:off x="0" y="0"/>
              <a:ext cx="224626" cy="382962"/>
            </a:xfrm>
            <a:custGeom>
              <a:avLst/>
              <a:gdLst/>
              <a:ahLst/>
              <a:cxnLst/>
              <a:rect r="r" b="b" t="t" l="l"/>
              <a:pathLst>
                <a:path h="382962" w="224626">
                  <a:moveTo>
                    <a:pt x="0" y="0"/>
                  </a:moveTo>
                  <a:lnTo>
                    <a:pt x="224626" y="0"/>
                  </a:lnTo>
                  <a:lnTo>
                    <a:pt x="224626" y="382962"/>
                  </a:lnTo>
                  <a:lnTo>
                    <a:pt x="0" y="382962"/>
                  </a:lnTo>
                  <a:close/>
                </a:path>
              </a:pathLst>
            </a:custGeom>
            <a:solidFill>
              <a:srgbClr val="E0F4F4"/>
            </a:solidFill>
          </p:spPr>
        </p:sp>
        <p:sp>
          <p:nvSpPr>
            <p:cNvPr name="TextBox 10" id="10"/>
            <p:cNvSpPr txBox="true"/>
            <p:nvPr/>
          </p:nvSpPr>
          <p:spPr>
            <a:xfrm>
              <a:off x="0" y="-47625"/>
              <a:ext cx="224626" cy="430587"/>
            </a:xfrm>
            <a:prstGeom prst="rect">
              <a:avLst/>
            </a:prstGeom>
          </p:spPr>
          <p:txBody>
            <a:bodyPr anchor="ctr" rtlCol="false" tIns="50800" lIns="50800" bIns="50800" rIns="50800"/>
            <a:lstStyle/>
            <a:p>
              <a:pPr algn="ctr">
                <a:lnSpc>
                  <a:spcPts val="3359"/>
                </a:lnSpc>
              </a:pPr>
              <a:r>
                <a:rPr lang="en-US" b="true" sz="2400">
                  <a:solidFill>
                    <a:srgbClr val="7CD4D2"/>
                  </a:solidFill>
                  <a:latin typeface="Aileron Bold"/>
                  <a:ea typeface="Aileron Bold"/>
                  <a:cs typeface="Aileron Bold"/>
                  <a:sym typeface="Aileron Bold"/>
                </a:rPr>
                <a:t>01</a:t>
              </a:r>
            </a:p>
          </p:txBody>
        </p:sp>
      </p:grpSp>
      <p:grpSp>
        <p:nvGrpSpPr>
          <p:cNvPr name="Group 11" id="11"/>
          <p:cNvGrpSpPr/>
          <p:nvPr/>
        </p:nvGrpSpPr>
        <p:grpSpPr>
          <a:xfrm rot="0">
            <a:off x="10175791" y="2094717"/>
            <a:ext cx="7083509" cy="1562100"/>
            <a:chOff x="0" y="0"/>
            <a:chExt cx="1865616" cy="411417"/>
          </a:xfrm>
        </p:grpSpPr>
        <p:sp>
          <p:nvSpPr>
            <p:cNvPr name="Freeform 12" id="12"/>
            <p:cNvSpPr/>
            <p:nvPr/>
          </p:nvSpPr>
          <p:spPr>
            <a:xfrm flipH="false" flipV="false" rot="0">
              <a:off x="0" y="0"/>
              <a:ext cx="1865616" cy="411417"/>
            </a:xfrm>
            <a:custGeom>
              <a:avLst/>
              <a:gdLst/>
              <a:ahLst/>
              <a:cxnLst/>
              <a:rect r="r" b="b" t="t" l="l"/>
              <a:pathLst>
                <a:path h="411417" w="1865616">
                  <a:moveTo>
                    <a:pt x="0" y="0"/>
                  </a:moveTo>
                  <a:lnTo>
                    <a:pt x="1865616" y="0"/>
                  </a:lnTo>
                  <a:lnTo>
                    <a:pt x="1865616" y="411417"/>
                  </a:lnTo>
                  <a:lnTo>
                    <a:pt x="0" y="411417"/>
                  </a:lnTo>
                  <a:close/>
                </a:path>
              </a:pathLst>
            </a:custGeom>
            <a:solidFill>
              <a:srgbClr val="FFFFFF"/>
            </a:solidFill>
          </p:spPr>
        </p:sp>
        <p:sp>
          <p:nvSpPr>
            <p:cNvPr name="TextBox 13" id="13"/>
            <p:cNvSpPr txBox="true"/>
            <p:nvPr/>
          </p:nvSpPr>
          <p:spPr>
            <a:xfrm>
              <a:off x="0" y="-38100"/>
              <a:ext cx="1865616" cy="449517"/>
            </a:xfrm>
            <a:prstGeom prst="rect">
              <a:avLst/>
            </a:prstGeom>
          </p:spPr>
          <p:txBody>
            <a:bodyPr anchor="ctr" rtlCol="false" tIns="254000" lIns="254000" bIns="254000" rIns="254000"/>
            <a:lstStyle/>
            <a:p>
              <a:pPr algn="just">
                <a:lnSpc>
                  <a:spcPts val="2380"/>
                </a:lnSpc>
              </a:pPr>
              <a:r>
                <a:rPr lang="en-US" sz="1700" spc="85">
                  <a:solidFill>
                    <a:srgbClr val="191919"/>
                  </a:solidFill>
                  <a:latin typeface="Aileron"/>
                  <a:ea typeface="Aileron"/>
                  <a:cs typeface="Aileron"/>
                  <a:sym typeface="Aileron"/>
                </a:rPr>
                <a:t>Minor inconsistencies were found in supplier names, product types, and other categoricalvariables. These inconsistencies could potentially skew results if not corrected.</a:t>
              </a:r>
            </a:p>
            <a:p>
              <a:pPr algn="just">
                <a:lnSpc>
                  <a:spcPts val="2380"/>
                </a:lnSpc>
              </a:pPr>
            </a:p>
          </p:txBody>
        </p:sp>
      </p:grpSp>
      <p:grpSp>
        <p:nvGrpSpPr>
          <p:cNvPr name="Group 14" id="14"/>
          <p:cNvGrpSpPr/>
          <p:nvPr/>
        </p:nvGrpSpPr>
        <p:grpSpPr>
          <a:xfrm rot="0">
            <a:off x="7089691" y="3798127"/>
            <a:ext cx="3086100" cy="1454060"/>
            <a:chOff x="0" y="0"/>
            <a:chExt cx="812800" cy="382962"/>
          </a:xfrm>
        </p:grpSpPr>
        <p:sp>
          <p:nvSpPr>
            <p:cNvPr name="Freeform 15" id="15"/>
            <p:cNvSpPr/>
            <p:nvPr/>
          </p:nvSpPr>
          <p:spPr>
            <a:xfrm flipH="false" flipV="false" rot="0">
              <a:off x="0" y="0"/>
              <a:ext cx="812800" cy="382962"/>
            </a:xfrm>
            <a:custGeom>
              <a:avLst/>
              <a:gdLst/>
              <a:ahLst/>
              <a:cxnLst/>
              <a:rect r="r" b="b" t="t" l="l"/>
              <a:pathLst>
                <a:path h="382962" w="812800">
                  <a:moveTo>
                    <a:pt x="0" y="0"/>
                  </a:moveTo>
                  <a:lnTo>
                    <a:pt x="812800" y="0"/>
                  </a:lnTo>
                  <a:lnTo>
                    <a:pt x="812800" y="382962"/>
                  </a:lnTo>
                  <a:lnTo>
                    <a:pt x="0" y="382962"/>
                  </a:lnTo>
                  <a:close/>
                </a:path>
              </a:pathLst>
            </a:custGeom>
            <a:solidFill>
              <a:srgbClr val="4AB1B4"/>
            </a:solidFill>
          </p:spPr>
        </p:sp>
        <p:sp>
          <p:nvSpPr>
            <p:cNvPr name="TextBox 16" id="16"/>
            <p:cNvSpPr txBox="true"/>
            <p:nvPr/>
          </p:nvSpPr>
          <p:spPr>
            <a:xfrm>
              <a:off x="0" y="-57150"/>
              <a:ext cx="812800" cy="440112"/>
            </a:xfrm>
            <a:prstGeom prst="rect">
              <a:avLst/>
            </a:prstGeom>
          </p:spPr>
          <p:txBody>
            <a:bodyPr anchor="ctr" rtlCol="false" tIns="254000" lIns="254000" bIns="254000" rIns="254000"/>
            <a:lstStyle/>
            <a:p>
              <a:pPr algn="ctr">
                <a:lnSpc>
                  <a:spcPts val="3640"/>
                </a:lnSpc>
              </a:pPr>
              <a:r>
                <a:rPr lang="en-US" sz="2600" i="true" spc="234">
                  <a:solidFill>
                    <a:srgbClr val="FFFFFF"/>
                  </a:solidFill>
                  <a:latin typeface="Aileron Italics"/>
                  <a:ea typeface="Aileron Italics"/>
                  <a:cs typeface="Aileron Italics"/>
                  <a:sym typeface="Aileron Italics"/>
                </a:rPr>
                <a:t>Missing Values:</a:t>
              </a:r>
            </a:p>
          </p:txBody>
        </p:sp>
      </p:grpSp>
      <p:grpSp>
        <p:nvGrpSpPr>
          <p:cNvPr name="Group 17" id="17"/>
          <p:cNvGrpSpPr/>
          <p:nvPr/>
        </p:nvGrpSpPr>
        <p:grpSpPr>
          <a:xfrm rot="0">
            <a:off x="6236815" y="3780777"/>
            <a:ext cx="852876" cy="1454060"/>
            <a:chOff x="0" y="0"/>
            <a:chExt cx="224626" cy="382962"/>
          </a:xfrm>
        </p:grpSpPr>
        <p:sp>
          <p:nvSpPr>
            <p:cNvPr name="Freeform 18" id="18"/>
            <p:cNvSpPr/>
            <p:nvPr/>
          </p:nvSpPr>
          <p:spPr>
            <a:xfrm flipH="false" flipV="false" rot="0">
              <a:off x="0" y="0"/>
              <a:ext cx="224626" cy="382962"/>
            </a:xfrm>
            <a:custGeom>
              <a:avLst/>
              <a:gdLst/>
              <a:ahLst/>
              <a:cxnLst/>
              <a:rect r="r" b="b" t="t" l="l"/>
              <a:pathLst>
                <a:path h="382962" w="224626">
                  <a:moveTo>
                    <a:pt x="0" y="0"/>
                  </a:moveTo>
                  <a:lnTo>
                    <a:pt x="224626" y="0"/>
                  </a:lnTo>
                  <a:lnTo>
                    <a:pt x="224626" y="382962"/>
                  </a:lnTo>
                  <a:lnTo>
                    <a:pt x="0" y="382962"/>
                  </a:lnTo>
                  <a:close/>
                </a:path>
              </a:pathLst>
            </a:custGeom>
            <a:solidFill>
              <a:srgbClr val="D2F1F1"/>
            </a:solidFill>
          </p:spPr>
        </p:sp>
        <p:sp>
          <p:nvSpPr>
            <p:cNvPr name="TextBox 19" id="19"/>
            <p:cNvSpPr txBox="true"/>
            <p:nvPr/>
          </p:nvSpPr>
          <p:spPr>
            <a:xfrm>
              <a:off x="0" y="-47625"/>
              <a:ext cx="224626" cy="430587"/>
            </a:xfrm>
            <a:prstGeom prst="rect">
              <a:avLst/>
            </a:prstGeom>
          </p:spPr>
          <p:txBody>
            <a:bodyPr anchor="ctr" rtlCol="false" tIns="50800" lIns="50800" bIns="50800" rIns="50800"/>
            <a:lstStyle/>
            <a:p>
              <a:pPr algn="ctr">
                <a:lnSpc>
                  <a:spcPts val="3359"/>
                </a:lnSpc>
              </a:pPr>
              <a:r>
                <a:rPr lang="en-US" b="true" sz="2400">
                  <a:solidFill>
                    <a:srgbClr val="4AB1B4"/>
                  </a:solidFill>
                  <a:latin typeface="Aileron Bold"/>
                  <a:ea typeface="Aileron Bold"/>
                  <a:cs typeface="Aileron Bold"/>
                  <a:sym typeface="Aileron Bold"/>
                </a:rPr>
                <a:t>02</a:t>
              </a:r>
            </a:p>
          </p:txBody>
        </p:sp>
      </p:grpSp>
      <p:grpSp>
        <p:nvGrpSpPr>
          <p:cNvPr name="Group 20" id="20"/>
          <p:cNvGrpSpPr/>
          <p:nvPr/>
        </p:nvGrpSpPr>
        <p:grpSpPr>
          <a:xfrm rot="0">
            <a:off x="10175791" y="3788602"/>
            <a:ext cx="7083509" cy="1562100"/>
            <a:chOff x="0" y="0"/>
            <a:chExt cx="1865616" cy="411417"/>
          </a:xfrm>
        </p:grpSpPr>
        <p:sp>
          <p:nvSpPr>
            <p:cNvPr name="Freeform 21" id="21"/>
            <p:cNvSpPr/>
            <p:nvPr/>
          </p:nvSpPr>
          <p:spPr>
            <a:xfrm flipH="false" flipV="false" rot="0">
              <a:off x="0" y="0"/>
              <a:ext cx="1865616" cy="411417"/>
            </a:xfrm>
            <a:custGeom>
              <a:avLst/>
              <a:gdLst/>
              <a:ahLst/>
              <a:cxnLst/>
              <a:rect r="r" b="b" t="t" l="l"/>
              <a:pathLst>
                <a:path h="411417" w="1865616">
                  <a:moveTo>
                    <a:pt x="0" y="0"/>
                  </a:moveTo>
                  <a:lnTo>
                    <a:pt x="1865616" y="0"/>
                  </a:lnTo>
                  <a:lnTo>
                    <a:pt x="1865616" y="411417"/>
                  </a:lnTo>
                  <a:lnTo>
                    <a:pt x="0" y="411417"/>
                  </a:lnTo>
                  <a:close/>
                </a:path>
              </a:pathLst>
            </a:custGeom>
            <a:solidFill>
              <a:srgbClr val="FFFFFF"/>
            </a:solidFill>
          </p:spPr>
        </p:sp>
        <p:sp>
          <p:nvSpPr>
            <p:cNvPr name="TextBox 22" id="22"/>
            <p:cNvSpPr txBox="true"/>
            <p:nvPr/>
          </p:nvSpPr>
          <p:spPr>
            <a:xfrm>
              <a:off x="0" y="-38100"/>
              <a:ext cx="1865616" cy="449517"/>
            </a:xfrm>
            <a:prstGeom prst="rect">
              <a:avLst/>
            </a:prstGeom>
          </p:spPr>
          <p:txBody>
            <a:bodyPr anchor="ctr" rtlCol="false" tIns="254000" lIns="254000" bIns="254000" rIns="254000"/>
            <a:lstStyle/>
            <a:p>
              <a:pPr algn="just">
                <a:lnSpc>
                  <a:spcPts val="2380"/>
                </a:lnSpc>
              </a:pPr>
              <a:r>
                <a:rPr lang="en-US" sz="1700" spc="85">
                  <a:solidFill>
                    <a:srgbClr val="191919"/>
                  </a:solidFill>
                  <a:latin typeface="Aileron"/>
                  <a:ea typeface="Aileron"/>
                  <a:cs typeface="Aileron"/>
                  <a:sym typeface="Aileron"/>
                </a:rPr>
                <a:t>The "Inspection Results" column contained "Pending" entries, which posed a challenge in measuring defect rates comprehensively. These entries needed careful consideration in the analysis to avoid misleading conclusions</a:t>
              </a:r>
            </a:p>
          </p:txBody>
        </p:sp>
      </p:grpSp>
      <p:grpSp>
        <p:nvGrpSpPr>
          <p:cNvPr name="Group 23" id="23"/>
          <p:cNvGrpSpPr/>
          <p:nvPr/>
        </p:nvGrpSpPr>
        <p:grpSpPr>
          <a:xfrm rot="0">
            <a:off x="7089691" y="5492012"/>
            <a:ext cx="3086100" cy="1454060"/>
            <a:chOff x="0" y="0"/>
            <a:chExt cx="812800" cy="382962"/>
          </a:xfrm>
        </p:grpSpPr>
        <p:sp>
          <p:nvSpPr>
            <p:cNvPr name="Freeform 24" id="24"/>
            <p:cNvSpPr/>
            <p:nvPr/>
          </p:nvSpPr>
          <p:spPr>
            <a:xfrm flipH="false" flipV="false" rot="0">
              <a:off x="0" y="0"/>
              <a:ext cx="812800" cy="382962"/>
            </a:xfrm>
            <a:custGeom>
              <a:avLst/>
              <a:gdLst/>
              <a:ahLst/>
              <a:cxnLst/>
              <a:rect r="r" b="b" t="t" l="l"/>
              <a:pathLst>
                <a:path h="382962" w="812800">
                  <a:moveTo>
                    <a:pt x="0" y="0"/>
                  </a:moveTo>
                  <a:lnTo>
                    <a:pt x="812800" y="0"/>
                  </a:lnTo>
                  <a:lnTo>
                    <a:pt x="812800" y="382962"/>
                  </a:lnTo>
                  <a:lnTo>
                    <a:pt x="0" y="382962"/>
                  </a:lnTo>
                  <a:close/>
                </a:path>
              </a:pathLst>
            </a:custGeom>
            <a:solidFill>
              <a:srgbClr val="37C9EF"/>
            </a:solidFill>
          </p:spPr>
        </p:sp>
        <p:sp>
          <p:nvSpPr>
            <p:cNvPr name="TextBox 25" id="25"/>
            <p:cNvSpPr txBox="true"/>
            <p:nvPr/>
          </p:nvSpPr>
          <p:spPr>
            <a:xfrm>
              <a:off x="0" y="-57150"/>
              <a:ext cx="812800" cy="440112"/>
            </a:xfrm>
            <a:prstGeom prst="rect">
              <a:avLst/>
            </a:prstGeom>
          </p:spPr>
          <p:txBody>
            <a:bodyPr anchor="ctr" rtlCol="false" tIns="254000" lIns="254000" bIns="254000" rIns="254000"/>
            <a:lstStyle/>
            <a:p>
              <a:pPr algn="ctr">
                <a:lnSpc>
                  <a:spcPts val="3640"/>
                </a:lnSpc>
              </a:pPr>
              <a:r>
                <a:rPr lang="en-US" sz="2600" i="true" spc="234">
                  <a:solidFill>
                    <a:srgbClr val="FFFFFF"/>
                  </a:solidFill>
                  <a:latin typeface="Aileron Italics"/>
                  <a:ea typeface="Aileron Italics"/>
                  <a:cs typeface="Aileron Italics"/>
                  <a:sym typeface="Aileron Italics"/>
                </a:rPr>
                <a:t>Outlier Detection</a:t>
              </a:r>
            </a:p>
          </p:txBody>
        </p:sp>
      </p:grpSp>
      <p:grpSp>
        <p:nvGrpSpPr>
          <p:cNvPr name="Group 26" id="26"/>
          <p:cNvGrpSpPr/>
          <p:nvPr/>
        </p:nvGrpSpPr>
        <p:grpSpPr>
          <a:xfrm rot="0">
            <a:off x="6236815" y="5482487"/>
            <a:ext cx="852876" cy="1454060"/>
            <a:chOff x="0" y="0"/>
            <a:chExt cx="224626" cy="382962"/>
          </a:xfrm>
        </p:grpSpPr>
        <p:sp>
          <p:nvSpPr>
            <p:cNvPr name="Freeform 27" id="27"/>
            <p:cNvSpPr/>
            <p:nvPr/>
          </p:nvSpPr>
          <p:spPr>
            <a:xfrm flipH="false" flipV="false" rot="0">
              <a:off x="0" y="0"/>
              <a:ext cx="224626" cy="382962"/>
            </a:xfrm>
            <a:custGeom>
              <a:avLst/>
              <a:gdLst/>
              <a:ahLst/>
              <a:cxnLst/>
              <a:rect r="r" b="b" t="t" l="l"/>
              <a:pathLst>
                <a:path h="382962" w="224626">
                  <a:moveTo>
                    <a:pt x="0" y="0"/>
                  </a:moveTo>
                  <a:lnTo>
                    <a:pt x="224626" y="0"/>
                  </a:lnTo>
                  <a:lnTo>
                    <a:pt x="224626" y="382962"/>
                  </a:lnTo>
                  <a:lnTo>
                    <a:pt x="0" y="382962"/>
                  </a:lnTo>
                  <a:close/>
                </a:path>
              </a:pathLst>
            </a:custGeom>
            <a:solidFill>
              <a:srgbClr val="D3F2FB"/>
            </a:solidFill>
          </p:spPr>
        </p:sp>
        <p:sp>
          <p:nvSpPr>
            <p:cNvPr name="TextBox 28" id="28"/>
            <p:cNvSpPr txBox="true"/>
            <p:nvPr/>
          </p:nvSpPr>
          <p:spPr>
            <a:xfrm>
              <a:off x="0" y="-47625"/>
              <a:ext cx="224626" cy="430587"/>
            </a:xfrm>
            <a:prstGeom prst="rect">
              <a:avLst/>
            </a:prstGeom>
          </p:spPr>
          <p:txBody>
            <a:bodyPr anchor="ctr" rtlCol="false" tIns="50800" lIns="50800" bIns="50800" rIns="50800"/>
            <a:lstStyle/>
            <a:p>
              <a:pPr algn="ctr">
                <a:lnSpc>
                  <a:spcPts val="3359"/>
                </a:lnSpc>
              </a:pPr>
              <a:r>
                <a:rPr lang="en-US" b="true" sz="2400">
                  <a:solidFill>
                    <a:srgbClr val="37C9EF"/>
                  </a:solidFill>
                  <a:latin typeface="Aileron Bold"/>
                  <a:ea typeface="Aileron Bold"/>
                  <a:cs typeface="Aileron Bold"/>
                  <a:sym typeface="Aileron Bold"/>
                </a:rPr>
                <a:t>03</a:t>
              </a:r>
            </a:p>
          </p:txBody>
        </p:sp>
      </p:grpSp>
      <p:grpSp>
        <p:nvGrpSpPr>
          <p:cNvPr name="Group 29" id="29"/>
          <p:cNvGrpSpPr/>
          <p:nvPr/>
        </p:nvGrpSpPr>
        <p:grpSpPr>
          <a:xfrm rot="0">
            <a:off x="10175791" y="5482487"/>
            <a:ext cx="7083509" cy="1887633"/>
            <a:chOff x="0" y="0"/>
            <a:chExt cx="1865616" cy="497154"/>
          </a:xfrm>
        </p:grpSpPr>
        <p:sp>
          <p:nvSpPr>
            <p:cNvPr name="Freeform 30" id="30"/>
            <p:cNvSpPr/>
            <p:nvPr/>
          </p:nvSpPr>
          <p:spPr>
            <a:xfrm flipH="false" flipV="false" rot="0">
              <a:off x="0" y="0"/>
              <a:ext cx="1865616" cy="497154"/>
            </a:xfrm>
            <a:custGeom>
              <a:avLst/>
              <a:gdLst/>
              <a:ahLst/>
              <a:cxnLst/>
              <a:rect r="r" b="b" t="t" l="l"/>
              <a:pathLst>
                <a:path h="497154" w="1865616">
                  <a:moveTo>
                    <a:pt x="0" y="0"/>
                  </a:moveTo>
                  <a:lnTo>
                    <a:pt x="1865616" y="0"/>
                  </a:lnTo>
                  <a:lnTo>
                    <a:pt x="1865616" y="497154"/>
                  </a:lnTo>
                  <a:lnTo>
                    <a:pt x="0" y="497154"/>
                  </a:lnTo>
                  <a:close/>
                </a:path>
              </a:pathLst>
            </a:custGeom>
            <a:solidFill>
              <a:srgbClr val="FFFFFF"/>
            </a:solidFill>
          </p:spPr>
        </p:sp>
        <p:sp>
          <p:nvSpPr>
            <p:cNvPr name="TextBox 31" id="31"/>
            <p:cNvSpPr txBox="true"/>
            <p:nvPr/>
          </p:nvSpPr>
          <p:spPr>
            <a:xfrm>
              <a:off x="0" y="-38100"/>
              <a:ext cx="1865616" cy="535254"/>
            </a:xfrm>
            <a:prstGeom prst="rect">
              <a:avLst/>
            </a:prstGeom>
          </p:spPr>
          <p:txBody>
            <a:bodyPr anchor="ctr" rtlCol="false" tIns="254000" lIns="254000" bIns="254000" rIns="254000"/>
            <a:lstStyle/>
            <a:p>
              <a:pPr algn="just">
                <a:lnSpc>
                  <a:spcPts val="2380"/>
                </a:lnSpc>
              </a:pPr>
              <a:r>
                <a:rPr lang="en-US" sz="1700" spc="85">
                  <a:solidFill>
                    <a:srgbClr val="191919"/>
                  </a:solidFill>
                  <a:latin typeface="Aileron"/>
                  <a:ea typeface="Aileron"/>
                  <a:cs typeface="Aileron"/>
                  <a:sym typeface="Aileron"/>
                </a:rPr>
                <a:t>Outliers in manufacturing costs and defect rates were identified. Distinguishing between genuine data points and entry errors required additional investigation, impacting the time spent on the analysis.</a:t>
              </a:r>
            </a:p>
            <a:p>
              <a:pPr algn="just">
                <a:lnSpc>
                  <a:spcPts val="2380"/>
                </a:lnSpc>
              </a:pPr>
            </a:p>
          </p:txBody>
        </p:sp>
      </p:grpSp>
      <p:grpSp>
        <p:nvGrpSpPr>
          <p:cNvPr name="Group 32" id="32"/>
          <p:cNvGrpSpPr/>
          <p:nvPr/>
        </p:nvGrpSpPr>
        <p:grpSpPr>
          <a:xfrm rot="0">
            <a:off x="7089691" y="7176372"/>
            <a:ext cx="3086100" cy="1454060"/>
            <a:chOff x="0" y="0"/>
            <a:chExt cx="812800" cy="382962"/>
          </a:xfrm>
        </p:grpSpPr>
        <p:sp>
          <p:nvSpPr>
            <p:cNvPr name="Freeform 33" id="33"/>
            <p:cNvSpPr/>
            <p:nvPr/>
          </p:nvSpPr>
          <p:spPr>
            <a:xfrm flipH="false" flipV="false" rot="0">
              <a:off x="0" y="0"/>
              <a:ext cx="812800" cy="382962"/>
            </a:xfrm>
            <a:custGeom>
              <a:avLst/>
              <a:gdLst/>
              <a:ahLst/>
              <a:cxnLst/>
              <a:rect r="r" b="b" t="t" l="l"/>
              <a:pathLst>
                <a:path h="382962" w="812800">
                  <a:moveTo>
                    <a:pt x="0" y="0"/>
                  </a:moveTo>
                  <a:lnTo>
                    <a:pt x="812800" y="0"/>
                  </a:lnTo>
                  <a:lnTo>
                    <a:pt x="812800" y="382962"/>
                  </a:lnTo>
                  <a:lnTo>
                    <a:pt x="0" y="382962"/>
                  </a:lnTo>
                  <a:close/>
                </a:path>
              </a:pathLst>
            </a:custGeom>
            <a:solidFill>
              <a:srgbClr val="2C92D5"/>
            </a:solidFill>
          </p:spPr>
        </p:sp>
        <p:sp>
          <p:nvSpPr>
            <p:cNvPr name="TextBox 34" id="34"/>
            <p:cNvSpPr txBox="true"/>
            <p:nvPr/>
          </p:nvSpPr>
          <p:spPr>
            <a:xfrm>
              <a:off x="0" y="-57150"/>
              <a:ext cx="812800" cy="440112"/>
            </a:xfrm>
            <a:prstGeom prst="rect">
              <a:avLst/>
            </a:prstGeom>
          </p:spPr>
          <p:txBody>
            <a:bodyPr anchor="ctr" rtlCol="false" tIns="254000" lIns="254000" bIns="254000" rIns="254000"/>
            <a:lstStyle/>
            <a:p>
              <a:pPr algn="ctr">
                <a:lnSpc>
                  <a:spcPts val="3640"/>
                </a:lnSpc>
              </a:pPr>
              <a:r>
                <a:rPr lang="en-US" sz="2600" i="true" spc="234">
                  <a:solidFill>
                    <a:srgbClr val="FFFFFF"/>
                  </a:solidFill>
                  <a:latin typeface="Aileron Italics"/>
                  <a:ea typeface="Aileron Italics"/>
                  <a:cs typeface="Aileron Italics"/>
                  <a:sym typeface="Aileron Italics"/>
                </a:rPr>
                <a:t>Tool Limitations</a:t>
              </a:r>
            </a:p>
          </p:txBody>
        </p:sp>
      </p:grpSp>
      <p:grpSp>
        <p:nvGrpSpPr>
          <p:cNvPr name="Group 35" id="35"/>
          <p:cNvGrpSpPr/>
          <p:nvPr/>
        </p:nvGrpSpPr>
        <p:grpSpPr>
          <a:xfrm rot="0">
            <a:off x="6236815" y="7184198"/>
            <a:ext cx="852876" cy="1454060"/>
            <a:chOff x="0" y="0"/>
            <a:chExt cx="224626" cy="382962"/>
          </a:xfrm>
        </p:grpSpPr>
        <p:sp>
          <p:nvSpPr>
            <p:cNvPr name="Freeform 36" id="36"/>
            <p:cNvSpPr/>
            <p:nvPr/>
          </p:nvSpPr>
          <p:spPr>
            <a:xfrm flipH="false" flipV="false" rot="0">
              <a:off x="0" y="0"/>
              <a:ext cx="224626" cy="382962"/>
            </a:xfrm>
            <a:custGeom>
              <a:avLst/>
              <a:gdLst/>
              <a:ahLst/>
              <a:cxnLst/>
              <a:rect r="r" b="b" t="t" l="l"/>
              <a:pathLst>
                <a:path h="382962" w="224626">
                  <a:moveTo>
                    <a:pt x="0" y="0"/>
                  </a:moveTo>
                  <a:lnTo>
                    <a:pt x="224626" y="0"/>
                  </a:lnTo>
                  <a:lnTo>
                    <a:pt x="224626" y="382962"/>
                  </a:lnTo>
                  <a:lnTo>
                    <a:pt x="0" y="382962"/>
                  </a:lnTo>
                  <a:close/>
                </a:path>
              </a:pathLst>
            </a:custGeom>
            <a:solidFill>
              <a:srgbClr val="D3F2FB"/>
            </a:solidFill>
          </p:spPr>
        </p:sp>
        <p:sp>
          <p:nvSpPr>
            <p:cNvPr name="TextBox 37" id="37"/>
            <p:cNvSpPr txBox="true"/>
            <p:nvPr/>
          </p:nvSpPr>
          <p:spPr>
            <a:xfrm>
              <a:off x="0" y="-47625"/>
              <a:ext cx="224626" cy="430587"/>
            </a:xfrm>
            <a:prstGeom prst="rect">
              <a:avLst/>
            </a:prstGeom>
          </p:spPr>
          <p:txBody>
            <a:bodyPr anchor="ctr" rtlCol="false" tIns="50800" lIns="50800" bIns="50800" rIns="50800"/>
            <a:lstStyle/>
            <a:p>
              <a:pPr algn="ctr">
                <a:lnSpc>
                  <a:spcPts val="3359"/>
                </a:lnSpc>
              </a:pPr>
              <a:r>
                <a:rPr lang="en-US" b="true" sz="2400">
                  <a:solidFill>
                    <a:srgbClr val="2C92D5"/>
                  </a:solidFill>
                  <a:latin typeface="Aileron Bold"/>
                  <a:ea typeface="Aileron Bold"/>
                  <a:cs typeface="Aileron Bold"/>
                  <a:sym typeface="Aileron Bold"/>
                </a:rPr>
                <a:t>04</a:t>
              </a:r>
            </a:p>
          </p:txBody>
        </p:sp>
      </p:grpSp>
      <p:grpSp>
        <p:nvGrpSpPr>
          <p:cNvPr name="Group 38" id="38"/>
          <p:cNvGrpSpPr/>
          <p:nvPr/>
        </p:nvGrpSpPr>
        <p:grpSpPr>
          <a:xfrm rot="0">
            <a:off x="10175791" y="7184198"/>
            <a:ext cx="7083509" cy="2166541"/>
            <a:chOff x="0" y="0"/>
            <a:chExt cx="1865616" cy="570612"/>
          </a:xfrm>
        </p:grpSpPr>
        <p:sp>
          <p:nvSpPr>
            <p:cNvPr name="Freeform 39" id="39"/>
            <p:cNvSpPr/>
            <p:nvPr/>
          </p:nvSpPr>
          <p:spPr>
            <a:xfrm flipH="false" flipV="false" rot="0">
              <a:off x="0" y="0"/>
              <a:ext cx="1865616" cy="570612"/>
            </a:xfrm>
            <a:custGeom>
              <a:avLst/>
              <a:gdLst/>
              <a:ahLst/>
              <a:cxnLst/>
              <a:rect r="r" b="b" t="t" l="l"/>
              <a:pathLst>
                <a:path h="570612" w="1865616">
                  <a:moveTo>
                    <a:pt x="0" y="0"/>
                  </a:moveTo>
                  <a:lnTo>
                    <a:pt x="1865616" y="0"/>
                  </a:lnTo>
                  <a:lnTo>
                    <a:pt x="1865616" y="570612"/>
                  </a:lnTo>
                  <a:lnTo>
                    <a:pt x="0" y="570612"/>
                  </a:lnTo>
                  <a:close/>
                </a:path>
              </a:pathLst>
            </a:custGeom>
            <a:solidFill>
              <a:srgbClr val="FFFFFF"/>
            </a:solidFill>
          </p:spPr>
        </p:sp>
        <p:sp>
          <p:nvSpPr>
            <p:cNvPr name="TextBox 40" id="40"/>
            <p:cNvSpPr txBox="true"/>
            <p:nvPr/>
          </p:nvSpPr>
          <p:spPr>
            <a:xfrm>
              <a:off x="0" y="-38100"/>
              <a:ext cx="1865616" cy="608712"/>
            </a:xfrm>
            <a:prstGeom prst="rect">
              <a:avLst/>
            </a:prstGeom>
          </p:spPr>
          <p:txBody>
            <a:bodyPr anchor="ctr" rtlCol="false" tIns="254000" lIns="254000" bIns="254000" rIns="254000"/>
            <a:lstStyle/>
            <a:p>
              <a:pPr algn="just">
                <a:lnSpc>
                  <a:spcPts val="2380"/>
                </a:lnSpc>
              </a:pPr>
              <a:r>
                <a:rPr lang="en-US" sz="1700" spc="85">
                  <a:solidFill>
                    <a:srgbClr val="191919"/>
                  </a:solidFill>
                  <a:latin typeface="Aileron"/>
                  <a:ea typeface="Aileron"/>
                  <a:cs typeface="Aileron"/>
                  <a:sym typeface="Aileron"/>
                </a:rPr>
                <a:t>While both Python and Tableau are powerful tools, they come with limitations. For instance, Tableau can sometimes struggle with extremely large datasets, leading to performance issues. Adequate hardware and data preparation strategies were necessary to mitigate these issues.</a:t>
              </a:r>
            </a:p>
            <a:p>
              <a:pPr algn="just">
                <a:lnSpc>
                  <a:spcPts val="2380"/>
                </a:lnSpc>
              </a:pPr>
            </a:p>
          </p:txBody>
        </p:sp>
      </p:grpSp>
      <p:grpSp>
        <p:nvGrpSpPr>
          <p:cNvPr name="Group 41" id="41"/>
          <p:cNvGrpSpPr/>
          <p:nvPr/>
        </p:nvGrpSpPr>
        <p:grpSpPr>
          <a:xfrm rot="0">
            <a:off x="1466218" y="3620409"/>
            <a:ext cx="3389473" cy="3944006"/>
            <a:chOff x="0" y="0"/>
            <a:chExt cx="4519297" cy="5258675"/>
          </a:xfrm>
        </p:grpSpPr>
        <p:grpSp>
          <p:nvGrpSpPr>
            <p:cNvPr name="Group 42" id="42"/>
            <p:cNvGrpSpPr/>
            <p:nvPr/>
          </p:nvGrpSpPr>
          <p:grpSpPr>
            <a:xfrm rot="0">
              <a:off x="0" y="0"/>
              <a:ext cx="4519297" cy="1146658"/>
              <a:chOff x="0" y="0"/>
              <a:chExt cx="892701" cy="226500"/>
            </a:xfrm>
          </p:grpSpPr>
          <p:sp>
            <p:nvSpPr>
              <p:cNvPr name="Freeform 43" id="43"/>
              <p:cNvSpPr/>
              <p:nvPr/>
            </p:nvSpPr>
            <p:spPr>
              <a:xfrm flipH="false" flipV="false" rot="0">
                <a:off x="0" y="0"/>
                <a:ext cx="892701" cy="226500"/>
              </a:xfrm>
              <a:custGeom>
                <a:avLst/>
                <a:gdLst/>
                <a:ahLst/>
                <a:cxnLst/>
                <a:rect r="r" b="b" t="t" l="l"/>
                <a:pathLst>
                  <a:path h="226500" w="892701">
                    <a:moveTo>
                      <a:pt x="0" y="0"/>
                    </a:moveTo>
                    <a:lnTo>
                      <a:pt x="892701" y="0"/>
                    </a:lnTo>
                    <a:lnTo>
                      <a:pt x="892701" y="226500"/>
                    </a:lnTo>
                    <a:lnTo>
                      <a:pt x="0" y="226500"/>
                    </a:lnTo>
                    <a:close/>
                  </a:path>
                </a:pathLst>
              </a:custGeom>
              <a:solidFill>
                <a:srgbClr val="2C92D5"/>
              </a:solidFill>
            </p:spPr>
          </p:sp>
          <p:sp>
            <p:nvSpPr>
              <p:cNvPr name="TextBox 44" id="44"/>
              <p:cNvSpPr txBox="true"/>
              <p:nvPr/>
            </p:nvSpPr>
            <p:spPr>
              <a:xfrm>
                <a:off x="0" y="-57150"/>
                <a:ext cx="892701" cy="283650"/>
              </a:xfrm>
              <a:prstGeom prst="rect">
                <a:avLst/>
              </a:prstGeom>
            </p:spPr>
            <p:txBody>
              <a:bodyPr anchor="ctr" rtlCol="false" tIns="254000" lIns="254000" bIns="254000" rIns="254000"/>
              <a:lstStyle/>
              <a:p>
                <a:pPr algn="l">
                  <a:lnSpc>
                    <a:spcPts val="3640"/>
                  </a:lnSpc>
                </a:pPr>
                <a:r>
                  <a:rPr lang="en-US" sz="2600" i="true" spc="234">
                    <a:solidFill>
                      <a:srgbClr val="FFFFFF"/>
                    </a:solidFill>
                    <a:latin typeface="Aileron Italics"/>
                    <a:ea typeface="Aileron Italics"/>
                    <a:cs typeface="Aileron Italics"/>
                    <a:sym typeface="Aileron Italics"/>
                  </a:rPr>
                  <a:t>CHALLENGES</a:t>
                </a:r>
              </a:p>
            </p:txBody>
          </p:sp>
        </p:grpSp>
        <p:grpSp>
          <p:nvGrpSpPr>
            <p:cNvPr name="Group 45" id="45"/>
            <p:cNvGrpSpPr/>
            <p:nvPr/>
          </p:nvGrpSpPr>
          <p:grpSpPr>
            <a:xfrm rot="0">
              <a:off x="0" y="4046137"/>
              <a:ext cx="4519297" cy="1212539"/>
              <a:chOff x="0" y="0"/>
              <a:chExt cx="892701" cy="239514"/>
            </a:xfrm>
          </p:grpSpPr>
          <p:sp>
            <p:nvSpPr>
              <p:cNvPr name="Freeform 46" id="46"/>
              <p:cNvSpPr/>
              <p:nvPr/>
            </p:nvSpPr>
            <p:spPr>
              <a:xfrm flipH="false" flipV="false" rot="0">
                <a:off x="0" y="0"/>
                <a:ext cx="892701" cy="239514"/>
              </a:xfrm>
              <a:custGeom>
                <a:avLst/>
                <a:gdLst/>
                <a:ahLst/>
                <a:cxnLst/>
                <a:rect r="r" b="b" t="t" l="l"/>
                <a:pathLst>
                  <a:path h="239514" w="892701">
                    <a:moveTo>
                      <a:pt x="0" y="0"/>
                    </a:moveTo>
                    <a:lnTo>
                      <a:pt x="892701" y="0"/>
                    </a:lnTo>
                    <a:lnTo>
                      <a:pt x="892701" y="239514"/>
                    </a:lnTo>
                    <a:lnTo>
                      <a:pt x="0" y="239514"/>
                    </a:lnTo>
                    <a:close/>
                  </a:path>
                </a:pathLst>
              </a:custGeom>
              <a:solidFill>
                <a:srgbClr val="CFE4F5"/>
              </a:solidFill>
            </p:spPr>
          </p:sp>
          <p:sp>
            <p:nvSpPr>
              <p:cNvPr name="TextBox 47" id="47"/>
              <p:cNvSpPr txBox="true"/>
              <p:nvPr/>
            </p:nvSpPr>
            <p:spPr>
              <a:xfrm>
                <a:off x="0" y="-47625"/>
                <a:ext cx="892701" cy="287139"/>
              </a:xfrm>
              <a:prstGeom prst="rect">
                <a:avLst/>
              </a:prstGeom>
            </p:spPr>
            <p:txBody>
              <a:bodyPr anchor="ctr" rtlCol="false" tIns="254000" lIns="254000" bIns="254000" rIns="254000"/>
              <a:lstStyle/>
              <a:p>
                <a:pPr algn="l">
                  <a:lnSpc>
                    <a:spcPts val="3359"/>
                  </a:lnSpc>
                </a:pPr>
                <a:r>
                  <a:rPr lang="en-US" b="true" sz="2400" i="true" spc="216">
                    <a:solidFill>
                      <a:srgbClr val="2C92D5"/>
                    </a:solidFill>
                    <a:latin typeface="Aileron Bold Italics"/>
                    <a:ea typeface="Aileron Bold Italics"/>
                    <a:cs typeface="Aileron Bold Italics"/>
                    <a:sym typeface="Aileron Bold Italics"/>
                  </a:rPr>
                  <a:t>STAGE 1</a:t>
                </a:r>
              </a:p>
            </p:txBody>
          </p:sp>
        </p:grpSp>
        <p:grpSp>
          <p:nvGrpSpPr>
            <p:cNvPr name="Group 48" id="48"/>
            <p:cNvGrpSpPr/>
            <p:nvPr/>
          </p:nvGrpSpPr>
          <p:grpSpPr>
            <a:xfrm rot="0">
              <a:off x="0" y="1133958"/>
              <a:ext cx="4519297" cy="2928758"/>
              <a:chOff x="0" y="0"/>
              <a:chExt cx="892701" cy="578520"/>
            </a:xfrm>
          </p:grpSpPr>
          <p:sp>
            <p:nvSpPr>
              <p:cNvPr name="Freeform 49" id="49"/>
              <p:cNvSpPr/>
              <p:nvPr/>
            </p:nvSpPr>
            <p:spPr>
              <a:xfrm flipH="false" flipV="false" rot="0">
                <a:off x="0" y="0"/>
                <a:ext cx="892701" cy="578520"/>
              </a:xfrm>
              <a:custGeom>
                <a:avLst/>
                <a:gdLst/>
                <a:ahLst/>
                <a:cxnLst/>
                <a:rect r="r" b="b" t="t" l="l"/>
                <a:pathLst>
                  <a:path h="578520" w="892701">
                    <a:moveTo>
                      <a:pt x="0" y="0"/>
                    </a:moveTo>
                    <a:lnTo>
                      <a:pt x="892701" y="0"/>
                    </a:lnTo>
                    <a:lnTo>
                      <a:pt x="892701" y="578520"/>
                    </a:lnTo>
                    <a:lnTo>
                      <a:pt x="0" y="578520"/>
                    </a:lnTo>
                    <a:close/>
                  </a:path>
                </a:pathLst>
              </a:custGeom>
              <a:solidFill>
                <a:srgbClr val="2C92D5"/>
              </a:solidFill>
            </p:spPr>
          </p:sp>
          <p:sp>
            <p:nvSpPr>
              <p:cNvPr name="TextBox 50" id="50"/>
              <p:cNvSpPr txBox="true"/>
              <p:nvPr/>
            </p:nvSpPr>
            <p:spPr>
              <a:xfrm>
                <a:off x="0" y="-47625"/>
                <a:ext cx="892701" cy="626145"/>
              </a:xfrm>
              <a:prstGeom prst="rect">
                <a:avLst/>
              </a:prstGeom>
            </p:spPr>
            <p:txBody>
              <a:bodyPr anchor="t" rtlCol="false" tIns="254000" lIns="254000" bIns="254000" rIns="254000"/>
              <a:lstStyle/>
              <a:p>
                <a:pPr algn="l">
                  <a:lnSpc>
                    <a:spcPts val="2800"/>
                  </a:lnSpc>
                </a:pPr>
                <a:r>
                  <a:rPr lang="en-US" sz="2000" spc="60">
                    <a:solidFill>
                      <a:srgbClr val="FFFFFF"/>
                    </a:solidFill>
                    <a:latin typeface="Aileron"/>
                    <a:ea typeface="Aileron"/>
                    <a:cs typeface="Aileron"/>
                    <a:sym typeface="Aileron"/>
                  </a:rPr>
                  <a:t>Addressing these challenges was essential for ensuring accurate insights and reliable recommendations</a:t>
                </a:r>
              </a:p>
            </p:txBody>
          </p:sp>
        </p:grpSp>
      </p:grpSp>
      <p:grpSp>
        <p:nvGrpSpPr>
          <p:cNvPr name="Group 51" id="51"/>
          <p:cNvGrpSpPr/>
          <p:nvPr/>
        </p:nvGrpSpPr>
        <p:grpSpPr>
          <a:xfrm rot="5400000">
            <a:off x="4580870" y="5223588"/>
            <a:ext cx="921762" cy="372122"/>
            <a:chOff x="0" y="0"/>
            <a:chExt cx="812800" cy="328133"/>
          </a:xfrm>
        </p:grpSpPr>
        <p:sp>
          <p:nvSpPr>
            <p:cNvPr name="Freeform 52" id="52"/>
            <p:cNvSpPr/>
            <p:nvPr/>
          </p:nvSpPr>
          <p:spPr>
            <a:xfrm flipH="false" flipV="false" rot="0">
              <a:off x="0" y="0"/>
              <a:ext cx="812800" cy="328133"/>
            </a:xfrm>
            <a:custGeom>
              <a:avLst/>
              <a:gdLst/>
              <a:ahLst/>
              <a:cxnLst/>
              <a:rect r="r" b="b" t="t" l="l"/>
              <a:pathLst>
                <a:path h="328133" w="812800">
                  <a:moveTo>
                    <a:pt x="406400" y="0"/>
                  </a:moveTo>
                  <a:lnTo>
                    <a:pt x="812800" y="328133"/>
                  </a:lnTo>
                  <a:lnTo>
                    <a:pt x="0" y="328133"/>
                  </a:lnTo>
                  <a:lnTo>
                    <a:pt x="406400" y="0"/>
                  </a:lnTo>
                  <a:close/>
                </a:path>
              </a:pathLst>
            </a:custGeom>
            <a:solidFill>
              <a:srgbClr val="2C92D5"/>
            </a:solidFill>
          </p:spPr>
        </p:sp>
        <p:sp>
          <p:nvSpPr>
            <p:cNvPr name="TextBox 53" id="53"/>
            <p:cNvSpPr txBox="true"/>
            <p:nvPr/>
          </p:nvSpPr>
          <p:spPr>
            <a:xfrm>
              <a:off x="127000" y="114247"/>
              <a:ext cx="558800" cy="190447"/>
            </a:xfrm>
            <a:prstGeom prst="rect">
              <a:avLst/>
            </a:prstGeom>
          </p:spPr>
          <p:txBody>
            <a:bodyPr anchor="ctr" rtlCol="false" tIns="50800" lIns="50800" bIns="50800" rIns="50800"/>
            <a:lstStyle/>
            <a:p>
              <a:pPr algn="ctr">
                <a:lnSpc>
                  <a:spcPts val="2100"/>
                </a:lnSpc>
              </a:pPr>
            </a:p>
          </p:txBody>
        </p:sp>
      </p:gr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7089691" y="2104242"/>
            <a:ext cx="3086100" cy="1454060"/>
            <a:chOff x="0" y="0"/>
            <a:chExt cx="812800" cy="382962"/>
          </a:xfrm>
        </p:grpSpPr>
        <p:sp>
          <p:nvSpPr>
            <p:cNvPr name="Freeform 3" id="3"/>
            <p:cNvSpPr/>
            <p:nvPr/>
          </p:nvSpPr>
          <p:spPr>
            <a:xfrm flipH="false" flipV="false" rot="0">
              <a:off x="0" y="0"/>
              <a:ext cx="812800" cy="382962"/>
            </a:xfrm>
            <a:custGeom>
              <a:avLst/>
              <a:gdLst/>
              <a:ahLst/>
              <a:cxnLst/>
              <a:rect r="r" b="b" t="t" l="l"/>
              <a:pathLst>
                <a:path h="382962" w="812800">
                  <a:moveTo>
                    <a:pt x="0" y="0"/>
                  </a:moveTo>
                  <a:lnTo>
                    <a:pt x="812800" y="0"/>
                  </a:lnTo>
                  <a:lnTo>
                    <a:pt x="812800" y="382962"/>
                  </a:lnTo>
                  <a:lnTo>
                    <a:pt x="0" y="382962"/>
                  </a:lnTo>
                  <a:close/>
                </a:path>
              </a:pathLst>
            </a:custGeom>
            <a:solidFill>
              <a:srgbClr val="7CD4D2"/>
            </a:solidFill>
          </p:spPr>
        </p:sp>
        <p:sp>
          <p:nvSpPr>
            <p:cNvPr name="TextBox 4" id="4"/>
            <p:cNvSpPr txBox="true"/>
            <p:nvPr/>
          </p:nvSpPr>
          <p:spPr>
            <a:xfrm>
              <a:off x="0" y="-57150"/>
              <a:ext cx="812800" cy="440112"/>
            </a:xfrm>
            <a:prstGeom prst="rect">
              <a:avLst/>
            </a:prstGeom>
          </p:spPr>
          <p:txBody>
            <a:bodyPr anchor="ctr" rtlCol="false" tIns="254000" lIns="254000" bIns="254000" rIns="254000"/>
            <a:lstStyle/>
            <a:p>
              <a:pPr algn="ctr">
                <a:lnSpc>
                  <a:spcPts val="3640"/>
                </a:lnSpc>
              </a:pPr>
              <a:r>
                <a:rPr lang="en-US" sz="2600" i="true" spc="234">
                  <a:solidFill>
                    <a:srgbClr val="FFFFFF"/>
                  </a:solidFill>
                  <a:latin typeface="Aileron Italics"/>
                  <a:ea typeface="Aileron Italics"/>
                  <a:cs typeface="Aileron Italics"/>
                  <a:sym typeface="Aileron Italics"/>
                </a:rPr>
                <a:t>Optimize Shipping Costs</a:t>
              </a:r>
            </a:p>
          </p:txBody>
        </p:sp>
      </p:grpSp>
      <p:grpSp>
        <p:nvGrpSpPr>
          <p:cNvPr name="Group 5" id="5"/>
          <p:cNvGrpSpPr/>
          <p:nvPr/>
        </p:nvGrpSpPr>
        <p:grpSpPr>
          <a:xfrm rot="0">
            <a:off x="314456" y="504986"/>
            <a:ext cx="6775234" cy="1047428"/>
            <a:chOff x="0" y="0"/>
            <a:chExt cx="1784424" cy="275866"/>
          </a:xfrm>
        </p:grpSpPr>
        <p:sp>
          <p:nvSpPr>
            <p:cNvPr name="Freeform 6" id="6"/>
            <p:cNvSpPr/>
            <p:nvPr/>
          </p:nvSpPr>
          <p:spPr>
            <a:xfrm flipH="false" flipV="false" rot="0">
              <a:off x="0" y="0"/>
              <a:ext cx="1784424" cy="275866"/>
            </a:xfrm>
            <a:custGeom>
              <a:avLst/>
              <a:gdLst/>
              <a:ahLst/>
              <a:cxnLst/>
              <a:rect r="r" b="b" t="t" l="l"/>
              <a:pathLst>
                <a:path h="275866" w="1784424">
                  <a:moveTo>
                    <a:pt x="58277" y="0"/>
                  </a:moveTo>
                  <a:lnTo>
                    <a:pt x="1726147" y="0"/>
                  </a:lnTo>
                  <a:cubicBezTo>
                    <a:pt x="1758333" y="0"/>
                    <a:pt x="1784424" y="26091"/>
                    <a:pt x="1784424" y="58277"/>
                  </a:cubicBezTo>
                  <a:lnTo>
                    <a:pt x="1784424" y="217589"/>
                  </a:lnTo>
                  <a:cubicBezTo>
                    <a:pt x="1784424" y="249775"/>
                    <a:pt x="1758333" y="275866"/>
                    <a:pt x="1726147" y="275866"/>
                  </a:cubicBezTo>
                  <a:lnTo>
                    <a:pt x="58277" y="275866"/>
                  </a:lnTo>
                  <a:cubicBezTo>
                    <a:pt x="26091" y="275866"/>
                    <a:pt x="0" y="249775"/>
                    <a:pt x="0" y="217589"/>
                  </a:cubicBezTo>
                  <a:lnTo>
                    <a:pt x="0" y="58277"/>
                  </a:lnTo>
                  <a:cubicBezTo>
                    <a:pt x="0" y="26091"/>
                    <a:pt x="26091" y="0"/>
                    <a:pt x="58277" y="0"/>
                  </a:cubicBezTo>
                  <a:close/>
                </a:path>
              </a:pathLst>
            </a:custGeom>
            <a:solidFill>
              <a:srgbClr val="000000">
                <a:alpha val="0"/>
              </a:srgbClr>
            </a:solidFill>
            <a:ln w="38100" cap="rnd">
              <a:solidFill>
                <a:srgbClr val="CC482B"/>
              </a:solidFill>
              <a:prstDash val="solid"/>
              <a:round/>
            </a:ln>
          </p:spPr>
        </p:sp>
        <p:sp>
          <p:nvSpPr>
            <p:cNvPr name="TextBox 7" id="7"/>
            <p:cNvSpPr txBox="true"/>
            <p:nvPr/>
          </p:nvSpPr>
          <p:spPr>
            <a:xfrm>
              <a:off x="0" y="-180975"/>
              <a:ext cx="1784424" cy="456841"/>
            </a:xfrm>
            <a:prstGeom prst="rect">
              <a:avLst/>
            </a:prstGeom>
          </p:spPr>
          <p:txBody>
            <a:bodyPr anchor="ctr" rtlCol="false" tIns="50800" lIns="50800" bIns="50800" rIns="50800"/>
            <a:lstStyle/>
            <a:p>
              <a:pPr algn="ctr">
                <a:lnSpc>
                  <a:spcPts val="5319"/>
                </a:lnSpc>
              </a:pPr>
              <a:r>
                <a:rPr lang="en-US" sz="3799">
                  <a:solidFill>
                    <a:srgbClr val="CC482B"/>
                  </a:solidFill>
                  <a:latin typeface="Agrandir Wide"/>
                  <a:ea typeface="Agrandir Wide"/>
                  <a:cs typeface="Agrandir Wide"/>
                  <a:sym typeface="Agrandir Wide"/>
                </a:rPr>
                <a:t>5-DECISION MAKING</a:t>
              </a:r>
            </a:p>
          </p:txBody>
        </p:sp>
      </p:grpSp>
      <p:grpSp>
        <p:nvGrpSpPr>
          <p:cNvPr name="Group 8" id="8"/>
          <p:cNvGrpSpPr/>
          <p:nvPr/>
        </p:nvGrpSpPr>
        <p:grpSpPr>
          <a:xfrm rot="0">
            <a:off x="6236815" y="2104242"/>
            <a:ext cx="852876" cy="1454060"/>
            <a:chOff x="0" y="0"/>
            <a:chExt cx="224626" cy="382962"/>
          </a:xfrm>
        </p:grpSpPr>
        <p:sp>
          <p:nvSpPr>
            <p:cNvPr name="Freeform 9" id="9"/>
            <p:cNvSpPr/>
            <p:nvPr/>
          </p:nvSpPr>
          <p:spPr>
            <a:xfrm flipH="false" flipV="false" rot="0">
              <a:off x="0" y="0"/>
              <a:ext cx="224626" cy="382962"/>
            </a:xfrm>
            <a:custGeom>
              <a:avLst/>
              <a:gdLst/>
              <a:ahLst/>
              <a:cxnLst/>
              <a:rect r="r" b="b" t="t" l="l"/>
              <a:pathLst>
                <a:path h="382962" w="224626">
                  <a:moveTo>
                    <a:pt x="0" y="0"/>
                  </a:moveTo>
                  <a:lnTo>
                    <a:pt x="224626" y="0"/>
                  </a:lnTo>
                  <a:lnTo>
                    <a:pt x="224626" y="382962"/>
                  </a:lnTo>
                  <a:lnTo>
                    <a:pt x="0" y="382962"/>
                  </a:lnTo>
                  <a:close/>
                </a:path>
              </a:pathLst>
            </a:custGeom>
            <a:solidFill>
              <a:srgbClr val="E0F4F4"/>
            </a:solidFill>
          </p:spPr>
        </p:sp>
        <p:sp>
          <p:nvSpPr>
            <p:cNvPr name="TextBox 10" id="10"/>
            <p:cNvSpPr txBox="true"/>
            <p:nvPr/>
          </p:nvSpPr>
          <p:spPr>
            <a:xfrm>
              <a:off x="0" y="-47625"/>
              <a:ext cx="224626" cy="430587"/>
            </a:xfrm>
            <a:prstGeom prst="rect">
              <a:avLst/>
            </a:prstGeom>
          </p:spPr>
          <p:txBody>
            <a:bodyPr anchor="ctr" rtlCol="false" tIns="50800" lIns="50800" bIns="50800" rIns="50800"/>
            <a:lstStyle/>
            <a:p>
              <a:pPr algn="ctr">
                <a:lnSpc>
                  <a:spcPts val="3359"/>
                </a:lnSpc>
              </a:pPr>
              <a:r>
                <a:rPr lang="en-US" b="true" sz="2400">
                  <a:solidFill>
                    <a:srgbClr val="7CD4D2"/>
                  </a:solidFill>
                  <a:latin typeface="Aileron Bold"/>
                  <a:ea typeface="Aileron Bold"/>
                  <a:cs typeface="Aileron Bold"/>
                  <a:sym typeface="Aileron Bold"/>
                </a:rPr>
                <a:t>01</a:t>
              </a:r>
            </a:p>
          </p:txBody>
        </p:sp>
      </p:grpSp>
      <p:grpSp>
        <p:nvGrpSpPr>
          <p:cNvPr name="Group 11" id="11"/>
          <p:cNvGrpSpPr/>
          <p:nvPr/>
        </p:nvGrpSpPr>
        <p:grpSpPr>
          <a:xfrm rot="0">
            <a:off x="10175791" y="2094717"/>
            <a:ext cx="7083509" cy="1562100"/>
            <a:chOff x="0" y="0"/>
            <a:chExt cx="1865616" cy="411417"/>
          </a:xfrm>
        </p:grpSpPr>
        <p:sp>
          <p:nvSpPr>
            <p:cNvPr name="Freeform 12" id="12"/>
            <p:cNvSpPr/>
            <p:nvPr/>
          </p:nvSpPr>
          <p:spPr>
            <a:xfrm flipH="false" flipV="false" rot="0">
              <a:off x="0" y="0"/>
              <a:ext cx="1865616" cy="411417"/>
            </a:xfrm>
            <a:custGeom>
              <a:avLst/>
              <a:gdLst/>
              <a:ahLst/>
              <a:cxnLst/>
              <a:rect r="r" b="b" t="t" l="l"/>
              <a:pathLst>
                <a:path h="411417" w="1865616">
                  <a:moveTo>
                    <a:pt x="0" y="0"/>
                  </a:moveTo>
                  <a:lnTo>
                    <a:pt x="1865616" y="0"/>
                  </a:lnTo>
                  <a:lnTo>
                    <a:pt x="1865616" y="411417"/>
                  </a:lnTo>
                  <a:lnTo>
                    <a:pt x="0" y="411417"/>
                  </a:lnTo>
                  <a:close/>
                </a:path>
              </a:pathLst>
            </a:custGeom>
            <a:solidFill>
              <a:srgbClr val="FFFFFF"/>
            </a:solidFill>
          </p:spPr>
        </p:sp>
        <p:sp>
          <p:nvSpPr>
            <p:cNvPr name="TextBox 13" id="13"/>
            <p:cNvSpPr txBox="true"/>
            <p:nvPr/>
          </p:nvSpPr>
          <p:spPr>
            <a:xfrm>
              <a:off x="0" y="-38100"/>
              <a:ext cx="1865616" cy="449517"/>
            </a:xfrm>
            <a:prstGeom prst="rect">
              <a:avLst/>
            </a:prstGeom>
          </p:spPr>
          <p:txBody>
            <a:bodyPr anchor="ctr" rtlCol="false" tIns="254000" lIns="254000" bIns="254000" rIns="254000"/>
            <a:lstStyle/>
            <a:p>
              <a:pPr algn="just">
                <a:lnSpc>
                  <a:spcPts val="2380"/>
                </a:lnSpc>
              </a:pPr>
              <a:r>
                <a:rPr lang="en-US" sz="1700" spc="85">
                  <a:solidFill>
                    <a:srgbClr val="191919"/>
                  </a:solidFill>
                  <a:latin typeface="Aileron"/>
                  <a:ea typeface="Aileron"/>
                  <a:cs typeface="Aileron"/>
                  <a:sym typeface="Aileron"/>
                </a:rPr>
                <a:t>A review of shipping practices is advised to reduce costs, possibly by renegotiating carrier contracts or exploring alternative routes. Using more cost-effective transport modes could yield significant savings.</a:t>
              </a:r>
            </a:p>
          </p:txBody>
        </p:sp>
      </p:grpSp>
      <p:grpSp>
        <p:nvGrpSpPr>
          <p:cNvPr name="Group 14" id="14"/>
          <p:cNvGrpSpPr/>
          <p:nvPr/>
        </p:nvGrpSpPr>
        <p:grpSpPr>
          <a:xfrm rot="0">
            <a:off x="7089691" y="3798127"/>
            <a:ext cx="3086100" cy="1495425"/>
            <a:chOff x="0" y="0"/>
            <a:chExt cx="812800" cy="393857"/>
          </a:xfrm>
        </p:grpSpPr>
        <p:sp>
          <p:nvSpPr>
            <p:cNvPr name="Freeform 15" id="15"/>
            <p:cNvSpPr/>
            <p:nvPr/>
          </p:nvSpPr>
          <p:spPr>
            <a:xfrm flipH="false" flipV="false" rot="0">
              <a:off x="0" y="0"/>
              <a:ext cx="812800" cy="393857"/>
            </a:xfrm>
            <a:custGeom>
              <a:avLst/>
              <a:gdLst/>
              <a:ahLst/>
              <a:cxnLst/>
              <a:rect r="r" b="b" t="t" l="l"/>
              <a:pathLst>
                <a:path h="393857" w="812800">
                  <a:moveTo>
                    <a:pt x="0" y="0"/>
                  </a:moveTo>
                  <a:lnTo>
                    <a:pt x="812800" y="0"/>
                  </a:lnTo>
                  <a:lnTo>
                    <a:pt x="812800" y="393857"/>
                  </a:lnTo>
                  <a:lnTo>
                    <a:pt x="0" y="393857"/>
                  </a:lnTo>
                  <a:close/>
                </a:path>
              </a:pathLst>
            </a:custGeom>
            <a:solidFill>
              <a:srgbClr val="4AB1B4"/>
            </a:solidFill>
          </p:spPr>
        </p:sp>
        <p:sp>
          <p:nvSpPr>
            <p:cNvPr name="TextBox 16" id="16"/>
            <p:cNvSpPr txBox="true"/>
            <p:nvPr/>
          </p:nvSpPr>
          <p:spPr>
            <a:xfrm>
              <a:off x="0" y="-47625"/>
              <a:ext cx="812800" cy="441482"/>
            </a:xfrm>
            <a:prstGeom prst="rect">
              <a:avLst/>
            </a:prstGeom>
          </p:spPr>
          <p:txBody>
            <a:bodyPr anchor="ctr" rtlCol="false" tIns="254000" lIns="254000" bIns="254000" rIns="254000"/>
            <a:lstStyle/>
            <a:p>
              <a:pPr algn="ctr">
                <a:lnSpc>
                  <a:spcPts val="2940"/>
                </a:lnSpc>
              </a:pPr>
              <a:r>
                <a:rPr lang="en-US" sz="2100" spc="189">
                  <a:solidFill>
                    <a:srgbClr val="FFFFFF"/>
                  </a:solidFill>
                  <a:latin typeface="Aileron"/>
                  <a:ea typeface="Aileron"/>
                  <a:cs typeface="Aileron"/>
                  <a:sym typeface="Aileron"/>
                </a:rPr>
                <a:t>Supplier Performance Management</a:t>
              </a:r>
            </a:p>
          </p:txBody>
        </p:sp>
      </p:grpSp>
      <p:grpSp>
        <p:nvGrpSpPr>
          <p:cNvPr name="Group 17" id="17"/>
          <p:cNvGrpSpPr/>
          <p:nvPr/>
        </p:nvGrpSpPr>
        <p:grpSpPr>
          <a:xfrm rot="0">
            <a:off x="6236815" y="3780777"/>
            <a:ext cx="852876" cy="1454060"/>
            <a:chOff x="0" y="0"/>
            <a:chExt cx="224626" cy="382962"/>
          </a:xfrm>
        </p:grpSpPr>
        <p:sp>
          <p:nvSpPr>
            <p:cNvPr name="Freeform 18" id="18"/>
            <p:cNvSpPr/>
            <p:nvPr/>
          </p:nvSpPr>
          <p:spPr>
            <a:xfrm flipH="false" flipV="false" rot="0">
              <a:off x="0" y="0"/>
              <a:ext cx="224626" cy="382962"/>
            </a:xfrm>
            <a:custGeom>
              <a:avLst/>
              <a:gdLst/>
              <a:ahLst/>
              <a:cxnLst/>
              <a:rect r="r" b="b" t="t" l="l"/>
              <a:pathLst>
                <a:path h="382962" w="224626">
                  <a:moveTo>
                    <a:pt x="0" y="0"/>
                  </a:moveTo>
                  <a:lnTo>
                    <a:pt x="224626" y="0"/>
                  </a:lnTo>
                  <a:lnTo>
                    <a:pt x="224626" y="382962"/>
                  </a:lnTo>
                  <a:lnTo>
                    <a:pt x="0" y="382962"/>
                  </a:lnTo>
                  <a:close/>
                </a:path>
              </a:pathLst>
            </a:custGeom>
            <a:solidFill>
              <a:srgbClr val="D2F1F1"/>
            </a:solidFill>
          </p:spPr>
        </p:sp>
        <p:sp>
          <p:nvSpPr>
            <p:cNvPr name="TextBox 19" id="19"/>
            <p:cNvSpPr txBox="true"/>
            <p:nvPr/>
          </p:nvSpPr>
          <p:spPr>
            <a:xfrm>
              <a:off x="0" y="-47625"/>
              <a:ext cx="224626" cy="430587"/>
            </a:xfrm>
            <a:prstGeom prst="rect">
              <a:avLst/>
            </a:prstGeom>
          </p:spPr>
          <p:txBody>
            <a:bodyPr anchor="ctr" rtlCol="false" tIns="50800" lIns="50800" bIns="50800" rIns="50800"/>
            <a:lstStyle/>
            <a:p>
              <a:pPr algn="ctr">
                <a:lnSpc>
                  <a:spcPts val="3359"/>
                </a:lnSpc>
              </a:pPr>
              <a:r>
                <a:rPr lang="en-US" b="true" sz="2400">
                  <a:solidFill>
                    <a:srgbClr val="4AB1B4"/>
                  </a:solidFill>
                  <a:latin typeface="Aileron Bold"/>
                  <a:ea typeface="Aileron Bold"/>
                  <a:cs typeface="Aileron Bold"/>
                  <a:sym typeface="Aileron Bold"/>
                </a:rPr>
                <a:t>02</a:t>
              </a:r>
            </a:p>
          </p:txBody>
        </p:sp>
      </p:grpSp>
      <p:grpSp>
        <p:nvGrpSpPr>
          <p:cNvPr name="Group 20" id="20"/>
          <p:cNvGrpSpPr/>
          <p:nvPr/>
        </p:nvGrpSpPr>
        <p:grpSpPr>
          <a:xfrm rot="0">
            <a:off x="10175791" y="3788602"/>
            <a:ext cx="7083509" cy="1562100"/>
            <a:chOff x="0" y="0"/>
            <a:chExt cx="1865616" cy="411417"/>
          </a:xfrm>
        </p:grpSpPr>
        <p:sp>
          <p:nvSpPr>
            <p:cNvPr name="Freeform 21" id="21"/>
            <p:cNvSpPr/>
            <p:nvPr/>
          </p:nvSpPr>
          <p:spPr>
            <a:xfrm flipH="false" flipV="false" rot="0">
              <a:off x="0" y="0"/>
              <a:ext cx="1865616" cy="411417"/>
            </a:xfrm>
            <a:custGeom>
              <a:avLst/>
              <a:gdLst/>
              <a:ahLst/>
              <a:cxnLst/>
              <a:rect r="r" b="b" t="t" l="l"/>
              <a:pathLst>
                <a:path h="411417" w="1865616">
                  <a:moveTo>
                    <a:pt x="0" y="0"/>
                  </a:moveTo>
                  <a:lnTo>
                    <a:pt x="1865616" y="0"/>
                  </a:lnTo>
                  <a:lnTo>
                    <a:pt x="1865616" y="411417"/>
                  </a:lnTo>
                  <a:lnTo>
                    <a:pt x="0" y="411417"/>
                  </a:lnTo>
                  <a:close/>
                </a:path>
              </a:pathLst>
            </a:custGeom>
            <a:solidFill>
              <a:srgbClr val="FFFFFF"/>
            </a:solidFill>
          </p:spPr>
        </p:sp>
        <p:sp>
          <p:nvSpPr>
            <p:cNvPr name="TextBox 22" id="22"/>
            <p:cNvSpPr txBox="true"/>
            <p:nvPr/>
          </p:nvSpPr>
          <p:spPr>
            <a:xfrm>
              <a:off x="0" y="-38100"/>
              <a:ext cx="1865616" cy="449517"/>
            </a:xfrm>
            <a:prstGeom prst="rect">
              <a:avLst/>
            </a:prstGeom>
          </p:spPr>
          <p:txBody>
            <a:bodyPr anchor="ctr" rtlCol="false" tIns="254000" lIns="254000" bIns="254000" rIns="254000"/>
            <a:lstStyle/>
            <a:p>
              <a:pPr algn="just">
                <a:lnSpc>
                  <a:spcPts val="2380"/>
                </a:lnSpc>
              </a:pPr>
              <a:r>
                <a:rPr lang="en-US" sz="1700" spc="85">
                  <a:solidFill>
                    <a:srgbClr val="191919"/>
                  </a:solidFill>
                  <a:latin typeface="Aileron"/>
                  <a:ea typeface="Aileron"/>
                  <a:cs typeface="Aileron"/>
                  <a:sym typeface="Aileron"/>
                </a:rPr>
                <a:t>Suppliers with high defect rates should undergo quality improvement initiatives like workshops or stricter inspections. Diversifying the supplier base can reduce risks from reliance on underperforming suppliers.</a:t>
              </a:r>
            </a:p>
          </p:txBody>
        </p:sp>
      </p:grpSp>
      <p:grpSp>
        <p:nvGrpSpPr>
          <p:cNvPr name="Group 23" id="23"/>
          <p:cNvGrpSpPr/>
          <p:nvPr/>
        </p:nvGrpSpPr>
        <p:grpSpPr>
          <a:xfrm rot="0">
            <a:off x="7089691" y="5492012"/>
            <a:ext cx="3086100" cy="1454060"/>
            <a:chOff x="0" y="0"/>
            <a:chExt cx="812800" cy="382962"/>
          </a:xfrm>
        </p:grpSpPr>
        <p:sp>
          <p:nvSpPr>
            <p:cNvPr name="Freeform 24" id="24"/>
            <p:cNvSpPr/>
            <p:nvPr/>
          </p:nvSpPr>
          <p:spPr>
            <a:xfrm flipH="false" flipV="false" rot="0">
              <a:off x="0" y="0"/>
              <a:ext cx="812800" cy="382962"/>
            </a:xfrm>
            <a:custGeom>
              <a:avLst/>
              <a:gdLst/>
              <a:ahLst/>
              <a:cxnLst/>
              <a:rect r="r" b="b" t="t" l="l"/>
              <a:pathLst>
                <a:path h="382962" w="812800">
                  <a:moveTo>
                    <a:pt x="0" y="0"/>
                  </a:moveTo>
                  <a:lnTo>
                    <a:pt x="812800" y="0"/>
                  </a:lnTo>
                  <a:lnTo>
                    <a:pt x="812800" y="382962"/>
                  </a:lnTo>
                  <a:lnTo>
                    <a:pt x="0" y="382962"/>
                  </a:lnTo>
                  <a:close/>
                </a:path>
              </a:pathLst>
            </a:custGeom>
            <a:solidFill>
              <a:srgbClr val="37C9EF"/>
            </a:solidFill>
          </p:spPr>
        </p:sp>
        <p:sp>
          <p:nvSpPr>
            <p:cNvPr name="TextBox 25" id="25"/>
            <p:cNvSpPr txBox="true"/>
            <p:nvPr/>
          </p:nvSpPr>
          <p:spPr>
            <a:xfrm>
              <a:off x="0" y="-38100"/>
              <a:ext cx="812800" cy="421062"/>
            </a:xfrm>
            <a:prstGeom prst="rect">
              <a:avLst/>
            </a:prstGeom>
          </p:spPr>
          <p:txBody>
            <a:bodyPr anchor="ctr" rtlCol="false" tIns="254000" lIns="254000" bIns="254000" rIns="254000"/>
            <a:lstStyle/>
            <a:p>
              <a:pPr algn="ctr">
                <a:lnSpc>
                  <a:spcPts val="2239"/>
                </a:lnSpc>
              </a:pPr>
              <a:r>
                <a:rPr lang="en-US" sz="1599" i="true" spc="143">
                  <a:solidFill>
                    <a:srgbClr val="FFFFFF"/>
                  </a:solidFill>
                  <a:latin typeface="Aileron Italics"/>
                  <a:ea typeface="Aileron Italics"/>
                  <a:cs typeface="Aileron Italics"/>
                  <a:sym typeface="Aileron Italics"/>
                </a:rPr>
                <a:t>Enhance Inventory Management</a:t>
              </a:r>
            </a:p>
          </p:txBody>
        </p:sp>
      </p:grpSp>
      <p:grpSp>
        <p:nvGrpSpPr>
          <p:cNvPr name="Group 26" id="26"/>
          <p:cNvGrpSpPr/>
          <p:nvPr/>
        </p:nvGrpSpPr>
        <p:grpSpPr>
          <a:xfrm rot="0">
            <a:off x="6236815" y="5482487"/>
            <a:ext cx="852876" cy="1454060"/>
            <a:chOff x="0" y="0"/>
            <a:chExt cx="224626" cy="382962"/>
          </a:xfrm>
        </p:grpSpPr>
        <p:sp>
          <p:nvSpPr>
            <p:cNvPr name="Freeform 27" id="27"/>
            <p:cNvSpPr/>
            <p:nvPr/>
          </p:nvSpPr>
          <p:spPr>
            <a:xfrm flipH="false" flipV="false" rot="0">
              <a:off x="0" y="0"/>
              <a:ext cx="224626" cy="382962"/>
            </a:xfrm>
            <a:custGeom>
              <a:avLst/>
              <a:gdLst/>
              <a:ahLst/>
              <a:cxnLst/>
              <a:rect r="r" b="b" t="t" l="l"/>
              <a:pathLst>
                <a:path h="382962" w="224626">
                  <a:moveTo>
                    <a:pt x="0" y="0"/>
                  </a:moveTo>
                  <a:lnTo>
                    <a:pt x="224626" y="0"/>
                  </a:lnTo>
                  <a:lnTo>
                    <a:pt x="224626" y="382962"/>
                  </a:lnTo>
                  <a:lnTo>
                    <a:pt x="0" y="382962"/>
                  </a:lnTo>
                  <a:close/>
                </a:path>
              </a:pathLst>
            </a:custGeom>
            <a:solidFill>
              <a:srgbClr val="D3F2FB"/>
            </a:solidFill>
          </p:spPr>
        </p:sp>
        <p:sp>
          <p:nvSpPr>
            <p:cNvPr name="TextBox 28" id="28"/>
            <p:cNvSpPr txBox="true"/>
            <p:nvPr/>
          </p:nvSpPr>
          <p:spPr>
            <a:xfrm>
              <a:off x="0" y="-47625"/>
              <a:ext cx="224626" cy="430587"/>
            </a:xfrm>
            <a:prstGeom prst="rect">
              <a:avLst/>
            </a:prstGeom>
          </p:spPr>
          <p:txBody>
            <a:bodyPr anchor="ctr" rtlCol="false" tIns="50800" lIns="50800" bIns="50800" rIns="50800"/>
            <a:lstStyle/>
            <a:p>
              <a:pPr algn="ctr">
                <a:lnSpc>
                  <a:spcPts val="3359"/>
                </a:lnSpc>
              </a:pPr>
              <a:r>
                <a:rPr lang="en-US" b="true" sz="2400">
                  <a:solidFill>
                    <a:srgbClr val="37C9EF"/>
                  </a:solidFill>
                  <a:latin typeface="Aileron Bold"/>
                  <a:ea typeface="Aileron Bold"/>
                  <a:cs typeface="Aileron Bold"/>
                  <a:sym typeface="Aileron Bold"/>
                </a:rPr>
                <a:t>03</a:t>
              </a:r>
            </a:p>
          </p:txBody>
        </p:sp>
      </p:grpSp>
      <p:grpSp>
        <p:nvGrpSpPr>
          <p:cNvPr name="Group 29" id="29"/>
          <p:cNvGrpSpPr/>
          <p:nvPr/>
        </p:nvGrpSpPr>
        <p:grpSpPr>
          <a:xfrm rot="0">
            <a:off x="10175791" y="5482487"/>
            <a:ext cx="7083509" cy="1433729"/>
            <a:chOff x="0" y="0"/>
            <a:chExt cx="1865616" cy="377608"/>
          </a:xfrm>
        </p:grpSpPr>
        <p:sp>
          <p:nvSpPr>
            <p:cNvPr name="Freeform 30" id="30"/>
            <p:cNvSpPr/>
            <p:nvPr/>
          </p:nvSpPr>
          <p:spPr>
            <a:xfrm flipH="false" flipV="false" rot="0">
              <a:off x="0" y="0"/>
              <a:ext cx="1865616" cy="377608"/>
            </a:xfrm>
            <a:custGeom>
              <a:avLst/>
              <a:gdLst/>
              <a:ahLst/>
              <a:cxnLst/>
              <a:rect r="r" b="b" t="t" l="l"/>
              <a:pathLst>
                <a:path h="377608" w="1865616">
                  <a:moveTo>
                    <a:pt x="0" y="0"/>
                  </a:moveTo>
                  <a:lnTo>
                    <a:pt x="1865616" y="0"/>
                  </a:lnTo>
                  <a:lnTo>
                    <a:pt x="1865616" y="377608"/>
                  </a:lnTo>
                  <a:lnTo>
                    <a:pt x="0" y="377608"/>
                  </a:lnTo>
                  <a:close/>
                </a:path>
              </a:pathLst>
            </a:custGeom>
            <a:solidFill>
              <a:srgbClr val="FFFFFF"/>
            </a:solidFill>
          </p:spPr>
        </p:sp>
        <p:sp>
          <p:nvSpPr>
            <p:cNvPr name="TextBox 31" id="31"/>
            <p:cNvSpPr txBox="true"/>
            <p:nvPr/>
          </p:nvSpPr>
          <p:spPr>
            <a:xfrm>
              <a:off x="0" y="-38100"/>
              <a:ext cx="1865616" cy="415708"/>
            </a:xfrm>
            <a:prstGeom prst="rect">
              <a:avLst/>
            </a:prstGeom>
          </p:spPr>
          <p:txBody>
            <a:bodyPr anchor="ctr" rtlCol="false" tIns="254000" lIns="254000" bIns="254000" rIns="254000"/>
            <a:lstStyle/>
            <a:p>
              <a:pPr algn="just">
                <a:lnSpc>
                  <a:spcPts val="2380"/>
                </a:lnSpc>
              </a:pPr>
              <a:r>
                <a:rPr lang="en-US" sz="1700" spc="85">
                  <a:solidFill>
                    <a:srgbClr val="191919"/>
                  </a:solidFill>
                  <a:latin typeface="Aileron"/>
                  <a:ea typeface="Aileron"/>
                  <a:cs typeface="Aileron"/>
                  <a:sym typeface="Aileron"/>
                </a:rPr>
                <a:t>Robust inventory management, such as just-in-time systems, is essential for aligning stock with demand, reducing excess inventory, and ensuring availability of high-demand products.</a:t>
              </a:r>
            </a:p>
          </p:txBody>
        </p:sp>
      </p:grpSp>
      <p:grpSp>
        <p:nvGrpSpPr>
          <p:cNvPr name="Group 32" id="32"/>
          <p:cNvGrpSpPr/>
          <p:nvPr/>
        </p:nvGrpSpPr>
        <p:grpSpPr>
          <a:xfrm rot="0">
            <a:off x="7089691" y="7176372"/>
            <a:ext cx="3086100" cy="1495425"/>
            <a:chOff x="0" y="0"/>
            <a:chExt cx="812800" cy="393857"/>
          </a:xfrm>
        </p:grpSpPr>
        <p:sp>
          <p:nvSpPr>
            <p:cNvPr name="Freeform 33" id="33"/>
            <p:cNvSpPr/>
            <p:nvPr/>
          </p:nvSpPr>
          <p:spPr>
            <a:xfrm flipH="false" flipV="false" rot="0">
              <a:off x="0" y="0"/>
              <a:ext cx="812800" cy="393857"/>
            </a:xfrm>
            <a:custGeom>
              <a:avLst/>
              <a:gdLst/>
              <a:ahLst/>
              <a:cxnLst/>
              <a:rect r="r" b="b" t="t" l="l"/>
              <a:pathLst>
                <a:path h="393857" w="812800">
                  <a:moveTo>
                    <a:pt x="0" y="0"/>
                  </a:moveTo>
                  <a:lnTo>
                    <a:pt x="812800" y="0"/>
                  </a:lnTo>
                  <a:lnTo>
                    <a:pt x="812800" y="393857"/>
                  </a:lnTo>
                  <a:lnTo>
                    <a:pt x="0" y="393857"/>
                  </a:lnTo>
                  <a:close/>
                </a:path>
              </a:pathLst>
            </a:custGeom>
            <a:solidFill>
              <a:srgbClr val="2C92D5"/>
            </a:solidFill>
          </p:spPr>
        </p:sp>
        <p:sp>
          <p:nvSpPr>
            <p:cNvPr name="TextBox 34" id="34"/>
            <p:cNvSpPr txBox="true"/>
            <p:nvPr/>
          </p:nvSpPr>
          <p:spPr>
            <a:xfrm>
              <a:off x="0" y="-47625"/>
              <a:ext cx="812800" cy="441482"/>
            </a:xfrm>
            <a:prstGeom prst="rect">
              <a:avLst/>
            </a:prstGeom>
          </p:spPr>
          <p:txBody>
            <a:bodyPr anchor="ctr" rtlCol="false" tIns="254000" lIns="254000" bIns="254000" rIns="254000"/>
            <a:lstStyle/>
            <a:p>
              <a:pPr algn="ctr">
                <a:lnSpc>
                  <a:spcPts val="2940"/>
                </a:lnSpc>
              </a:pPr>
              <a:r>
                <a:rPr lang="en-US" sz="2100" i="true" spc="189">
                  <a:solidFill>
                    <a:srgbClr val="FFFFFF"/>
                  </a:solidFill>
                  <a:latin typeface="Aileron Italics"/>
                  <a:ea typeface="Aileron Italics"/>
                  <a:cs typeface="Aileron Italics"/>
                  <a:sym typeface="Aileron Italics"/>
                </a:rPr>
                <a:t>Improve Geographic Cost Efficiency</a:t>
              </a:r>
            </a:p>
          </p:txBody>
        </p:sp>
      </p:grpSp>
      <p:grpSp>
        <p:nvGrpSpPr>
          <p:cNvPr name="Group 35" id="35"/>
          <p:cNvGrpSpPr/>
          <p:nvPr/>
        </p:nvGrpSpPr>
        <p:grpSpPr>
          <a:xfrm rot="0">
            <a:off x="6236815" y="7184198"/>
            <a:ext cx="852876" cy="1454060"/>
            <a:chOff x="0" y="0"/>
            <a:chExt cx="224626" cy="382962"/>
          </a:xfrm>
        </p:grpSpPr>
        <p:sp>
          <p:nvSpPr>
            <p:cNvPr name="Freeform 36" id="36"/>
            <p:cNvSpPr/>
            <p:nvPr/>
          </p:nvSpPr>
          <p:spPr>
            <a:xfrm flipH="false" flipV="false" rot="0">
              <a:off x="0" y="0"/>
              <a:ext cx="224626" cy="382962"/>
            </a:xfrm>
            <a:custGeom>
              <a:avLst/>
              <a:gdLst/>
              <a:ahLst/>
              <a:cxnLst/>
              <a:rect r="r" b="b" t="t" l="l"/>
              <a:pathLst>
                <a:path h="382962" w="224626">
                  <a:moveTo>
                    <a:pt x="0" y="0"/>
                  </a:moveTo>
                  <a:lnTo>
                    <a:pt x="224626" y="0"/>
                  </a:lnTo>
                  <a:lnTo>
                    <a:pt x="224626" y="382962"/>
                  </a:lnTo>
                  <a:lnTo>
                    <a:pt x="0" y="382962"/>
                  </a:lnTo>
                  <a:close/>
                </a:path>
              </a:pathLst>
            </a:custGeom>
            <a:solidFill>
              <a:srgbClr val="D3F2FB"/>
            </a:solidFill>
          </p:spPr>
        </p:sp>
        <p:sp>
          <p:nvSpPr>
            <p:cNvPr name="TextBox 37" id="37"/>
            <p:cNvSpPr txBox="true"/>
            <p:nvPr/>
          </p:nvSpPr>
          <p:spPr>
            <a:xfrm>
              <a:off x="0" y="-47625"/>
              <a:ext cx="224626" cy="430587"/>
            </a:xfrm>
            <a:prstGeom prst="rect">
              <a:avLst/>
            </a:prstGeom>
          </p:spPr>
          <p:txBody>
            <a:bodyPr anchor="ctr" rtlCol="false" tIns="50800" lIns="50800" bIns="50800" rIns="50800"/>
            <a:lstStyle/>
            <a:p>
              <a:pPr algn="ctr">
                <a:lnSpc>
                  <a:spcPts val="3359"/>
                </a:lnSpc>
              </a:pPr>
              <a:r>
                <a:rPr lang="en-US" b="true" sz="2400">
                  <a:solidFill>
                    <a:srgbClr val="2C92D5"/>
                  </a:solidFill>
                  <a:latin typeface="Aileron Bold"/>
                  <a:ea typeface="Aileron Bold"/>
                  <a:cs typeface="Aileron Bold"/>
                  <a:sym typeface="Aileron Bold"/>
                </a:rPr>
                <a:t>04</a:t>
              </a:r>
            </a:p>
          </p:txBody>
        </p:sp>
      </p:grpSp>
      <p:grpSp>
        <p:nvGrpSpPr>
          <p:cNvPr name="Group 38" id="38"/>
          <p:cNvGrpSpPr/>
          <p:nvPr/>
        </p:nvGrpSpPr>
        <p:grpSpPr>
          <a:xfrm rot="0">
            <a:off x="10175791" y="7184198"/>
            <a:ext cx="7083509" cy="1562100"/>
            <a:chOff x="0" y="0"/>
            <a:chExt cx="1865616" cy="411417"/>
          </a:xfrm>
        </p:grpSpPr>
        <p:sp>
          <p:nvSpPr>
            <p:cNvPr name="Freeform 39" id="39"/>
            <p:cNvSpPr/>
            <p:nvPr/>
          </p:nvSpPr>
          <p:spPr>
            <a:xfrm flipH="false" flipV="false" rot="0">
              <a:off x="0" y="0"/>
              <a:ext cx="1865616" cy="411417"/>
            </a:xfrm>
            <a:custGeom>
              <a:avLst/>
              <a:gdLst/>
              <a:ahLst/>
              <a:cxnLst/>
              <a:rect r="r" b="b" t="t" l="l"/>
              <a:pathLst>
                <a:path h="411417" w="1865616">
                  <a:moveTo>
                    <a:pt x="0" y="0"/>
                  </a:moveTo>
                  <a:lnTo>
                    <a:pt x="1865616" y="0"/>
                  </a:lnTo>
                  <a:lnTo>
                    <a:pt x="1865616" y="411417"/>
                  </a:lnTo>
                  <a:lnTo>
                    <a:pt x="0" y="411417"/>
                  </a:lnTo>
                  <a:close/>
                </a:path>
              </a:pathLst>
            </a:custGeom>
            <a:solidFill>
              <a:srgbClr val="FFFFFF"/>
            </a:solidFill>
          </p:spPr>
        </p:sp>
        <p:sp>
          <p:nvSpPr>
            <p:cNvPr name="TextBox 40" id="40"/>
            <p:cNvSpPr txBox="true"/>
            <p:nvPr/>
          </p:nvSpPr>
          <p:spPr>
            <a:xfrm>
              <a:off x="0" y="-38100"/>
              <a:ext cx="1865616" cy="449517"/>
            </a:xfrm>
            <a:prstGeom prst="rect">
              <a:avLst/>
            </a:prstGeom>
          </p:spPr>
          <p:txBody>
            <a:bodyPr anchor="ctr" rtlCol="false" tIns="254000" lIns="254000" bIns="254000" rIns="254000"/>
            <a:lstStyle/>
            <a:p>
              <a:pPr algn="just">
                <a:lnSpc>
                  <a:spcPts val="2380"/>
                </a:lnSpc>
              </a:pPr>
              <a:r>
                <a:rPr lang="en-US" sz="1700" spc="85">
                  <a:solidFill>
                    <a:srgbClr val="191919"/>
                  </a:solidFill>
                  <a:latin typeface="Aileron"/>
                  <a:ea typeface="Aileron"/>
                  <a:cs typeface="Aileron"/>
                  <a:sym typeface="Aileron"/>
                </a:rPr>
                <a:t>To address inefficiencies in geographic disparities, relocate inventory closer to key markets, such as moving products for Delhi from Chennai, to optimize logistics and cut transportation costs.</a:t>
              </a:r>
            </a:p>
          </p:txBody>
        </p:sp>
      </p:grpSp>
      <p:grpSp>
        <p:nvGrpSpPr>
          <p:cNvPr name="Group 41" id="41"/>
          <p:cNvGrpSpPr/>
          <p:nvPr/>
        </p:nvGrpSpPr>
        <p:grpSpPr>
          <a:xfrm rot="0">
            <a:off x="1028700" y="3656817"/>
            <a:ext cx="3888401" cy="3956441"/>
            <a:chOff x="0" y="0"/>
            <a:chExt cx="5184534" cy="5275254"/>
          </a:xfrm>
        </p:grpSpPr>
        <p:grpSp>
          <p:nvGrpSpPr>
            <p:cNvPr name="Group 42" id="42"/>
            <p:cNvGrpSpPr/>
            <p:nvPr/>
          </p:nvGrpSpPr>
          <p:grpSpPr>
            <a:xfrm rot="0">
              <a:off x="0" y="0"/>
              <a:ext cx="4519297" cy="1146658"/>
              <a:chOff x="0" y="0"/>
              <a:chExt cx="892701" cy="226500"/>
            </a:xfrm>
          </p:grpSpPr>
          <p:sp>
            <p:nvSpPr>
              <p:cNvPr name="Freeform 43" id="43"/>
              <p:cNvSpPr/>
              <p:nvPr/>
            </p:nvSpPr>
            <p:spPr>
              <a:xfrm flipH="false" flipV="false" rot="0">
                <a:off x="0" y="0"/>
                <a:ext cx="892701" cy="226500"/>
              </a:xfrm>
              <a:custGeom>
                <a:avLst/>
                <a:gdLst/>
                <a:ahLst/>
                <a:cxnLst/>
                <a:rect r="r" b="b" t="t" l="l"/>
                <a:pathLst>
                  <a:path h="226500" w="892701">
                    <a:moveTo>
                      <a:pt x="0" y="0"/>
                    </a:moveTo>
                    <a:lnTo>
                      <a:pt x="892701" y="0"/>
                    </a:lnTo>
                    <a:lnTo>
                      <a:pt x="892701" y="226500"/>
                    </a:lnTo>
                    <a:lnTo>
                      <a:pt x="0" y="226500"/>
                    </a:lnTo>
                    <a:close/>
                  </a:path>
                </a:pathLst>
              </a:custGeom>
              <a:solidFill>
                <a:srgbClr val="13538A"/>
              </a:solidFill>
            </p:spPr>
          </p:sp>
          <p:sp>
            <p:nvSpPr>
              <p:cNvPr name="TextBox 44" id="44"/>
              <p:cNvSpPr txBox="true"/>
              <p:nvPr/>
            </p:nvSpPr>
            <p:spPr>
              <a:xfrm>
                <a:off x="0" y="-47625"/>
                <a:ext cx="892701" cy="274125"/>
              </a:xfrm>
              <a:prstGeom prst="rect">
                <a:avLst/>
              </a:prstGeom>
            </p:spPr>
            <p:txBody>
              <a:bodyPr anchor="ctr" rtlCol="false" tIns="254000" lIns="254000" bIns="254000" rIns="254000"/>
              <a:lstStyle/>
              <a:p>
                <a:pPr algn="l">
                  <a:lnSpc>
                    <a:spcPts val="3360"/>
                  </a:lnSpc>
                </a:pPr>
                <a:r>
                  <a:rPr lang="en-US" sz="2400" i="true" spc="216">
                    <a:solidFill>
                      <a:srgbClr val="FFFFFF"/>
                    </a:solidFill>
                    <a:latin typeface="Aileron Italics"/>
                    <a:ea typeface="Aileron Italics"/>
                    <a:cs typeface="Aileron Italics"/>
                    <a:sym typeface="Aileron Italics"/>
                  </a:rPr>
                  <a:t>Recommendations </a:t>
                </a:r>
              </a:p>
            </p:txBody>
          </p:sp>
        </p:grpSp>
        <p:grpSp>
          <p:nvGrpSpPr>
            <p:cNvPr name="Group 45" id="45"/>
            <p:cNvGrpSpPr/>
            <p:nvPr/>
          </p:nvGrpSpPr>
          <p:grpSpPr>
            <a:xfrm rot="0">
              <a:off x="0" y="4062716"/>
              <a:ext cx="4519297" cy="1212539"/>
              <a:chOff x="0" y="0"/>
              <a:chExt cx="892701" cy="239514"/>
            </a:xfrm>
          </p:grpSpPr>
          <p:sp>
            <p:nvSpPr>
              <p:cNvPr name="Freeform 46" id="46"/>
              <p:cNvSpPr/>
              <p:nvPr/>
            </p:nvSpPr>
            <p:spPr>
              <a:xfrm flipH="false" flipV="false" rot="0">
                <a:off x="0" y="0"/>
                <a:ext cx="892701" cy="239514"/>
              </a:xfrm>
              <a:custGeom>
                <a:avLst/>
                <a:gdLst/>
                <a:ahLst/>
                <a:cxnLst/>
                <a:rect r="r" b="b" t="t" l="l"/>
                <a:pathLst>
                  <a:path h="239514" w="892701">
                    <a:moveTo>
                      <a:pt x="0" y="0"/>
                    </a:moveTo>
                    <a:lnTo>
                      <a:pt x="892701" y="0"/>
                    </a:lnTo>
                    <a:lnTo>
                      <a:pt x="892701" y="239514"/>
                    </a:lnTo>
                    <a:lnTo>
                      <a:pt x="0" y="239514"/>
                    </a:lnTo>
                    <a:close/>
                  </a:path>
                </a:pathLst>
              </a:custGeom>
              <a:solidFill>
                <a:srgbClr val="C8D4E2"/>
              </a:solidFill>
            </p:spPr>
          </p:sp>
          <p:sp>
            <p:nvSpPr>
              <p:cNvPr name="TextBox 47" id="47"/>
              <p:cNvSpPr txBox="true"/>
              <p:nvPr/>
            </p:nvSpPr>
            <p:spPr>
              <a:xfrm>
                <a:off x="0" y="-47625"/>
                <a:ext cx="892701" cy="287139"/>
              </a:xfrm>
              <a:prstGeom prst="rect">
                <a:avLst/>
              </a:prstGeom>
            </p:spPr>
            <p:txBody>
              <a:bodyPr anchor="ctr" rtlCol="false" tIns="254000" lIns="254000" bIns="254000" rIns="254000"/>
              <a:lstStyle/>
              <a:p>
                <a:pPr algn="l">
                  <a:lnSpc>
                    <a:spcPts val="3359"/>
                  </a:lnSpc>
                </a:pPr>
                <a:r>
                  <a:rPr lang="en-US" b="true" sz="2400" i="true" spc="216">
                    <a:solidFill>
                      <a:srgbClr val="13538A"/>
                    </a:solidFill>
                    <a:latin typeface="Aileron Bold Italics"/>
                    <a:ea typeface="Aileron Bold Italics"/>
                    <a:cs typeface="Aileron Bold Italics"/>
                    <a:sym typeface="Aileron Bold Italics"/>
                  </a:rPr>
                  <a:t>STAGE 2</a:t>
                </a:r>
              </a:p>
            </p:txBody>
          </p:sp>
        </p:grpSp>
        <p:grpSp>
          <p:nvGrpSpPr>
            <p:cNvPr name="Group 48" id="48"/>
            <p:cNvGrpSpPr/>
            <p:nvPr/>
          </p:nvGrpSpPr>
          <p:grpSpPr>
            <a:xfrm rot="0">
              <a:off x="0" y="1133958"/>
              <a:ext cx="4519297" cy="3263900"/>
              <a:chOff x="0" y="0"/>
              <a:chExt cx="892701" cy="644721"/>
            </a:xfrm>
          </p:grpSpPr>
          <p:sp>
            <p:nvSpPr>
              <p:cNvPr name="Freeform 49" id="49"/>
              <p:cNvSpPr/>
              <p:nvPr/>
            </p:nvSpPr>
            <p:spPr>
              <a:xfrm flipH="false" flipV="false" rot="0">
                <a:off x="0" y="0"/>
                <a:ext cx="892701" cy="644721"/>
              </a:xfrm>
              <a:custGeom>
                <a:avLst/>
                <a:gdLst/>
                <a:ahLst/>
                <a:cxnLst/>
                <a:rect r="r" b="b" t="t" l="l"/>
                <a:pathLst>
                  <a:path h="644721" w="892701">
                    <a:moveTo>
                      <a:pt x="0" y="0"/>
                    </a:moveTo>
                    <a:lnTo>
                      <a:pt x="892701" y="0"/>
                    </a:lnTo>
                    <a:lnTo>
                      <a:pt x="892701" y="644721"/>
                    </a:lnTo>
                    <a:lnTo>
                      <a:pt x="0" y="644721"/>
                    </a:lnTo>
                    <a:close/>
                  </a:path>
                </a:pathLst>
              </a:custGeom>
              <a:solidFill>
                <a:srgbClr val="13538A"/>
              </a:solidFill>
            </p:spPr>
          </p:sp>
          <p:sp>
            <p:nvSpPr>
              <p:cNvPr name="TextBox 50" id="50"/>
              <p:cNvSpPr txBox="true"/>
              <p:nvPr/>
            </p:nvSpPr>
            <p:spPr>
              <a:xfrm>
                <a:off x="0" y="-38100"/>
                <a:ext cx="892701" cy="682821"/>
              </a:xfrm>
              <a:prstGeom prst="rect">
                <a:avLst/>
              </a:prstGeom>
            </p:spPr>
            <p:txBody>
              <a:bodyPr anchor="t" rtlCol="false" tIns="254000" lIns="254000" bIns="254000" rIns="254000"/>
              <a:lstStyle/>
              <a:p>
                <a:pPr algn="l">
                  <a:lnSpc>
                    <a:spcPts val="2380"/>
                  </a:lnSpc>
                </a:pPr>
                <a:r>
                  <a:rPr lang="en-US" sz="1700" i="true" spc="51">
                    <a:solidFill>
                      <a:srgbClr val="FFFFFF"/>
                    </a:solidFill>
                    <a:latin typeface="Aileron Italics"/>
                    <a:ea typeface="Aileron Italics"/>
                    <a:cs typeface="Aileron Italics"/>
                    <a:sym typeface="Aileron Italics"/>
                  </a:rPr>
                  <a:t>Based on the comprehensive analysis conducted through the dashboards and the insights gained, several actionable recommendations can be made to enhance supply chain performance: </a:t>
                </a:r>
              </a:p>
            </p:txBody>
          </p:sp>
        </p:grpSp>
        <p:grpSp>
          <p:nvGrpSpPr>
            <p:cNvPr name="Group 51" id="51"/>
            <p:cNvGrpSpPr/>
            <p:nvPr/>
          </p:nvGrpSpPr>
          <p:grpSpPr>
            <a:xfrm rot="5400000">
              <a:off x="4231057" y="1575595"/>
              <a:ext cx="1229016" cy="677937"/>
              <a:chOff x="0" y="0"/>
              <a:chExt cx="812800" cy="448348"/>
            </a:xfrm>
          </p:grpSpPr>
          <p:sp>
            <p:nvSpPr>
              <p:cNvPr name="Freeform 52" id="52"/>
              <p:cNvSpPr/>
              <p:nvPr/>
            </p:nvSpPr>
            <p:spPr>
              <a:xfrm flipH="false" flipV="false" rot="0">
                <a:off x="0" y="0"/>
                <a:ext cx="812800" cy="448348"/>
              </a:xfrm>
              <a:custGeom>
                <a:avLst/>
                <a:gdLst/>
                <a:ahLst/>
                <a:cxnLst/>
                <a:rect r="r" b="b" t="t" l="l"/>
                <a:pathLst>
                  <a:path h="448348" w="812800">
                    <a:moveTo>
                      <a:pt x="406400" y="0"/>
                    </a:moveTo>
                    <a:lnTo>
                      <a:pt x="812800" y="448348"/>
                    </a:lnTo>
                    <a:lnTo>
                      <a:pt x="0" y="448348"/>
                    </a:lnTo>
                    <a:lnTo>
                      <a:pt x="406400" y="0"/>
                    </a:lnTo>
                    <a:close/>
                  </a:path>
                </a:pathLst>
              </a:custGeom>
              <a:solidFill>
                <a:srgbClr val="13538A"/>
              </a:solidFill>
            </p:spPr>
          </p:sp>
          <p:sp>
            <p:nvSpPr>
              <p:cNvPr name="TextBox 53" id="53"/>
              <p:cNvSpPr txBox="true"/>
              <p:nvPr/>
            </p:nvSpPr>
            <p:spPr>
              <a:xfrm>
                <a:off x="127000" y="170062"/>
                <a:ext cx="558800" cy="246262"/>
              </a:xfrm>
              <a:prstGeom prst="rect">
                <a:avLst/>
              </a:prstGeom>
            </p:spPr>
            <p:txBody>
              <a:bodyPr anchor="ctr" rtlCol="false" tIns="50800" lIns="50800" bIns="50800" rIns="50800"/>
              <a:lstStyle/>
              <a:p>
                <a:pPr algn="ctr">
                  <a:lnSpc>
                    <a:spcPts val="2100"/>
                  </a:lnSpc>
                </a:pPr>
              </a:p>
            </p:txBody>
          </p:sp>
        </p:grpSp>
      </p:grpSp>
    </p:spTree>
  </p:cSld>
  <p:clrMapOvr>
    <a:masterClrMapping/>
  </p:clrMapOvr>
</p:sld>
</file>

<file path=ppt/slides/slide24.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708538" y="7735962"/>
            <a:ext cx="3086100" cy="1047428"/>
            <a:chOff x="0" y="0"/>
            <a:chExt cx="812800" cy="275866"/>
          </a:xfrm>
        </p:grpSpPr>
        <p:sp>
          <p:nvSpPr>
            <p:cNvPr name="Freeform 3" id="3"/>
            <p:cNvSpPr/>
            <p:nvPr/>
          </p:nvSpPr>
          <p:spPr>
            <a:xfrm flipH="false" flipV="false" rot="0">
              <a:off x="0" y="0"/>
              <a:ext cx="812800" cy="275866"/>
            </a:xfrm>
            <a:custGeom>
              <a:avLst/>
              <a:gdLst/>
              <a:ahLst/>
              <a:cxnLst/>
              <a:rect r="r" b="b" t="t" l="l"/>
              <a:pathLst>
                <a:path h="275866" w="812800">
                  <a:moveTo>
                    <a:pt x="127941" y="0"/>
                  </a:moveTo>
                  <a:lnTo>
                    <a:pt x="684859" y="0"/>
                  </a:lnTo>
                  <a:cubicBezTo>
                    <a:pt x="718791" y="0"/>
                    <a:pt x="751333" y="13479"/>
                    <a:pt x="775327" y="37473"/>
                  </a:cubicBezTo>
                  <a:cubicBezTo>
                    <a:pt x="799321" y="61467"/>
                    <a:pt x="812800" y="94009"/>
                    <a:pt x="812800" y="127941"/>
                  </a:cubicBezTo>
                  <a:lnTo>
                    <a:pt x="812800" y="147925"/>
                  </a:lnTo>
                  <a:cubicBezTo>
                    <a:pt x="812800" y="181857"/>
                    <a:pt x="799321" y="214399"/>
                    <a:pt x="775327" y="238393"/>
                  </a:cubicBezTo>
                  <a:cubicBezTo>
                    <a:pt x="751333" y="262386"/>
                    <a:pt x="718791" y="275866"/>
                    <a:pt x="684859" y="275866"/>
                  </a:cubicBezTo>
                  <a:lnTo>
                    <a:pt x="127941" y="275866"/>
                  </a:lnTo>
                  <a:cubicBezTo>
                    <a:pt x="94009" y="275866"/>
                    <a:pt x="61467" y="262386"/>
                    <a:pt x="37473" y="238393"/>
                  </a:cubicBezTo>
                  <a:cubicBezTo>
                    <a:pt x="13479" y="214399"/>
                    <a:pt x="0" y="181857"/>
                    <a:pt x="0" y="147925"/>
                  </a:cubicBezTo>
                  <a:lnTo>
                    <a:pt x="0" y="127941"/>
                  </a:lnTo>
                  <a:cubicBezTo>
                    <a:pt x="0" y="94009"/>
                    <a:pt x="13479" y="61467"/>
                    <a:pt x="37473" y="37473"/>
                  </a:cubicBezTo>
                  <a:cubicBezTo>
                    <a:pt x="61467" y="13479"/>
                    <a:pt x="94009" y="0"/>
                    <a:pt x="127941" y="0"/>
                  </a:cubicBezTo>
                  <a:close/>
                </a:path>
              </a:pathLst>
            </a:custGeom>
            <a:solidFill>
              <a:srgbClr val="000000">
                <a:alpha val="0"/>
              </a:srgbClr>
            </a:solidFill>
            <a:ln w="38100" cap="rnd">
              <a:solidFill>
                <a:srgbClr val="2145B2"/>
              </a:solidFill>
              <a:prstDash val="solid"/>
              <a:round/>
            </a:ln>
          </p:spPr>
        </p:sp>
        <p:sp>
          <p:nvSpPr>
            <p:cNvPr name="TextBox 4" id="4"/>
            <p:cNvSpPr txBox="true"/>
            <p:nvPr/>
          </p:nvSpPr>
          <p:spPr>
            <a:xfrm>
              <a:off x="0" y="-180975"/>
              <a:ext cx="812800" cy="456841"/>
            </a:xfrm>
            <a:prstGeom prst="rect">
              <a:avLst/>
            </a:prstGeom>
          </p:spPr>
          <p:txBody>
            <a:bodyPr anchor="ctr" rtlCol="false" tIns="50800" lIns="50800" bIns="50800" rIns="50800"/>
            <a:lstStyle/>
            <a:p>
              <a:pPr algn="ctr">
                <a:lnSpc>
                  <a:spcPts val="5319"/>
                </a:lnSpc>
              </a:pPr>
              <a:r>
                <a:rPr lang="en-US" sz="3799">
                  <a:solidFill>
                    <a:srgbClr val="2145B2"/>
                  </a:solidFill>
                  <a:latin typeface="Agrandir Wide"/>
                  <a:ea typeface="Agrandir Wide"/>
                  <a:cs typeface="Agrandir Wide"/>
                  <a:sym typeface="Agrandir Wide"/>
                </a:rPr>
                <a:t>INRTO</a:t>
              </a:r>
            </a:p>
          </p:txBody>
        </p:sp>
      </p:grpSp>
      <p:grpSp>
        <p:nvGrpSpPr>
          <p:cNvPr name="Group 5" id="5"/>
          <p:cNvGrpSpPr/>
          <p:nvPr/>
        </p:nvGrpSpPr>
        <p:grpSpPr>
          <a:xfrm rot="0">
            <a:off x="3976419" y="7735962"/>
            <a:ext cx="4374916" cy="1047428"/>
            <a:chOff x="0" y="0"/>
            <a:chExt cx="1152241" cy="275866"/>
          </a:xfrm>
        </p:grpSpPr>
        <p:sp>
          <p:nvSpPr>
            <p:cNvPr name="Freeform 6" id="6"/>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E0CA27"/>
              </a:solidFill>
              <a:prstDash val="solid"/>
              <a:round/>
            </a:ln>
          </p:spPr>
        </p:sp>
        <p:sp>
          <p:nvSpPr>
            <p:cNvPr name="TextBox 7" id="7"/>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E0CA27"/>
                  </a:solidFill>
                  <a:latin typeface="Agrandir Wide"/>
                  <a:ea typeface="Agrandir Wide"/>
                  <a:cs typeface="Agrandir Wide"/>
                  <a:sym typeface="Agrandir Wide"/>
                </a:rPr>
                <a:t>QUESTIONS</a:t>
              </a:r>
            </a:p>
          </p:txBody>
        </p:sp>
      </p:grpSp>
      <p:grpSp>
        <p:nvGrpSpPr>
          <p:cNvPr name="Group 8" id="8"/>
          <p:cNvGrpSpPr/>
          <p:nvPr/>
        </p:nvGrpSpPr>
        <p:grpSpPr>
          <a:xfrm rot="0">
            <a:off x="708578" y="207939"/>
            <a:ext cx="14441095" cy="7051773"/>
            <a:chOff x="0" y="0"/>
            <a:chExt cx="18758712" cy="9160122"/>
          </a:xfrm>
        </p:grpSpPr>
        <p:sp>
          <p:nvSpPr>
            <p:cNvPr name="Freeform 9" id="9"/>
            <p:cNvSpPr/>
            <p:nvPr/>
          </p:nvSpPr>
          <p:spPr>
            <a:xfrm flipH="false" flipV="false" rot="0">
              <a:off x="31750" y="31750"/>
              <a:ext cx="18695212" cy="9096621"/>
            </a:xfrm>
            <a:custGeom>
              <a:avLst/>
              <a:gdLst/>
              <a:ahLst/>
              <a:cxnLst/>
              <a:rect r="r" b="b" t="t" l="l"/>
              <a:pathLst>
                <a:path h="9096621" w="18695212">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4F0E9"/>
            </a:solidFill>
          </p:spPr>
        </p:sp>
        <p:sp>
          <p:nvSpPr>
            <p:cNvPr name="Freeform 10" id="10"/>
            <p:cNvSpPr/>
            <p:nvPr/>
          </p:nvSpPr>
          <p:spPr>
            <a:xfrm flipH="false" flipV="false" rot="0">
              <a:off x="0" y="0"/>
              <a:ext cx="18758712" cy="9160121"/>
            </a:xfrm>
            <a:custGeom>
              <a:avLst/>
              <a:gdLst/>
              <a:ahLst/>
              <a:cxnLst/>
              <a:rect r="r" b="b" t="t" l="l"/>
              <a:pathLst>
                <a:path h="9160121" w="18758712">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sp>
      </p:grpSp>
      <p:sp>
        <p:nvSpPr>
          <p:cNvPr name="AutoShape 11" id="11"/>
          <p:cNvSpPr/>
          <p:nvPr/>
        </p:nvSpPr>
        <p:spPr>
          <a:xfrm>
            <a:off x="708538" y="1374537"/>
            <a:ext cx="14441134" cy="47625"/>
          </a:xfrm>
          <a:prstGeom prst="line">
            <a:avLst/>
          </a:prstGeom>
          <a:ln cap="flat" w="47625">
            <a:solidFill>
              <a:srgbClr val="000000"/>
            </a:solidFill>
            <a:prstDash val="solid"/>
            <a:headEnd type="none" len="sm" w="sm"/>
            <a:tailEnd type="none" len="sm" w="sm"/>
          </a:ln>
        </p:spPr>
      </p:sp>
      <p:sp>
        <p:nvSpPr>
          <p:cNvPr name="TextBox 12" id="12"/>
          <p:cNvSpPr txBox="true"/>
          <p:nvPr/>
        </p:nvSpPr>
        <p:spPr>
          <a:xfrm rot="0">
            <a:off x="-823534" y="1807604"/>
            <a:ext cx="13101211" cy="873125"/>
          </a:xfrm>
          <a:prstGeom prst="rect">
            <a:avLst/>
          </a:prstGeom>
        </p:spPr>
        <p:txBody>
          <a:bodyPr anchor="t" rtlCol="false" tIns="0" lIns="0" bIns="0" rIns="0">
            <a:spAutoFit/>
          </a:bodyPr>
          <a:lstStyle/>
          <a:p>
            <a:pPr algn="ctr">
              <a:lnSpc>
                <a:spcPts val="7000"/>
              </a:lnSpc>
            </a:pPr>
            <a:r>
              <a:rPr lang="en-US" b="true" sz="5000" spc="490">
                <a:solidFill>
                  <a:srgbClr val="000000"/>
                </a:solidFill>
                <a:latin typeface="Asap Condensed Bold"/>
                <a:ea typeface="Asap Condensed Bold"/>
                <a:cs typeface="Asap Condensed Bold"/>
                <a:sym typeface="Asap Condensed Bold"/>
              </a:rPr>
              <a:t>FIRST OF ALL INTRODUCTION </a:t>
            </a:r>
          </a:p>
        </p:txBody>
      </p:sp>
      <p:sp>
        <p:nvSpPr>
          <p:cNvPr name="AutoShape 13" id="13"/>
          <p:cNvSpPr/>
          <p:nvPr/>
        </p:nvSpPr>
        <p:spPr>
          <a:xfrm>
            <a:off x="4682246" y="995313"/>
            <a:ext cx="2596391" cy="2785148"/>
          </a:xfrm>
          <a:prstGeom prst="line">
            <a:avLst/>
          </a:prstGeom>
          <a:ln cap="rnd" w="314325">
            <a:solidFill>
              <a:srgbClr val="CC482B"/>
            </a:solidFill>
            <a:prstDash val="solid"/>
            <a:headEnd type="none" len="sm" w="sm"/>
            <a:tailEnd type="none" len="sm" w="sm"/>
          </a:ln>
        </p:spPr>
      </p:sp>
      <p:sp>
        <p:nvSpPr>
          <p:cNvPr name="AutoShape 14" id="14"/>
          <p:cNvSpPr/>
          <p:nvPr/>
        </p:nvSpPr>
        <p:spPr>
          <a:xfrm flipV="true">
            <a:off x="4904458" y="888146"/>
            <a:ext cx="2151967" cy="2912081"/>
          </a:xfrm>
          <a:prstGeom prst="line">
            <a:avLst/>
          </a:prstGeom>
          <a:ln cap="rnd" w="314325">
            <a:solidFill>
              <a:srgbClr val="CC482B"/>
            </a:solidFill>
            <a:prstDash val="solid"/>
            <a:headEnd type="none" len="sm" w="sm"/>
            <a:tailEnd type="none" len="sm" w="sm"/>
          </a:ln>
        </p:spPr>
      </p:sp>
      <p:sp>
        <p:nvSpPr>
          <p:cNvPr name="TextBox 15" id="15"/>
          <p:cNvSpPr txBox="true"/>
          <p:nvPr/>
        </p:nvSpPr>
        <p:spPr>
          <a:xfrm rot="0">
            <a:off x="4158089" y="4675747"/>
            <a:ext cx="13101211" cy="873125"/>
          </a:xfrm>
          <a:prstGeom prst="rect">
            <a:avLst/>
          </a:prstGeom>
        </p:spPr>
        <p:txBody>
          <a:bodyPr anchor="t" rtlCol="false" tIns="0" lIns="0" bIns="0" rIns="0">
            <a:spAutoFit/>
          </a:bodyPr>
          <a:lstStyle/>
          <a:p>
            <a:pPr algn="ctr">
              <a:lnSpc>
                <a:spcPts val="7000"/>
              </a:lnSpc>
            </a:pPr>
            <a:r>
              <a:rPr lang="en-US" b="true" sz="5000" spc="490">
                <a:solidFill>
                  <a:srgbClr val="000000"/>
                </a:solidFill>
                <a:latin typeface="Asap Condensed Bold"/>
                <a:ea typeface="Asap Condensed Bold"/>
                <a:cs typeface="Asap Condensed Bold"/>
                <a:sym typeface="Asap Condensed Bold"/>
              </a:rPr>
              <a:t>WHAT IS SUPPLY CHAIN?</a:t>
            </a:r>
          </a:p>
        </p:txBody>
      </p:sp>
      <p:sp>
        <p:nvSpPr>
          <p:cNvPr name="AutoShape 16" id="16"/>
          <p:cNvSpPr/>
          <p:nvPr/>
        </p:nvSpPr>
        <p:spPr>
          <a:xfrm>
            <a:off x="8735565" y="3383150"/>
            <a:ext cx="1667951" cy="911610"/>
          </a:xfrm>
          <a:prstGeom prst="line">
            <a:avLst/>
          </a:prstGeom>
          <a:ln cap="flat" w="38100">
            <a:solidFill>
              <a:srgbClr val="CC482B"/>
            </a:solidFill>
            <a:prstDash val="solid"/>
            <a:headEnd type="none" len="sm" w="sm"/>
            <a:tailEnd type="triangle" len="med" w="lg"/>
          </a:ln>
        </p:spPr>
      </p:sp>
      <p:sp>
        <p:nvSpPr>
          <p:cNvPr name="TextBox 17" id="17"/>
          <p:cNvSpPr txBox="true"/>
          <p:nvPr/>
        </p:nvSpPr>
        <p:spPr>
          <a:xfrm rot="0">
            <a:off x="5503076" y="5925950"/>
            <a:ext cx="9800880" cy="1215533"/>
          </a:xfrm>
          <a:prstGeom prst="rect">
            <a:avLst/>
          </a:prstGeom>
        </p:spPr>
        <p:txBody>
          <a:bodyPr anchor="t" rtlCol="false" tIns="0" lIns="0" bIns="0" rIns="0">
            <a:spAutoFit/>
          </a:bodyPr>
          <a:lstStyle/>
          <a:p>
            <a:pPr algn="ctr">
              <a:lnSpc>
                <a:spcPts val="3191"/>
              </a:lnSpc>
            </a:pPr>
            <a:r>
              <a:rPr lang="en-US" b="true" sz="2799" spc="61">
                <a:solidFill>
                  <a:srgbClr val="000000"/>
                </a:solidFill>
                <a:latin typeface="Dumondi Condensed Bold"/>
                <a:ea typeface="Dumondi Condensed Bold"/>
                <a:cs typeface="Dumondi Condensed Bold"/>
                <a:sym typeface="Dumondi Condensed Bold"/>
              </a:rPr>
              <a:t>supply chain is the system that moves products from the manufacturer to the customer.</a:t>
            </a:r>
          </a:p>
          <a:p>
            <a:pPr algn="ctr">
              <a:lnSpc>
                <a:spcPts val="3191"/>
              </a:lnSpc>
            </a:pPr>
          </a:p>
        </p:txBody>
      </p:sp>
      <p:grpSp>
        <p:nvGrpSpPr>
          <p:cNvPr name="Group 18" id="18"/>
          <p:cNvGrpSpPr/>
          <p:nvPr/>
        </p:nvGrpSpPr>
        <p:grpSpPr>
          <a:xfrm rot="0">
            <a:off x="13498796" y="634208"/>
            <a:ext cx="1154593" cy="321067"/>
            <a:chOff x="0" y="0"/>
            <a:chExt cx="1539457" cy="428090"/>
          </a:xfrm>
        </p:grpSpPr>
        <p:grpSp>
          <p:nvGrpSpPr>
            <p:cNvPr name="Group 19" id="19"/>
            <p:cNvGrpSpPr/>
            <p:nvPr/>
          </p:nvGrpSpPr>
          <p:grpSpPr>
            <a:xfrm rot="0">
              <a:off x="0" y="0"/>
              <a:ext cx="428090" cy="42809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556206" y="0"/>
              <a:ext cx="428090" cy="42809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111367" y="0"/>
              <a:ext cx="428090" cy="42809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sp>
          <p:sp>
            <p:nvSpPr>
              <p:cNvPr name="TextBox 27" id="2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sp>
        <p:nvSpPr>
          <p:cNvPr name="Freeform 28" id="28"/>
          <p:cNvSpPr/>
          <p:nvPr/>
        </p:nvSpPr>
        <p:spPr>
          <a:xfrm flipH="false" flipV="false" rot="0">
            <a:off x="13465311" y="1144462"/>
            <a:ext cx="4822689" cy="9142538"/>
          </a:xfrm>
          <a:custGeom>
            <a:avLst/>
            <a:gdLst/>
            <a:ahLst/>
            <a:cxnLst/>
            <a:rect r="r" b="b" t="t" l="l"/>
            <a:pathLst>
              <a:path h="9142538" w="4822689">
                <a:moveTo>
                  <a:pt x="0" y="0"/>
                </a:moveTo>
                <a:lnTo>
                  <a:pt x="4822689" y="0"/>
                </a:lnTo>
                <a:lnTo>
                  <a:pt x="4822689" y="9142538"/>
                </a:lnTo>
                <a:lnTo>
                  <a:pt x="0" y="9142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9" id="29"/>
          <p:cNvGrpSpPr/>
          <p:nvPr/>
        </p:nvGrpSpPr>
        <p:grpSpPr>
          <a:xfrm rot="0">
            <a:off x="5228455" y="8964687"/>
            <a:ext cx="4374916" cy="1047428"/>
            <a:chOff x="0" y="0"/>
            <a:chExt cx="1152241" cy="275866"/>
          </a:xfrm>
        </p:grpSpPr>
        <p:sp>
          <p:nvSpPr>
            <p:cNvPr name="Freeform 30" id="30"/>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191E20"/>
              </a:solidFill>
              <a:prstDash val="solid"/>
              <a:round/>
            </a:ln>
          </p:spPr>
        </p:sp>
        <p:sp>
          <p:nvSpPr>
            <p:cNvPr name="TextBox 31" id="31"/>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191E20"/>
                  </a:solidFill>
                  <a:latin typeface="Agrandir Wide"/>
                  <a:ea typeface="Agrandir Wide"/>
                  <a:cs typeface="Agrandir Wide"/>
                  <a:sym typeface="Agrandir Wide"/>
                </a:rPr>
                <a:t>VISUALS</a:t>
              </a:r>
            </a:p>
          </p:txBody>
        </p:sp>
      </p:grpSp>
      <p:grpSp>
        <p:nvGrpSpPr>
          <p:cNvPr name="Group 32" id="32"/>
          <p:cNvGrpSpPr/>
          <p:nvPr/>
        </p:nvGrpSpPr>
        <p:grpSpPr>
          <a:xfrm rot="0">
            <a:off x="9746245" y="8938966"/>
            <a:ext cx="4374916" cy="1047428"/>
            <a:chOff x="0" y="0"/>
            <a:chExt cx="1152241" cy="275866"/>
          </a:xfrm>
        </p:grpSpPr>
        <p:sp>
          <p:nvSpPr>
            <p:cNvPr name="Freeform 33" id="33"/>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CC482B"/>
              </a:solidFill>
              <a:prstDash val="solid"/>
              <a:round/>
            </a:ln>
          </p:spPr>
        </p:sp>
        <p:sp>
          <p:nvSpPr>
            <p:cNvPr name="TextBox 34" id="34"/>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CC482B"/>
                  </a:solidFill>
                  <a:latin typeface="Agrandir Wide"/>
                  <a:ea typeface="Agrandir Wide"/>
                  <a:cs typeface="Agrandir Wide"/>
                  <a:sym typeface="Agrandir Wide"/>
                </a:rPr>
                <a:t>DECISION</a:t>
              </a:r>
            </a:p>
          </p:txBody>
        </p:sp>
      </p:grpSp>
      <p:grpSp>
        <p:nvGrpSpPr>
          <p:cNvPr name="Group 35" id="35"/>
          <p:cNvGrpSpPr/>
          <p:nvPr/>
        </p:nvGrpSpPr>
        <p:grpSpPr>
          <a:xfrm rot="0">
            <a:off x="708538" y="8938966"/>
            <a:ext cx="4374916" cy="1047428"/>
            <a:chOff x="0" y="0"/>
            <a:chExt cx="1152241" cy="275866"/>
          </a:xfrm>
        </p:grpSpPr>
        <p:sp>
          <p:nvSpPr>
            <p:cNvPr name="Freeform 36" id="36"/>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8ED7E8"/>
              </a:solidFill>
              <a:prstDash val="solid"/>
              <a:round/>
            </a:ln>
          </p:spPr>
        </p:sp>
        <p:sp>
          <p:nvSpPr>
            <p:cNvPr name="TextBox 37" id="37"/>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ANALYSIS</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sp>
        <p:nvSpPr>
          <p:cNvPr name="TextBox 2" id="2"/>
          <p:cNvSpPr txBox="true"/>
          <p:nvPr/>
        </p:nvSpPr>
        <p:spPr>
          <a:xfrm rot="0">
            <a:off x="763659" y="1570953"/>
            <a:ext cx="10412070" cy="10276828"/>
          </a:xfrm>
          <a:prstGeom prst="rect">
            <a:avLst/>
          </a:prstGeom>
        </p:spPr>
        <p:txBody>
          <a:bodyPr anchor="t" rtlCol="false" tIns="0" lIns="0" bIns="0" rIns="0">
            <a:spAutoFit/>
          </a:bodyPr>
          <a:lstStyle/>
          <a:p>
            <a:pPr algn="l">
              <a:lnSpc>
                <a:spcPts val="4760"/>
              </a:lnSpc>
            </a:pPr>
            <a:r>
              <a:rPr lang="en-US" sz="3400">
                <a:solidFill>
                  <a:srgbClr val="000000"/>
                </a:solidFill>
                <a:latin typeface="Agrandir Wide"/>
                <a:ea typeface="Agrandir Wide"/>
                <a:cs typeface="Agrandir Wide"/>
                <a:sym typeface="Agrandir Wide"/>
              </a:rPr>
              <a:t>Efficient supply chains are vital for business success, and data analysis plays a crucial role in optimizing them. </a:t>
            </a:r>
          </a:p>
          <a:p>
            <a:pPr algn="l">
              <a:lnSpc>
                <a:spcPts val="4760"/>
              </a:lnSpc>
            </a:pPr>
          </a:p>
          <a:p>
            <a:pPr algn="l">
              <a:lnSpc>
                <a:spcPts val="4760"/>
              </a:lnSpc>
            </a:pPr>
            <a:r>
              <a:rPr lang="en-US" sz="3400">
                <a:solidFill>
                  <a:srgbClr val="000000"/>
                </a:solidFill>
                <a:latin typeface="Agrandir Wide"/>
                <a:ea typeface="Agrandir Wide"/>
                <a:cs typeface="Agrandir Wide"/>
                <a:sym typeface="Agrandir Wide"/>
              </a:rPr>
              <a:t>This project focuses on analyzing supplier performance, inventory management, production efficiency, and logistics to identify inefficiencies, improve decision-making, and reduce costs. </a:t>
            </a:r>
          </a:p>
          <a:p>
            <a:pPr algn="l">
              <a:lnSpc>
                <a:spcPts val="4760"/>
              </a:lnSpc>
            </a:pPr>
          </a:p>
          <a:p>
            <a:pPr algn="l">
              <a:lnSpc>
                <a:spcPts val="4760"/>
              </a:lnSpc>
            </a:pPr>
            <a:r>
              <a:rPr lang="en-US" sz="3400">
                <a:solidFill>
                  <a:srgbClr val="000000"/>
                </a:solidFill>
                <a:latin typeface="Agrandir Wide"/>
                <a:ea typeface="Agrandir Wide"/>
                <a:cs typeface="Agrandir Wide"/>
                <a:sym typeface="Agrandir Wide"/>
              </a:rPr>
              <a:t>The insights gained will help [Company/Industry] streamline operations and enhance overall supply chain performance.</a:t>
            </a:r>
          </a:p>
          <a:p>
            <a:pPr algn="l">
              <a:lnSpc>
                <a:spcPts val="4760"/>
              </a:lnSpc>
            </a:pPr>
          </a:p>
          <a:p>
            <a:pPr algn="l">
              <a:lnSpc>
                <a:spcPts val="4760"/>
              </a:lnSpc>
            </a:pPr>
          </a:p>
          <a:p>
            <a:pPr algn="l">
              <a:lnSpc>
                <a:spcPts val="4760"/>
              </a:lnSpc>
            </a:pPr>
          </a:p>
        </p:txBody>
      </p:sp>
      <p:grpSp>
        <p:nvGrpSpPr>
          <p:cNvPr name="Group 3" id="3"/>
          <p:cNvGrpSpPr/>
          <p:nvPr/>
        </p:nvGrpSpPr>
        <p:grpSpPr>
          <a:xfrm rot="0">
            <a:off x="763659" y="414849"/>
            <a:ext cx="9149361" cy="1047428"/>
            <a:chOff x="0" y="0"/>
            <a:chExt cx="2409708" cy="275866"/>
          </a:xfrm>
        </p:grpSpPr>
        <p:sp>
          <p:nvSpPr>
            <p:cNvPr name="Freeform 4" id="4"/>
            <p:cNvSpPr/>
            <p:nvPr/>
          </p:nvSpPr>
          <p:spPr>
            <a:xfrm flipH="false" flipV="false" rot="0">
              <a:off x="0" y="0"/>
              <a:ext cx="2409708" cy="275866"/>
            </a:xfrm>
            <a:custGeom>
              <a:avLst/>
              <a:gdLst/>
              <a:ahLst/>
              <a:cxnLst/>
              <a:rect r="r" b="b" t="t" l="l"/>
              <a:pathLst>
                <a:path h="275866" w="2409708">
                  <a:moveTo>
                    <a:pt x="43155" y="0"/>
                  </a:moveTo>
                  <a:lnTo>
                    <a:pt x="2366554" y="0"/>
                  </a:lnTo>
                  <a:cubicBezTo>
                    <a:pt x="2377999" y="0"/>
                    <a:pt x="2388975" y="4547"/>
                    <a:pt x="2397069" y="12640"/>
                  </a:cubicBezTo>
                  <a:cubicBezTo>
                    <a:pt x="2405162" y="20733"/>
                    <a:pt x="2409708" y="31709"/>
                    <a:pt x="2409708" y="43155"/>
                  </a:cubicBezTo>
                  <a:lnTo>
                    <a:pt x="2409708" y="232711"/>
                  </a:lnTo>
                  <a:cubicBezTo>
                    <a:pt x="2409708" y="244156"/>
                    <a:pt x="2405162" y="255133"/>
                    <a:pt x="2397069" y="263226"/>
                  </a:cubicBezTo>
                  <a:cubicBezTo>
                    <a:pt x="2388975" y="271319"/>
                    <a:pt x="2377999" y="275866"/>
                    <a:pt x="2366554" y="275866"/>
                  </a:cubicBezTo>
                  <a:lnTo>
                    <a:pt x="43155" y="275866"/>
                  </a:lnTo>
                  <a:cubicBezTo>
                    <a:pt x="31709" y="275866"/>
                    <a:pt x="20733" y="271319"/>
                    <a:pt x="12640" y="263226"/>
                  </a:cubicBezTo>
                  <a:cubicBezTo>
                    <a:pt x="4547" y="255133"/>
                    <a:pt x="0" y="244156"/>
                    <a:pt x="0" y="232711"/>
                  </a:cubicBezTo>
                  <a:lnTo>
                    <a:pt x="0" y="43155"/>
                  </a:lnTo>
                  <a:cubicBezTo>
                    <a:pt x="0" y="31709"/>
                    <a:pt x="4547" y="20733"/>
                    <a:pt x="12640" y="12640"/>
                  </a:cubicBezTo>
                  <a:cubicBezTo>
                    <a:pt x="20733" y="4547"/>
                    <a:pt x="31709" y="0"/>
                    <a:pt x="43155" y="0"/>
                  </a:cubicBezTo>
                  <a:close/>
                </a:path>
              </a:pathLst>
            </a:custGeom>
            <a:solidFill>
              <a:srgbClr val="000000">
                <a:alpha val="0"/>
              </a:srgbClr>
            </a:solidFill>
            <a:ln w="38100" cap="rnd">
              <a:solidFill>
                <a:srgbClr val="2145B2"/>
              </a:solidFill>
              <a:prstDash val="solid"/>
              <a:round/>
            </a:ln>
          </p:spPr>
        </p:sp>
        <p:sp>
          <p:nvSpPr>
            <p:cNvPr name="TextBox 5" id="5"/>
            <p:cNvSpPr txBox="true"/>
            <p:nvPr/>
          </p:nvSpPr>
          <p:spPr>
            <a:xfrm>
              <a:off x="0" y="-180975"/>
              <a:ext cx="2409708" cy="456841"/>
            </a:xfrm>
            <a:prstGeom prst="rect">
              <a:avLst/>
            </a:prstGeom>
          </p:spPr>
          <p:txBody>
            <a:bodyPr anchor="ctr" rtlCol="false" tIns="50800" lIns="50800" bIns="50800" rIns="50800"/>
            <a:lstStyle/>
            <a:p>
              <a:pPr algn="ctr">
                <a:lnSpc>
                  <a:spcPts val="5319"/>
                </a:lnSpc>
              </a:pPr>
              <a:r>
                <a:rPr lang="en-US" sz="3799">
                  <a:solidFill>
                    <a:srgbClr val="2145B2"/>
                  </a:solidFill>
                  <a:latin typeface="Agrandir Wide"/>
                  <a:ea typeface="Agrandir Wide"/>
                  <a:cs typeface="Agrandir Wide"/>
                  <a:sym typeface="Agrandir Wide"/>
                </a:rPr>
                <a:t>1-INTRODUCTION</a:t>
              </a:r>
            </a:p>
          </p:txBody>
        </p:sp>
      </p:grpSp>
      <p:grpSp>
        <p:nvGrpSpPr>
          <p:cNvPr name="Group 6" id="6"/>
          <p:cNvGrpSpPr/>
          <p:nvPr/>
        </p:nvGrpSpPr>
        <p:grpSpPr>
          <a:xfrm rot="0">
            <a:off x="12703565" y="5641299"/>
            <a:ext cx="4374916" cy="1047428"/>
            <a:chOff x="0" y="0"/>
            <a:chExt cx="1152241" cy="275866"/>
          </a:xfrm>
        </p:grpSpPr>
        <p:sp>
          <p:nvSpPr>
            <p:cNvPr name="Freeform 7" id="7"/>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E0CA27"/>
              </a:solidFill>
              <a:prstDash val="solid"/>
              <a:round/>
            </a:ln>
          </p:spPr>
        </p:sp>
        <p:sp>
          <p:nvSpPr>
            <p:cNvPr name="TextBox 8" id="8"/>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E0CA27"/>
                  </a:solidFill>
                  <a:latin typeface="Agrandir Wide"/>
                  <a:ea typeface="Agrandir Wide"/>
                  <a:cs typeface="Agrandir Wide"/>
                  <a:sym typeface="Agrandir Wide"/>
                </a:rPr>
                <a:t>QUESTIONS</a:t>
              </a:r>
            </a:p>
          </p:txBody>
        </p:sp>
      </p:grpSp>
      <p:grpSp>
        <p:nvGrpSpPr>
          <p:cNvPr name="Group 9" id="9"/>
          <p:cNvGrpSpPr/>
          <p:nvPr/>
        </p:nvGrpSpPr>
        <p:grpSpPr>
          <a:xfrm rot="0">
            <a:off x="15376587" y="8040955"/>
            <a:ext cx="4374916" cy="1047428"/>
            <a:chOff x="0" y="0"/>
            <a:chExt cx="1152241" cy="275866"/>
          </a:xfrm>
        </p:grpSpPr>
        <p:sp>
          <p:nvSpPr>
            <p:cNvPr name="Freeform 10" id="10"/>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191E20"/>
              </a:solidFill>
              <a:prstDash val="solid"/>
              <a:round/>
            </a:ln>
          </p:spPr>
        </p:sp>
        <p:sp>
          <p:nvSpPr>
            <p:cNvPr name="TextBox 11" id="11"/>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191E20"/>
                  </a:solidFill>
                  <a:latin typeface="Agrandir Wide"/>
                  <a:ea typeface="Agrandir Wide"/>
                  <a:cs typeface="Agrandir Wide"/>
                  <a:sym typeface="Agrandir Wide"/>
                </a:rPr>
                <a:t>VISUALS</a:t>
              </a:r>
            </a:p>
          </p:txBody>
        </p:sp>
      </p:grpSp>
      <p:grpSp>
        <p:nvGrpSpPr>
          <p:cNvPr name="Group 12" id="12"/>
          <p:cNvGrpSpPr/>
          <p:nvPr/>
        </p:nvGrpSpPr>
        <p:grpSpPr>
          <a:xfrm rot="0">
            <a:off x="16578886" y="9239572"/>
            <a:ext cx="4374916" cy="1047428"/>
            <a:chOff x="0" y="0"/>
            <a:chExt cx="1152241" cy="275866"/>
          </a:xfrm>
        </p:grpSpPr>
        <p:sp>
          <p:nvSpPr>
            <p:cNvPr name="Freeform 13" id="13"/>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CC482B"/>
              </a:solidFill>
              <a:prstDash val="solid"/>
              <a:round/>
            </a:ln>
          </p:spPr>
        </p:sp>
        <p:sp>
          <p:nvSpPr>
            <p:cNvPr name="TextBox 14" id="14"/>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CC482B"/>
                  </a:solidFill>
                  <a:latin typeface="Agrandir Wide"/>
                  <a:ea typeface="Agrandir Wide"/>
                  <a:cs typeface="Agrandir Wide"/>
                  <a:sym typeface="Agrandir Wide"/>
                </a:rPr>
                <a:t>DECISION</a:t>
              </a:r>
            </a:p>
          </p:txBody>
        </p:sp>
      </p:grpSp>
      <p:grpSp>
        <p:nvGrpSpPr>
          <p:cNvPr name="Group 15" id="15"/>
          <p:cNvGrpSpPr/>
          <p:nvPr/>
        </p:nvGrpSpPr>
        <p:grpSpPr>
          <a:xfrm rot="0">
            <a:off x="14391429" y="6841127"/>
            <a:ext cx="4374916" cy="1047428"/>
            <a:chOff x="0" y="0"/>
            <a:chExt cx="1152241" cy="275866"/>
          </a:xfrm>
        </p:grpSpPr>
        <p:sp>
          <p:nvSpPr>
            <p:cNvPr name="Freeform 16" id="16"/>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8ED7E8"/>
              </a:solidFill>
              <a:prstDash val="solid"/>
              <a:round/>
            </a:ln>
          </p:spPr>
        </p:sp>
        <p:sp>
          <p:nvSpPr>
            <p:cNvPr name="TextBox 17" id="17"/>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ANALYSIS</a:t>
              </a:r>
            </a:p>
          </p:txBody>
        </p:sp>
      </p:gr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4230676" y="0"/>
            <a:ext cx="3019329" cy="6238084"/>
            <a:chOff x="0" y="0"/>
            <a:chExt cx="660400" cy="1364419"/>
          </a:xfrm>
        </p:grpSpPr>
        <p:sp>
          <p:nvSpPr>
            <p:cNvPr name="Freeform 3" id="3"/>
            <p:cNvSpPr/>
            <p:nvPr/>
          </p:nvSpPr>
          <p:spPr>
            <a:xfrm flipH="false" flipV="false" rot="0">
              <a:off x="0" y="0"/>
              <a:ext cx="660400" cy="1364419"/>
            </a:xfrm>
            <a:custGeom>
              <a:avLst/>
              <a:gdLst/>
              <a:ahLst/>
              <a:cxnLst/>
              <a:rect r="r" b="b" t="t" l="l"/>
              <a:pathLst>
                <a:path h="1364419" w="660400">
                  <a:moveTo>
                    <a:pt x="220252" y="1345350"/>
                  </a:moveTo>
                  <a:cubicBezTo>
                    <a:pt x="254109" y="1356864"/>
                    <a:pt x="292600" y="1364419"/>
                    <a:pt x="330378" y="1364419"/>
                  </a:cubicBezTo>
                  <a:cubicBezTo>
                    <a:pt x="368157" y="1364419"/>
                    <a:pt x="404509" y="1357942"/>
                    <a:pt x="438009" y="1346428"/>
                  </a:cubicBezTo>
                  <a:cubicBezTo>
                    <a:pt x="438723" y="1346069"/>
                    <a:pt x="439435" y="1346069"/>
                    <a:pt x="440148" y="1345710"/>
                  </a:cubicBezTo>
                  <a:cubicBezTo>
                    <a:pt x="565955" y="1299654"/>
                    <a:pt x="658618" y="1178040"/>
                    <a:pt x="660400" y="1023664"/>
                  </a:cubicBezTo>
                  <a:lnTo>
                    <a:pt x="660400" y="0"/>
                  </a:lnTo>
                  <a:lnTo>
                    <a:pt x="0" y="0"/>
                  </a:lnTo>
                  <a:lnTo>
                    <a:pt x="0" y="1022905"/>
                  </a:lnTo>
                  <a:cubicBezTo>
                    <a:pt x="1782" y="1178759"/>
                    <a:pt x="93019" y="1300375"/>
                    <a:pt x="220252" y="1345350"/>
                  </a:cubicBezTo>
                  <a:close/>
                </a:path>
              </a:pathLst>
            </a:custGeom>
            <a:solidFill>
              <a:srgbClr val="2C8CCB"/>
            </a:solidFill>
          </p:spPr>
        </p:sp>
        <p:sp>
          <p:nvSpPr>
            <p:cNvPr name="TextBox 4" id="4"/>
            <p:cNvSpPr txBox="true"/>
            <p:nvPr/>
          </p:nvSpPr>
          <p:spPr>
            <a:xfrm>
              <a:off x="0" y="-57150"/>
              <a:ext cx="660400" cy="1294569"/>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7637205" y="0"/>
            <a:ext cx="3019329" cy="6812196"/>
            <a:chOff x="0" y="0"/>
            <a:chExt cx="660400" cy="1489991"/>
          </a:xfrm>
        </p:grpSpPr>
        <p:sp>
          <p:nvSpPr>
            <p:cNvPr name="Freeform 6" id="6"/>
            <p:cNvSpPr/>
            <p:nvPr/>
          </p:nvSpPr>
          <p:spPr>
            <a:xfrm flipH="false" flipV="false" rot="0">
              <a:off x="0" y="0"/>
              <a:ext cx="660400" cy="1489992"/>
            </a:xfrm>
            <a:custGeom>
              <a:avLst/>
              <a:gdLst/>
              <a:ahLst/>
              <a:cxnLst/>
              <a:rect r="r" b="b" t="t" l="l"/>
              <a:pathLst>
                <a:path h="1489992" w="660400">
                  <a:moveTo>
                    <a:pt x="220252" y="1470922"/>
                  </a:moveTo>
                  <a:cubicBezTo>
                    <a:pt x="254109" y="1482436"/>
                    <a:pt x="292600" y="1489992"/>
                    <a:pt x="330378" y="1489992"/>
                  </a:cubicBezTo>
                  <a:cubicBezTo>
                    <a:pt x="368157" y="1489992"/>
                    <a:pt x="404509" y="1483514"/>
                    <a:pt x="438009" y="1472001"/>
                  </a:cubicBezTo>
                  <a:cubicBezTo>
                    <a:pt x="438723" y="1471641"/>
                    <a:pt x="439435" y="1471641"/>
                    <a:pt x="440148" y="1471282"/>
                  </a:cubicBezTo>
                  <a:cubicBezTo>
                    <a:pt x="565955" y="1425227"/>
                    <a:pt x="658618" y="1303613"/>
                    <a:pt x="660400" y="1146447"/>
                  </a:cubicBezTo>
                  <a:lnTo>
                    <a:pt x="660400" y="0"/>
                  </a:lnTo>
                  <a:lnTo>
                    <a:pt x="0" y="0"/>
                  </a:lnTo>
                  <a:lnTo>
                    <a:pt x="0" y="1145596"/>
                  </a:lnTo>
                  <a:cubicBezTo>
                    <a:pt x="1782" y="1304331"/>
                    <a:pt x="93019" y="1425947"/>
                    <a:pt x="220252" y="1470922"/>
                  </a:cubicBezTo>
                  <a:close/>
                </a:path>
              </a:pathLst>
            </a:custGeom>
            <a:solidFill>
              <a:srgbClr val="36B7DA"/>
            </a:solidFill>
          </p:spPr>
        </p:sp>
        <p:sp>
          <p:nvSpPr>
            <p:cNvPr name="TextBox 7" id="7"/>
            <p:cNvSpPr txBox="true"/>
            <p:nvPr/>
          </p:nvSpPr>
          <p:spPr>
            <a:xfrm>
              <a:off x="0" y="-57150"/>
              <a:ext cx="660400" cy="1420141"/>
            </a:xfrm>
            <a:prstGeom prst="rect">
              <a:avLst/>
            </a:prstGeom>
          </p:spPr>
          <p:txBody>
            <a:bodyPr anchor="ctr" rtlCol="false" tIns="50800" lIns="50800" bIns="50800" rIns="50800"/>
            <a:lstStyle/>
            <a:p>
              <a:pPr algn="ctr">
                <a:lnSpc>
                  <a:spcPts val="3299"/>
                </a:lnSpc>
              </a:pPr>
            </a:p>
          </p:txBody>
        </p:sp>
      </p:grpSp>
      <p:grpSp>
        <p:nvGrpSpPr>
          <p:cNvPr name="Group 8" id="8"/>
          <p:cNvGrpSpPr/>
          <p:nvPr/>
        </p:nvGrpSpPr>
        <p:grpSpPr>
          <a:xfrm rot="0">
            <a:off x="11043734" y="0"/>
            <a:ext cx="3019329" cy="7373260"/>
            <a:chOff x="0" y="0"/>
            <a:chExt cx="660400" cy="1612710"/>
          </a:xfrm>
        </p:grpSpPr>
        <p:sp>
          <p:nvSpPr>
            <p:cNvPr name="Freeform 9" id="9"/>
            <p:cNvSpPr/>
            <p:nvPr/>
          </p:nvSpPr>
          <p:spPr>
            <a:xfrm flipH="false" flipV="false" rot="0">
              <a:off x="0" y="0"/>
              <a:ext cx="660400" cy="1612710"/>
            </a:xfrm>
            <a:custGeom>
              <a:avLst/>
              <a:gdLst/>
              <a:ahLst/>
              <a:cxnLst/>
              <a:rect r="r" b="b" t="t" l="l"/>
              <a:pathLst>
                <a:path h="1612710" w="660400">
                  <a:moveTo>
                    <a:pt x="220252" y="1593641"/>
                  </a:moveTo>
                  <a:cubicBezTo>
                    <a:pt x="254109" y="1605155"/>
                    <a:pt x="292600" y="1612710"/>
                    <a:pt x="330378" y="1612710"/>
                  </a:cubicBezTo>
                  <a:cubicBezTo>
                    <a:pt x="368157" y="1612710"/>
                    <a:pt x="404509" y="1606233"/>
                    <a:pt x="438009" y="1594719"/>
                  </a:cubicBezTo>
                  <a:cubicBezTo>
                    <a:pt x="438723" y="1594359"/>
                    <a:pt x="439435" y="1594359"/>
                    <a:pt x="440148" y="1594000"/>
                  </a:cubicBezTo>
                  <a:cubicBezTo>
                    <a:pt x="565955" y="1547945"/>
                    <a:pt x="658618" y="1426331"/>
                    <a:pt x="660400" y="1266440"/>
                  </a:cubicBezTo>
                  <a:lnTo>
                    <a:pt x="660400" y="0"/>
                  </a:lnTo>
                  <a:lnTo>
                    <a:pt x="0" y="0"/>
                  </a:lnTo>
                  <a:lnTo>
                    <a:pt x="0" y="1265500"/>
                  </a:lnTo>
                  <a:cubicBezTo>
                    <a:pt x="1782" y="1427050"/>
                    <a:pt x="93019" y="1548665"/>
                    <a:pt x="220252" y="1593641"/>
                  </a:cubicBezTo>
                  <a:close/>
                </a:path>
              </a:pathLst>
            </a:custGeom>
            <a:solidFill>
              <a:srgbClr val="3CBDBB"/>
            </a:solidFill>
          </p:spPr>
        </p:sp>
        <p:sp>
          <p:nvSpPr>
            <p:cNvPr name="TextBox 10" id="10"/>
            <p:cNvSpPr txBox="true"/>
            <p:nvPr/>
          </p:nvSpPr>
          <p:spPr>
            <a:xfrm>
              <a:off x="0" y="-57150"/>
              <a:ext cx="660400" cy="1542860"/>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14450262" y="0"/>
            <a:ext cx="3019329" cy="7764700"/>
            <a:chOff x="0" y="0"/>
            <a:chExt cx="660400" cy="1698327"/>
          </a:xfrm>
        </p:grpSpPr>
        <p:sp>
          <p:nvSpPr>
            <p:cNvPr name="Freeform 12" id="12"/>
            <p:cNvSpPr/>
            <p:nvPr/>
          </p:nvSpPr>
          <p:spPr>
            <a:xfrm flipH="false" flipV="false" rot="0">
              <a:off x="0" y="0"/>
              <a:ext cx="660400" cy="1698327"/>
            </a:xfrm>
            <a:custGeom>
              <a:avLst/>
              <a:gdLst/>
              <a:ahLst/>
              <a:cxnLst/>
              <a:rect r="r" b="b" t="t" l="l"/>
              <a:pathLst>
                <a:path h="1698327" w="660400">
                  <a:moveTo>
                    <a:pt x="220252" y="1679258"/>
                  </a:moveTo>
                  <a:cubicBezTo>
                    <a:pt x="254109" y="1690772"/>
                    <a:pt x="292600" y="1698327"/>
                    <a:pt x="330378" y="1698327"/>
                  </a:cubicBezTo>
                  <a:cubicBezTo>
                    <a:pt x="368157" y="1698327"/>
                    <a:pt x="404509" y="1691850"/>
                    <a:pt x="438009" y="1680336"/>
                  </a:cubicBezTo>
                  <a:cubicBezTo>
                    <a:pt x="438723" y="1679977"/>
                    <a:pt x="439435" y="1679977"/>
                    <a:pt x="440148" y="1679617"/>
                  </a:cubicBezTo>
                  <a:cubicBezTo>
                    <a:pt x="565955" y="1633562"/>
                    <a:pt x="658618" y="1511948"/>
                    <a:pt x="660400" y="1350155"/>
                  </a:cubicBezTo>
                  <a:lnTo>
                    <a:pt x="660400" y="0"/>
                  </a:lnTo>
                  <a:lnTo>
                    <a:pt x="0" y="0"/>
                  </a:lnTo>
                  <a:lnTo>
                    <a:pt x="0" y="1349153"/>
                  </a:lnTo>
                  <a:cubicBezTo>
                    <a:pt x="1782" y="1512667"/>
                    <a:pt x="93019" y="1634282"/>
                    <a:pt x="220252" y="1679258"/>
                  </a:cubicBezTo>
                  <a:close/>
                </a:path>
              </a:pathLst>
            </a:custGeom>
            <a:solidFill>
              <a:srgbClr val="80CDCC"/>
            </a:solidFill>
          </p:spPr>
        </p:sp>
        <p:sp>
          <p:nvSpPr>
            <p:cNvPr name="TextBox 13" id="13"/>
            <p:cNvSpPr txBox="true"/>
            <p:nvPr/>
          </p:nvSpPr>
          <p:spPr>
            <a:xfrm>
              <a:off x="0" y="-57150"/>
              <a:ext cx="660400" cy="1628477"/>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824147" y="0"/>
            <a:ext cx="3019329" cy="5690068"/>
            <a:chOff x="0" y="0"/>
            <a:chExt cx="660400" cy="1244555"/>
          </a:xfrm>
        </p:grpSpPr>
        <p:sp>
          <p:nvSpPr>
            <p:cNvPr name="Freeform 15" id="15"/>
            <p:cNvSpPr/>
            <p:nvPr/>
          </p:nvSpPr>
          <p:spPr>
            <a:xfrm flipH="false" flipV="false" rot="0">
              <a:off x="0" y="0"/>
              <a:ext cx="660400" cy="1244555"/>
            </a:xfrm>
            <a:custGeom>
              <a:avLst/>
              <a:gdLst/>
              <a:ahLst/>
              <a:cxnLst/>
              <a:rect r="r" b="b" t="t" l="l"/>
              <a:pathLst>
                <a:path h="1244555" w="660400">
                  <a:moveTo>
                    <a:pt x="220252" y="1225486"/>
                  </a:moveTo>
                  <a:cubicBezTo>
                    <a:pt x="254109" y="1237000"/>
                    <a:pt x="292600" y="1244555"/>
                    <a:pt x="330378" y="1244555"/>
                  </a:cubicBezTo>
                  <a:cubicBezTo>
                    <a:pt x="368157" y="1244555"/>
                    <a:pt x="404509" y="1238078"/>
                    <a:pt x="438009" y="1226564"/>
                  </a:cubicBezTo>
                  <a:cubicBezTo>
                    <a:pt x="438723" y="1226205"/>
                    <a:pt x="439435" y="1226205"/>
                    <a:pt x="440148" y="1225845"/>
                  </a:cubicBezTo>
                  <a:cubicBezTo>
                    <a:pt x="565955" y="1179790"/>
                    <a:pt x="658618" y="1058176"/>
                    <a:pt x="660400" y="906462"/>
                  </a:cubicBezTo>
                  <a:lnTo>
                    <a:pt x="660400" y="0"/>
                  </a:lnTo>
                  <a:lnTo>
                    <a:pt x="0" y="0"/>
                  </a:lnTo>
                  <a:lnTo>
                    <a:pt x="0" y="905790"/>
                  </a:lnTo>
                  <a:cubicBezTo>
                    <a:pt x="1782" y="1058895"/>
                    <a:pt x="93019" y="1180510"/>
                    <a:pt x="220252" y="1225486"/>
                  </a:cubicBezTo>
                  <a:close/>
                </a:path>
              </a:pathLst>
            </a:custGeom>
            <a:solidFill>
              <a:srgbClr val="13538A"/>
            </a:solidFill>
          </p:spPr>
        </p:sp>
        <p:sp>
          <p:nvSpPr>
            <p:cNvPr name="TextBox 16" id="16"/>
            <p:cNvSpPr txBox="true"/>
            <p:nvPr/>
          </p:nvSpPr>
          <p:spPr>
            <a:xfrm>
              <a:off x="0" y="-57150"/>
              <a:ext cx="660400" cy="1174705"/>
            </a:xfrm>
            <a:prstGeom prst="rect">
              <a:avLst/>
            </a:prstGeom>
          </p:spPr>
          <p:txBody>
            <a:bodyPr anchor="ctr" rtlCol="false" tIns="50800" lIns="50800" bIns="50800" rIns="50800"/>
            <a:lstStyle/>
            <a:p>
              <a:pPr algn="ctr">
                <a:lnSpc>
                  <a:spcPts val="3299"/>
                </a:lnSpc>
              </a:pPr>
            </a:p>
          </p:txBody>
        </p:sp>
      </p:grpSp>
      <p:sp>
        <p:nvSpPr>
          <p:cNvPr name="Freeform 17" id="17"/>
          <p:cNvSpPr/>
          <p:nvPr/>
        </p:nvSpPr>
        <p:spPr>
          <a:xfrm flipH="false" flipV="false" rot="0">
            <a:off x="1904652" y="897429"/>
            <a:ext cx="837821" cy="891299"/>
          </a:xfrm>
          <a:custGeom>
            <a:avLst/>
            <a:gdLst/>
            <a:ahLst/>
            <a:cxnLst/>
            <a:rect r="r" b="b" t="t" l="l"/>
            <a:pathLst>
              <a:path h="891299" w="837821">
                <a:moveTo>
                  <a:pt x="0" y="0"/>
                </a:moveTo>
                <a:lnTo>
                  <a:pt x="837821" y="0"/>
                </a:lnTo>
                <a:lnTo>
                  <a:pt x="837821" y="891299"/>
                </a:lnTo>
                <a:lnTo>
                  <a:pt x="0" y="8912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5293566" y="911376"/>
            <a:ext cx="875756" cy="877351"/>
          </a:xfrm>
          <a:custGeom>
            <a:avLst/>
            <a:gdLst/>
            <a:ahLst/>
            <a:cxnLst/>
            <a:rect r="r" b="b" t="t" l="l"/>
            <a:pathLst>
              <a:path h="877351" w="875756">
                <a:moveTo>
                  <a:pt x="0" y="0"/>
                </a:moveTo>
                <a:lnTo>
                  <a:pt x="875756" y="0"/>
                </a:lnTo>
                <a:lnTo>
                  <a:pt x="875756" y="877352"/>
                </a:lnTo>
                <a:lnTo>
                  <a:pt x="0" y="8773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2144833" y="1006658"/>
            <a:ext cx="804746" cy="782069"/>
          </a:xfrm>
          <a:custGeom>
            <a:avLst/>
            <a:gdLst/>
            <a:ahLst/>
            <a:cxnLst/>
            <a:rect r="r" b="b" t="t" l="l"/>
            <a:pathLst>
              <a:path h="782069" w="804746">
                <a:moveTo>
                  <a:pt x="0" y="0"/>
                </a:moveTo>
                <a:lnTo>
                  <a:pt x="804746" y="0"/>
                </a:lnTo>
                <a:lnTo>
                  <a:pt x="804746" y="782070"/>
                </a:lnTo>
                <a:lnTo>
                  <a:pt x="0" y="782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5539419" y="982025"/>
            <a:ext cx="831336" cy="831336"/>
          </a:xfrm>
          <a:custGeom>
            <a:avLst/>
            <a:gdLst/>
            <a:ahLst/>
            <a:cxnLst/>
            <a:rect r="r" b="b" t="t" l="l"/>
            <a:pathLst>
              <a:path h="831336" w="831336">
                <a:moveTo>
                  <a:pt x="0" y="0"/>
                </a:moveTo>
                <a:lnTo>
                  <a:pt x="831336" y="0"/>
                </a:lnTo>
                <a:lnTo>
                  <a:pt x="831336" y="831336"/>
                </a:lnTo>
                <a:lnTo>
                  <a:pt x="0" y="8313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true" flipV="false" rot="0">
            <a:off x="8623428" y="866767"/>
            <a:ext cx="1026545" cy="1030292"/>
          </a:xfrm>
          <a:custGeom>
            <a:avLst/>
            <a:gdLst/>
            <a:ahLst/>
            <a:cxnLst/>
            <a:rect r="r" b="b" t="t" l="l"/>
            <a:pathLst>
              <a:path h="1030292" w="1026545">
                <a:moveTo>
                  <a:pt x="1026545" y="0"/>
                </a:moveTo>
                <a:lnTo>
                  <a:pt x="0" y="0"/>
                </a:lnTo>
                <a:lnTo>
                  <a:pt x="0" y="1030292"/>
                </a:lnTo>
                <a:lnTo>
                  <a:pt x="1026545" y="1030292"/>
                </a:lnTo>
                <a:lnTo>
                  <a:pt x="102654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2" id="22"/>
          <p:cNvGrpSpPr/>
          <p:nvPr/>
        </p:nvGrpSpPr>
        <p:grpSpPr>
          <a:xfrm rot="0">
            <a:off x="1093875" y="2971319"/>
            <a:ext cx="2459375" cy="1887821"/>
            <a:chOff x="0" y="0"/>
            <a:chExt cx="3279166" cy="2517095"/>
          </a:xfrm>
        </p:grpSpPr>
        <p:sp>
          <p:nvSpPr>
            <p:cNvPr name="TextBox 23" id="23"/>
            <p:cNvSpPr txBox="true"/>
            <p:nvPr/>
          </p:nvSpPr>
          <p:spPr>
            <a:xfrm rot="0">
              <a:off x="0" y="0"/>
              <a:ext cx="3279166" cy="558701"/>
            </a:xfrm>
            <a:prstGeom prst="rect">
              <a:avLst/>
            </a:prstGeom>
          </p:spPr>
          <p:txBody>
            <a:bodyPr anchor="t" rtlCol="false" tIns="0" lIns="0" bIns="0" rIns="0">
              <a:spAutoFit/>
            </a:bodyPr>
            <a:lstStyle/>
            <a:p>
              <a:pPr algn="ctr">
                <a:lnSpc>
                  <a:spcPts val="3359"/>
                </a:lnSpc>
              </a:pPr>
              <a:r>
                <a:rPr lang="en-US" b="true" sz="2799" spc="279">
                  <a:solidFill>
                    <a:srgbClr val="FFFFFF"/>
                  </a:solidFill>
                  <a:latin typeface="Aileron Bold"/>
                  <a:ea typeface="Aileron Bold"/>
                  <a:cs typeface="Aileron Bold"/>
                  <a:sym typeface="Aileron Bold"/>
                </a:rPr>
                <a:t>1</a:t>
              </a:r>
            </a:p>
          </p:txBody>
        </p:sp>
        <p:sp>
          <p:nvSpPr>
            <p:cNvPr name="TextBox 24" id="24"/>
            <p:cNvSpPr txBox="true"/>
            <p:nvPr/>
          </p:nvSpPr>
          <p:spPr>
            <a:xfrm rot="0">
              <a:off x="0" y="719199"/>
              <a:ext cx="3279166" cy="1797897"/>
            </a:xfrm>
            <a:prstGeom prst="rect">
              <a:avLst/>
            </a:prstGeom>
          </p:spPr>
          <p:txBody>
            <a:bodyPr anchor="t" rtlCol="false" tIns="0" lIns="0" bIns="0" rIns="0">
              <a:spAutoFit/>
            </a:bodyPr>
            <a:lstStyle/>
            <a:p>
              <a:pPr algn="ctr">
                <a:lnSpc>
                  <a:spcPts val="3640"/>
                </a:lnSpc>
              </a:pPr>
              <a:r>
                <a:rPr lang="en-US" sz="2600" spc="52">
                  <a:solidFill>
                    <a:srgbClr val="FFFFFF"/>
                  </a:solidFill>
                  <a:latin typeface="Aileron"/>
                  <a:ea typeface="Aileron"/>
                  <a:cs typeface="Aileron"/>
                  <a:sym typeface="Aileron"/>
                </a:rPr>
                <a:t>Availability per Order Quantity</a:t>
              </a:r>
            </a:p>
            <a:p>
              <a:pPr algn="ctr">
                <a:lnSpc>
                  <a:spcPts val="3640"/>
                </a:lnSpc>
              </a:pPr>
            </a:p>
          </p:txBody>
        </p:sp>
      </p:grpSp>
      <p:grpSp>
        <p:nvGrpSpPr>
          <p:cNvPr name="Group 25" id="25"/>
          <p:cNvGrpSpPr/>
          <p:nvPr/>
        </p:nvGrpSpPr>
        <p:grpSpPr>
          <a:xfrm rot="0">
            <a:off x="4510653" y="2975787"/>
            <a:ext cx="2459375" cy="1887821"/>
            <a:chOff x="0" y="0"/>
            <a:chExt cx="3279166" cy="2517095"/>
          </a:xfrm>
        </p:grpSpPr>
        <p:sp>
          <p:nvSpPr>
            <p:cNvPr name="TextBox 26" id="26"/>
            <p:cNvSpPr txBox="true"/>
            <p:nvPr/>
          </p:nvSpPr>
          <p:spPr>
            <a:xfrm rot="0">
              <a:off x="0" y="0"/>
              <a:ext cx="3279166" cy="558701"/>
            </a:xfrm>
            <a:prstGeom prst="rect">
              <a:avLst/>
            </a:prstGeom>
          </p:spPr>
          <p:txBody>
            <a:bodyPr anchor="t" rtlCol="false" tIns="0" lIns="0" bIns="0" rIns="0">
              <a:spAutoFit/>
            </a:bodyPr>
            <a:lstStyle/>
            <a:p>
              <a:pPr algn="ctr">
                <a:lnSpc>
                  <a:spcPts val="3359"/>
                </a:lnSpc>
              </a:pPr>
              <a:r>
                <a:rPr lang="en-US" b="true" sz="2799" spc="279">
                  <a:solidFill>
                    <a:srgbClr val="FFFFFF"/>
                  </a:solidFill>
                  <a:latin typeface="Aileron Bold"/>
                  <a:ea typeface="Aileron Bold"/>
                  <a:cs typeface="Aileron Bold"/>
                  <a:sym typeface="Aileron Bold"/>
                </a:rPr>
                <a:t>2</a:t>
              </a:r>
            </a:p>
          </p:txBody>
        </p:sp>
        <p:sp>
          <p:nvSpPr>
            <p:cNvPr name="TextBox 27" id="27"/>
            <p:cNvSpPr txBox="true"/>
            <p:nvPr/>
          </p:nvSpPr>
          <p:spPr>
            <a:xfrm rot="0">
              <a:off x="0" y="719199"/>
              <a:ext cx="3279166" cy="1797897"/>
            </a:xfrm>
            <a:prstGeom prst="rect">
              <a:avLst/>
            </a:prstGeom>
          </p:spPr>
          <p:txBody>
            <a:bodyPr anchor="t" rtlCol="false" tIns="0" lIns="0" bIns="0" rIns="0">
              <a:spAutoFit/>
            </a:bodyPr>
            <a:lstStyle/>
            <a:p>
              <a:pPr algn="ctr">
                <a:lnSpc>
                  <a:spcPts val="3640"/>
                </a:lnSpc>
              </a:pPr>
              <a:r>
                <a:rPr lang="en-US" sz="2600" spc="52">
                  <a:solidFill>
                    <a:srgbClr val="FFFFFF"/>
                  </a:solidFill>
                  <a:latin typeface="Aileron"/>
                  <a:ea typeface="Aileron"/>
                  <a:cs typeface="Aileron"/>
                  <a:sym typeface="Aileron"/>
                </a:rPr>
                <a:t>Defect rate per supplier</a:t>
              </a:r>
            </a:p>
            <a:p>
              <a:pPr algn="ctr">
                <a:lnSpc>
                  <a:spcPts val="3640"/>
                </a:lnSpc>
              </a:pPr>
            </a:p>
          </p:txBody>
        </p:sp>
      </p:grpSp>
      <p:grpSp>
        <p:nvGrpSpPr>
          <p:cNvPr name="Group 28" id="28"/>
          <p:cNvGrpSpPr/>
          <p:nvPr/>
        </p:nvGrpSpPr>
        <p:grpSpPr>
          <a:xfrm rot="0">
            <a:off x="7907013" y="3026924"/>
            <a:ext cx="2459375" cy="1887821"/>
            <a:chOff x="0" y="0"/>
            <a:chExt cx="3279166" cy="2517095"/>
          </a:xfrm>
        </p:grpSpPr>
        <p:sp>
          <p:nvSpPr>
            <p:cNvPr name="TextBox 29" id="29"/>
            <p:cNvSpPr txBox="true"/>
            <p:nvPr/>
          </p:nvSpPr>
          <p:spPr>
            <a:xfrm rot="0">
              <a:off x="0" y="0"/>
              <a:ext cx="3279166" cy="558701"/>
            </a:xfrm>
            <a:prstGeom prst="rect">
              <a:avLst/>
            </a:prstGeom>
          </p:spPr>
          <p:txBody>
            <a:bodyPr anchor="t" rtlCol="false" tIns="0" lIns="0" bIns="0" rIns="0">
              <a:spAutoFit/>
            </a:bodyPr>
            <a:lstStyle/>
            <a:p>
              <a:pPr algn="ctr">
                <a:lnSpc>
                  <a:spcPts val="3359"/>
                </a:lnSpc>
              </a:pPr>
              <a:r>
                <a:rPr lang="en-US" b="true" sz="2799" spc="279">
                  <a:solidFill>
                    <a:srgbClr val="FFFFFF"/>
                  </a:solidFill>
                  <a:latin typeface="Aileron Bold"/>
                  <a:ea typeface="Aileron Bold"/>
                  <a:cs typeface="Aileron Bold"/>
                  <a:sym typeface="Aileron Bold"/>
                </a:rPr>
                <a:t>3</a:t>
              </a:r>
            </a:p>
          </p:txBody>
        </p:sp>
        <p:sp>
          <p:nvSpPr>
            <p:cNvPr name="TextBox 30" id="30"/>
            <p:cNvSpPr txBox="true"/>
            <p:nvPr/>
          </p:nvSpPr>
          <p:spPr>
            <a:xfrm rot="0">
              <a:off x="0" y="719199"/>
              <a:ext cx="3279166" cy="1797897"/>
            </a:xfrm>
            <a:prstGeom prst="rect">
              <a:avLst/>
            </a:prstGeom>
          </p:spPr>
          <p:txBody>
            <a:bodyPr anchor="t" rtlCol="false" tIns="0" lIns="0" bIns="0" rIns="0">
              <a:spAutoFit/>
            </a:bodyPr>
            <a:lstStyle/>
            <a:p>
              <a:pPr algn="ctr">
                <a:lnSpc>
                  <a:spcPts val="3640"/>
                </a:lnSpc>
              </a:pPr>
              <a:r>
                <a:rPr lang="en-US" sz="2600" spc="52">
                  <a:solidFill>
                    <a:srgbClr val="FFFFFF"/>
                  </a:solidFill>
                  <a:latin typeface="Aileron"/>
                  <a:ea typeface="Aileron"/>
                  <a:cs typeface="Aileron"/>
                  <a:sym typeface="Aileron"/>
                </a:rPr>
                <a:t>Most supplier facing issues</a:t>
              </a:r>
            </a:p>
            <a:p>
              <a:pPr algn="ctr">
                <a:lnSpc>
                  <a:spcPts val="3640"/>
                </a:lnSpc>
              </a:pPr>
            </a:p>
          </p:txBody>
        </p:sp>
      </p:grpSp>
      <p:grpSp>
        <p:nvGrpSpPr>
          <p:cNvPr name="Group 31" id="31"/>
          <p:cNvGrpSpPr/>
          <p:nvPr/>
        </p:nvGrpSpPr>
        <p:grpSpPr>
          <a:xfrm rot="0">
            <a:off x="11323711" y="3026924"/>
            <a:ext cx="2459375" cy="1887821"/>
            <a:chOff x="0" y="0"/>
            <a:chExt cx="3279166" cy="2517095"/>
          </a:xfrm>
        </p:grpSpPr>
        <p:sp>
          <p:nvSpPr>
            <p:cNvPr name="TextBox 32" id="32"/>
            <p:cNvSpPr txBox="true"/>
            <p:nvPr/>
          </p:nvSpPr>
          <p:spPr>
            <a:xfrm rot="0">
              <a:off x="0" y="0"/>
              <a:ext cx="3279166" cy="558701"/>
            </a:xfrm>
            <a:prstGeom prst="rect">
              <a:avLst/>
            </a:prstGeom>
          </p:spPr>
          <p:txBody>
            <a:bodyPr anchor="t" rtlCol="false" tIns="0" lIns="0" bIns="0" rIns="0">
              <a:spAutoFit/>
            </a:bodyPr>
            <a:lstStyle/>
            <a:p>
              <a:pPr algn="ctr">
                <a:lnSpc>
                  <a:spcPts val="3359"/>
                </a:lnSpc>
              </a:pPr>
              <a:r>
                <a:rPr lang="en-US" b="true" sz="2799" spc="279">
                  <a:solidFill>
                    <a:srgbClr val="FFFFFF"/>
                  </a:solidFill>
                  <a:latin typeface="Aileron Bold"/>
                  <a:ea typeface="Aileron Bold"/>
                  <a:cs typeface="Aileron Bold"/>
                  <a:sym typeface="Aileron Bold"/>
                </a:rPr>
                <a:t>4</a:t>
              </a:r>
            </a:p>
          </p:txBody>
        </p:sp>
        <p:sp>
          <p:nvSpPr>
            <p:cNvPr name="TextBox 33" id="33"/>
            <p:cNvSpPr txBox="true"/>
            <p:nvPr/>
          </p:nvSpPr>
          <p:spPr>
            <a:xfrm rot="0">
              <a:off x="0" y="719199"/>
              <a:ext cx="3279166" cy="1797897"/>
            </a:xfrm>
            <a:prstGeom prst="rect">
              <a:avLst/>
            </a:prstGeom>
          </p:spPr>
          <p:txBody>
            <a:bodyPr anchor="t" rtlCol="false" tIns="0" lIns="0" bIns="0" rIns="0">
              <a:spAutoFit/>
            </a:bodyPr>
            <a:lstStyle/>
            <a:p>
              <a:pPr algn="ctr">
                <a:lnSpc>
                  <a:spcPts val="3640"/>
                </a:lnSpc>
              </a:pPr>
              <a:r>
                <a:rPr lang="en-US" sz="2600" spc="52">
                  <a:solidFill>
                    <a:srgbClr val="FFFFFF"/>
                  </a:solidFill>
                  <a:latin typeface="Aileron"/>
                  <a:ea typeface="Aileron"/>
                  <a:cs typeface="Aileron"/>
                  <a:sym typeface="Aileron"/>
                </a:rPr>
                <a:t>Cost/Routes Relation</a:t>
              </a:r>
            </a:p>
            <a:p>
              <a:pPr algn="ctr">
                <a:lnSpc>
                  <a:spcPts val="3640"/>
                </a:lnSpc>
              </a:pPr>
            </a:p>
          </p:txBody>
        </p:sp>
      </p:grpSp>
      <p:grpSp>
        <p:nvGrpSpPr>
          <p:cNvPr name="Group 34" id="34"/>
          <p:cNvGrpSpPr/>
          <p:nvPr/>
        </p:nvGrpSpPr>
        <p:grpSpPr>
          <a:xfrm rot="0">
            <a:off x="14725400" y="3026924"/>
            <a:ext cx="2459375" cy="1430621"/>
            <a:chOff x="0" y="0"/>
            <a:chExt cx="3279166" cy="1907495"/>
          </a:xfrm>
        </p:grpSpPr>
        <p:sp>
          <p:nvSpPr>
            <p:cNvPr name="TextBox 35" id="35"/>
            <p:cNvSpPr txBox="true"/>
            <p:nvPr/>
          </p:nvSpPr>
          <p:spPr>
            <a:xfrm rot="0">
              <a:off x="0" y="0"/>
              <a:ext cx="3279166" cy="558701"/>
            </a:xfrm>
            <a:prstGeom prst="rect">
              <a:avLst/>
            </a:prstGeom>
          </p:spPr>
          <p:txBody>
            <a:bodyPr anchor="t" rtlCol="false" tIns="0" lIns="0" bIns="0" rIns="0">
              <a:spAutoFit/>
            </a:bodyPr>
            <a:lstStyle/>
            <a:p>
              <a:pPr algn="ctr">
                <a:lnSpc>
                  <a:spcPts val="3359"/>
                </a:lnSpc>
              </a:pPr>
              <a:r>
                <a:rPr lang="en-US" b="true" sz="2799" spc="279">
                  <a:solidFill>
                    <a:srgbClr val="FFFFFF"/>
                  </a:solidFill>
                  <a:latin typeface="Aileron Bold"/>
                  <a:ea typeface="Aileron Bold"/>
                  <a:cs typeface="Aileron Bold"/>
                  <a:sym typeface="Aileron Bold"/>
                </a:rPr>
                <a:t>5</a:t>
              </a:r>
            </a:p>
          </p:txBody>
        </p:sp>
        <p:sp>
          <p:nvSpPr>
            <p:cNvPr name="TextBox 36" id="36"/>
            <p:cNvSpPr txBox="true"/>
            <p:nvPr/>
          </p:nvSpPr>
          <p:spPr>
            <a:xfrm rot="0">
              <a:off x="0" y="719199"/>
              <a:ext cx="3279166" cy="1188297"/>
            </a:xfrm>
            <a:prstGeom prst="rect">
              <a:avLst/>
            </a:prstGeom>
          </p:spPr>
          <p:txBody>
            <a:bodyPr anchor="t" rtlCol="false" tIns="0" lIns="0" bIns="0" rIns="0">
              <a:spAutoFit/>
            </a:bodyPr>
            <a:lstStyle/>
            <a:p>
              <a:pPr algn="ctr">
                <a:lnSpc>
                  <a:spcPts val="3640"/>
                </a:lnSpc>
              </a:pPr>
              <a:r>
                <a:rPr lang="en-US" sz="2600" spc="52">
                  <a:solidFill>
                    <a:srgbClr val="FFFFFF"/>
                  </a:solidFill>
                  <a:latin typeface="Aileron"/>
                  <a:ea typeface="Aileron"/>
                  <a:cs typeface="Aileron"/>
                  <a:sym typeface="Aileron"/>
                </a:rPr>
                <a:t>BEST SHIPPING METHOD`</a:t>
              </a:r>
            </a:p>
          </p:txBody>
        </p:sp>
      </p:grpSp>
      <p:grpSp>
        <p:nvGrpSpPr>
          <p:cNvPr name="Group 37" id="37"/>
          <p:cNvGrpSpPr/>
          <p:nvPr/>
        </p:nvGrpSpPr>
        <p:grpSpPr>
          <a:xfrm rot="0">
            <a:off x="0" y="7373260"/>
            <a:ext cx="9546045" cy="1047428"/>
            <a:chOff x="0" y="0"/>
            <a:chExt cx="2514185" cy="275866"/>
          </a:xfrm>
        </p:grpSpPr>
        <p:sp>
          <p:nvSpPr>
            <p:cNvPr name="Freeform 38" id="38"/>
            <p:cNvSpPr/>
            <p:nvPr/>
          </p:nvSpPr>
          <p:spPr>
            <a:xfrm flipH="false" flipV="false" rot="0">
              <a:off x="0" y="0"/>
              <a:ext cx="2514185" cy="275866"/>
            </a:xfrm>
            <a:custGeom>
              <a:avLst/>
              <a:gdLst/>
              <a:ahLst/>
              <a:cxnLst/>
              <a:rect r="r" b="b" t="t" l="l"/>
              <a:pathLst>
                <a:path h="275866" w="2514185">
                  <a:moveTo>
                    <a:pt x="41361" y="0"/>
                  </a:moveTo>
                  <a:lnTo>
                    <a:pt x="2472823" y="0"/>
                  </a:lnTo>
                  <a:cubicBezTo>
                    <a:pt x="2483793" y="0"/>
                    <a:pt x="2494313" y="4358"/>
                    <a:pt x="2502070" y="12114"/>
                  </a:cubicBezTo>
                  <a:cubicBezTo>
                    <a:pt x="2509827" y="19871"/>
                    <a:pt x="2514185" y="30392"/>
                    <a:pt x="2514185" y="41361"/>
                  </a:cubicBezTo>
                  <a:lnTo>
                    <a:pt x="2514185" y="234504"/>
                  </a:lnTo>
                  <a:cubicBezTo>
                    <a:pt x="2514185" y="245474"/>
                    <a:pt x="2509827" y="255995"/>
                    <a:pt x="2502070" y="263751"/>
                  </a:cubicBezTo>
                  <a:cubicBezTo>
                    <a:pt x="2494313" y="271508"/>
                    <a:pt x="2483793" y="275866"/>
                    <a:pt x="2472823" y="275866"/>
                  </a:cubicBezTo>
                  <a:lnTo>
                    <a:pt x="41361" y="275866"/>
                  </a:lnTo>
                  <a:cubicBezTo>
                    <a:pt x="30392" y="275866"/>
                    <a:pt x="19871" y="271508"/>
                    <a:pt x="12114" y="263751"/>
                  </a:cubicBezTo>
                  <a:cubicBezTo>
                    <a:pt x="4358" y="255995"/>
                    <a:pt x="0" y="245474"/>
                    <a:pt x="0" y="234504"/>
                  </a:cubicBezTo>
                  <a:lnTo>
                    <a:pt x="0" y="41361"/>
                  </a:lnTo>
                  <a:cubicBezTo>
                    <a:pt x="0" y="30392"/>
                    <a:pt x="4358" y="19871"/>
                    <a:pt x="12114" y="12114"/>
                  </a:cubicBezTo>
                  <a:cubicBezTo>
                    <a:pt x="19871" y="4358"/>
                    <a:pt x="30392" y="0"/>
                    <a:pt x="41361" y="0"/>
                  </a:cubicBezTo>
                  <a:close/>
                </a:path>
              </a:pathLst>
            </a:custGeom>
            <a:solidFill>
              <a:srgbClr val="000000">
                <a:alpha val="0"/>
              </a:srgbClr>
            </a:solidFill>
            <a:ln w="38100" cap="rnd">
              <a:solidFill>
                <a:srgbClr val="E0CA27"/>
              </a:solidFill>
              <a:prstDash val="solid"/>
              <a:round/>
            </a:ln>
          </p:spPr>
        </p:sp>
        <p:sp>
          <p:nvSpPr>
            <p:cNvPr name="TextBox 39" id="39"/>
            <p:cNvSpPr txBox="true"/>
            <p:nvPr/>
          </p:nvSpPr>
          <p:spPr>
            <a:xfrm>
              <a:off x="0" y="-180975"/>
              <a:ext cx="2514185" cy="456841"/>
            </a:xfrm>
            <a:prstGeom prst="rect">
              <a:avLst/>
            </a:prstGeom>
          </p:spPr>
          <p:txBody>
            <a:bodyPr anchor="ctr" rtlCol="false" tIns="50800" lIns="50800" bIns="50800" rIns="50800"/>
            <a:lstStyle/>
            <a:p>
              <a:pPr algn="ctr">
                <a:lnSpc>
                  <a:spcPts val="5319"/>
                </a:lnSpc>
              </a:pPr>
              <a:r>
                <a:rPr lang="en-US" sz="3799">
                  <a:solidFill>
                    <a:srgbClr val="E0CA27"/>
                  </a:solidFill>
                  <a:latin typeface="Agrandir Wide"/>
                  <a:ea typeface="Agrandir Wide"/>
                  <a:cs typeface="Agrandir Wide"/>
                  <a:sym typeface="Agrandir Wide"/>
                </a:rPr>
                <a:t>2-MAIN QUESTIONS </a:t>
              </a:r>
            </a:p>
          </p:txBody>
        </p:sp>
      </p:grpSp>
      <p:grpSp>
        <p:nvGrpSpPr>
          <p:cNvPr name="Group 40" id="40"/>
          <p:cNvGrpSpPr/>
          <p:nvPr/>
        </p:nvGrpSpPr>
        <p:grpSpPr>
          <a:xfrm rot="0">
            <a:off x="15282133" y="8040349"/>
            <a:ext cx="4374916" cy="1047428"/>
            <a:chOff x="0" y="0"/>
            <a:chExt cx="1152241" cy="275866"/>
          </a:xfrm>
        </p:grpSpPr>
        <p:sp>
          <p:nvSpPr>
            <p:cNvPr name="Freeform 41" id="41"/>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191E20"/>
              </a:solidFill>
              <a:prstDash val="solid"/>
              <a:round/>
            </a:ln>
          </p:spPr>
        </p:sp>
        <p:sp>
          <p:nvSpPr>
            <p:cNvPr name="TextBox 42" id="42"/>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191E20"/>
                  </a:solidFill>
                  <a:latin typeface="Agrandir Wide"/>
                  <a:ea typeface="Agrandir Wide"/>
                  <a:cs typeface="Agrandir Wide"/>
                  <a:sym typeface="Agrandir Wide"/>
                </a:rPr>
                <a:t>VISUALS</a:t>
              </a:r>
            </a:p>
          </p:txBody>
        </p:sp>
      </p:grpSp>
      <p:grpSp>
        <p:nvGrpSpPr>
          <p:cNvPr name="Group 43" id="43"/>
          <p:cNvGrpSpPr/>
          <p:nvPr/>
        </p:nvGrpSpPr>
        <p:grpSpPr>
          <a:xfrm rot="0">
            <a:off x="16578886" y="9239572"/>
            <a:ext cx="4374916" cy="1047428"/>
            <a:chOff x="0" y="0"/>
            <a:chExt cx="1152241" cy="275866"/>
          </a:xfrm>
        </p:grpSpPr>
        <p:sp>
          <p:nvSpPr>
            <p:cNvPr name="Freeform 44" id="44"/>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CC482B"/>
              </a:solidFill>
              <a:prstDash val="solid"/>
              <a:round/>
            </a:ln>
          </p:spPr>
        </p:sp>
        <p:sp>
          <p:nvSpPr>
            <p:cNvPr name="TextBox 45" id="45"/>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CC482B"/>
                  </a:solidFill>
                  <a:latin typeface="Agrandir Wide"/>
                  <a:ea typeface="Agrandir Wide"/>
                  <a:cs typeface="Agrandir Wide"/>
                  <a:sym typeface="Agrandir Wide"/>
                </a:rPr>
                <a:t>DECISION</a:t>
              </a:r>
            </a:p>
          </p:txBody>
        </p:sp>
      </p:grpSp>
      <p:grpSp>
        <p:nvGrpSpPr>
          <p:cNvPr name="Group 46" id="46"/>
          <p:cNvGrpSpPr/>
          <p:nvPr/>
        </p:nvGrpSpPr>
        <p:grpSpPr>
          <a:xfrm rot="0">
            <a:off x="14391429" y="6841127"/>
            <a:ext cx="4374916" cy="1047428"/>
            <a:chOff x="0" y="0"/>
            <a:chExt cx="1152241" cy="275866"/>
          </a:xfrm>
        </p:grpSpPr>
        <p:sp>
          <p:nvSpPr>
            <p:cNvPr name="Freeform 47" id="47"/>
            <p:cNvSpPr/>
            <p:nvPr/>
          </p:nvSpPr>
          <p:spPr>
            <a:xfrm flipH="false" flipV="false" rot="0">
              <a:off x="0" y="0"/>
              <a:ext cx="1152241" cy="275866"/>
            </a:xfrm>
            <a:custGeom>
              <a:avLst/>
              <a:gdLst/>
              <a:ahLst/>
              <a:cxnLst/>
              <a:rect r="r" b="b" t="t" l="l"/>
              <a:pathLst>
                <a:path h="275866" w="1152241">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8ED7E8"/>
              </a:solidFill>
              <a:prstDash val="solid"/>
              <a:round/>
            </a:ln>
          </p:spPr>
        </p:sp>
        <p:sp>
          <p:nvSpPr>
            <p:cNvPr name="TextBox 48" id="48"/>
            <p:cNvSpPr txBox="true"/>
            <p:nvPr/>
          </p:nvSpPr>
          <p:spPr>
            <a:xfrm>
              <a:off x="0" y="-180975"/>
              <a:ext cx="1152241" cy="456841"/>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ANALYSIS</a:t>
              </a:r>
            </a:p>
          </p:txBody>
        </p:sp>
      </p:gr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AutoShape 2" id="2"/>
          <p:cNvSpPr/>
          <p:nvPr/>
        </p:nvSpPr>
        <p:spPr>
          <a:xfrm>
            <a:off x="5867039" y="5602667"/>
            <a:ext cx="1260757" cy="57150"/>
          </a:xfrm>
          <a:prstGeom prst="line">
            <a:avLst/>
          </a:prstGeom>
          <a:ln cap="flat" w="57150">
            <a:solidFill>
              <a:srgbClr val="3EDAD8"/>
            </a:solidFill>
            <a:prstDash val="solid"/>
            <a:headEnd type="none" len="sm" w="sm"/>
            <a:tailEnd type="none" len="sm" w="sm"/>
          </a:ln>
        </p:spPr>
      </p:sp>
      <p:sp>
        <p:nvSpPr>
          <p:cNvPr name="AutoShape 3" id="3"/>
          <p:cNvSpPr/>
          <p:nvPr/>
        </p:nvSpPr>
        <p:spPr>
          <a:xfrm rot="0">
            <a:off x="8509907" y="5602667"/>
            <a:ext cx="1285875" cy="0"/>
          </a:xfrm>
          <a:prstGeom prst="line">
            <a:avLst/>
          </a:prstGeom>
          <a:ln cap="flat" w="57150">
            <a:solidFill>
              <a:srgbClr val="18AFD6"/>
            </a:solidFill>
            <a:prstDash val="solid"/>
            <a:headEnd type="none" len="sm" w="sm"/>
            <a:tailEnd type="none" len="sm" w="sm"/>
          </a:ln>
        </p:spPr>
      </p:sp>
      <p:sp>
        <p:nvSpPr>
          <p:cNvPr name="AutoShape 4" id="4"/>
          <p:cNvSpPr/>
          <p:nvPr/>
        </p:nvSpPr>
        <p:spPr>
          <a:xfrm rot="0">
            <a:off x="11177893" y="5602667"/>
            <a:ext cx="1201605" cy="0"/>
          </a:xfrm>
          <a:prstGeom prst="line">
            <a:avLst/>
          </a:prstGeom>
          <a:ln cap="flat" w="57150">
            <a:solidFill>
              <a:srgbClr val="1C88CF"/>
            </a:solidFill>
            <a:prstDash val="solid"/>
            <a:headEnd type="none" len="sm" w="sm"/>
            <a:tailEnd type="none" len="sm" w="sm"/>
          </a:ln>
        </p:spPr>
      </p:sp>
      <p:grpSp>
        <p:nvGrpSpPr>
          <p:cNvPr name="Group 5" id="5"/>
          <p:cNvGrpSpPr/>
          <p:nvPr/>
        </p:nvGrpSpPr>
        <p:grpSpPr>
          <a:xfrm rot="0">
            <a:off x="4484928" y="4940186"/>
            <a:ext cx="1382111" cy="1382111"/>
            <a:chOff x="0" y="0"/>
            <a:chExt cx="1842815" cy="1842815"/>
          </a:xfrm>
        </p:grpSpPr>
        <p:grpSp>
          <p:nvGrpSpPr>
            <p:cNvPr name="Group 6" id="6"/>
            <p:cNvGrpSpPr/>
            <p:nvPr/>
          </p:nvGrpSpPr>
          <p:grpSpPr>
            <a:xfrm rot="0">
              <a:off x="0" y="0"/>
              <a:ext cx="1842815" cy="18428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9" id="9"/>
            <p:cNvSpPr/>
            <p:nvPr/>
          </p:nvSpPr>
          <p:spPr>
            <a:xfrm flipH="false" flipV="false" rot="0">
              <a:off x="416564" y="577196"/>
              <a:ext cx="1009686" cy="688422"/>
            </a:xfrm>
            <a:custGeom>
              <a:avLst/>
              <a:gdLst/>
              <a:ahLst/>
              <a:cxnLst/>
              <a:rect r="r" b="b" t="t" l="l"/>
              <a:pathLst>
                <a:path h="688422" w="1009686">
                  <a:moveTo>
                    <a:pt x="0" y="0"/>
                  </a:moveTo>
                  <a:lnTo>
                    <a:pt x="1009686" y="0"/>
                  </a:lnTo>
                  <a:lnTo>
                    <a:pt x="1009686" y="688423"/>
                  </a:lnTo>
                  <a:lnTo>
                    <a:pt x="0" y="688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0">
            <a:off x="7127796" y="4940186"/>
            <a:ext cx="1382111" cy="13821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13" id="13"/>
          <p:cNvGrpSpPr/>
          <p:nvPr/>
        </p:nvGrpSpPr>
        <p:grpSpPr>
          <a:xfrm rot="0">
            <a:off x="9795782" y="4940186"/>
            <a:ext cx="1382111" cy="138211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AFD6"/>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16" id="16"/>
          <p:cNvGrpSpPr/>
          <p:nvPr/>
        </p:nvGrpSpPr>
        <p:grpSpPr>
          <a:xfrm rot="0">
            <a:off x="12379498" y="4940186"/>
            <a:ext cx="1382111" cy="138211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88C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TextBox 19" id="19"/>
          <p:cNvSpPr txBox="true"/>
          <p:nvPr/>
        </p:nvSpPr>
        <p:spPr>
          <a:xfrm rot="0">
            <a:off x="4147393" y="4103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ABOUT</a:t>
            </a:r>
          </a:p>
        </p:txBody>
      </p:sp>
      <p:sp>
        <p:nvSpPr>
          <p:cNvPr name="TextBox 20" id="20"/>
          <p:cNvSpPr txBox="true"/>
          <p:nvPr/>
        </p:nvSpPr>
        <p:spPr>
          <a:xfrm rot="0">
            <a:off x="6378813" y="6703297"/>
            <a:ext cx="2880078" cy="422911"/>
          </a:xfrm>
          <a:prstGeom prst="rect">
            <a:avLst/>
          </a:prstGeom>
        </p:spPr>
        <p:txBody>
          <a:bodyPr anchor="t" rtlCol="false" tIns="0" lIns="0" bIns="0" rIns="0">
            <a:spAutoFit/>
          </a:bodyPr>
          <a:lstStyle/>
          <a:p>
            <a:pPr algn="ctr">
              <a:lnSpc>
                <a:spcPts val="3599"/>
              </a:lnSpc>
            </a:pPr>
            <a:r>
              <a:rPr lang="en-US" b="true" sz="2399" spc="35">
                <a:solidFill>
                  <a:srgbClr val="191919"/>
                </a:solidFill>
                <a:latin typeface="Aileron Bold"/>
                <a:ea typeface="Aileron Bold"/>
                <a:cs typeface="Aileron Bold"/>
                <a:sym typeface="Aileron Bold"/>
              </a:rPr>
              <a:t>MEASUREMENTS</a:t>
            </a:r>
          </a:p>
        </p:txBody>
      </p:sp>
      <p:sp>
        <p:nvSpPr>
          <p:cNvPr name="TextBox 21" id="21"/>
          <p:cNvSpPr txBox="true"/>
          <p:nvPr/>
        </p:nvSpPr>
        <p:spPr>
          <a:xfrm rot="0">
            <a:off x="9447987" y="4103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TOOLS</a:t>
            </a:r>
          </a:p>
        </p:txBody>
      </p:sp>
      <p:sp>
        <p:nvSpPr>
          <p:cNvPr name="TextBox 22" id="22"/>
          <p:cNvSpPr txBox="true"/>
          <p:nvPr/>
        </p:nvSpPr>
        <p:spPr>
          <a:xfrm rot="0">
            <a:off x="12049393" y="6741397"/>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LIBRARIES</a:t>
            </a:r>
          </a:p>
        </p:txBody>
      </p:sp>
      <p:grpSp>
        <p:nvGrpSpPr>
          <p:cNvPr name="Group 23" id="23"/>
          <p:cNvGrpSpPr/>
          <p:nvPr/>
        </p:nvGrpSpPr>
        <p:grpSpPr>
          <a:xfrm rot="0">
            <a:off x="6189715" y="807674"/>
            <a:ext cx="5760155" cy="1047428"/>
            <a:chOff x="0" y="0"/>
            <a:chExt cx="1517078" cy="275866"/>
          </a:xfrm>
        </p:grpSpPr>
        <p:sp>
          <p:nvSpPr>
            <p:cNvPr name="Freeform 24" id="24"/>
            <p:cNvSpPr/>
            <p:nvPr/>
          </p:nvSpPr>
          <p:spPr>
            <a:xfrm flipH="false" flipV="false" rot="0">
              <a:off x="0" y="0"/>
              <a:ext cx="1517078" cy="275866"/>
            </a:xfrm>
            <a:custGeom>
              <a:avLst/>
              <a:gdLst/>
              <a:ahLst/>
              <a:cxnLst/>
              <a:rect r="r" b="b" t="t" l="l"/>
              <a:pathLst>
                <a:path h="275866" w="1517078">
                  <a:moveTo>
                    <a:pt x="68546" y="0"/>
                  </a:moveTo>
                  <a:lnTo>
                    <a:pt x="1448531" y="0"/>
                  </a:lnTo>
                  <a:cubicBezTo>
                    <a:pt x="1466711" y="0"/>
                    <a:pt x="1484146" y="7222"/>
                    <a:pt x="1497001" y="20077"/>
                  </a:cubicBezTo>
                  <a:cubicBezTo>
                    <a:pt x="1509856" y="32932"/>
                    <a:pt x="1517078" y="50367"/>
                    <a:pt x="1517078" y="68546"/>
                  </a:cubicBezTo>
                  <a:lnTo>
                    <a:pt x="1517078" y="207319"/>
                  </a:lnTo>
                  <a:cubicBezTo>
                    <a:pt x="1517078" y="225499"/>
                    <a:pt x="1509856" y="242934"/>
                    <a:pt x="1497001" y="255789"/>
                  </a:cubicBezTo>
                  <a:cubicBezTo>
                    <a:pt x="1484146" y="268644"/>
                    <a:pt x="1466711" y="275866"/>
                    <a:pt x="1448531" y="275866"/>
                  </a:cubicBezTo>
                  <a:lnTo>
                    <a:pt x="68546" y="275866"/>
                  </a:lnTo>
                  <a:cubicBezTo>
                    <a:pt x="50367" y="275866"/>
                    <a:pt x="32932" y="268644"/>
                    <a:pt x="20077" y="255789"/>
                  </a:cubicBezTo>
                  <a:cubicBezTo>
                    <a:pt x="7222" y="242934"/>
                    <a:pt x="0" y="225499"/>
                    <a:pt x="0" y="207319"/>
                  </a:cubicBezTo>
                  <a:lnTo>
                    <a:pt x="0" y="68546"/>
                  </a:lnTo>
                  <a:cubicBezTo>
                    <a:pt x="0" y="50367"/>
                    <a:pt x="7222" y="32932"/>
                    <a:pt x="20077" y="20077"/>
                  </a:cubicBezTo>
                  <a:cubicBezTo>
                    <a:pt x="32932" y="7222"/>
                    <a:pt x="50367" y="0"/>
                    <a:pt x="68546" y="0"/>
                  </a:cubicBezTo>
                  <a:close/>
                </a:path>
              </a:pathLst>
            </a:custGeom>
            <a:solidFill>
              <a:srgbClr val="000000">
                <a:alpha val="0"/>
              </a:srgbClr>
            </a:solidFill>
            <a:ln w="38100" cap="rnd">
              <a:solidFill>
                <a:srgbClr val="8ED7E8"/>
              </a:solidFill>
              <a:prstDash val="solid"/>
              <a:round/>
            </a:ln>
          </p:spPr>
        </p:sp>
        <p:sp>
          <p:nvSpPr>
            <p:cNvPr name="TextBox 25" id="25"/>
            <p:cNvSpPr txBox="true"/>
            <p:nvPr/>
          </p:nvSpPr>
          <p:spPr>
            <a:xfrm>
              <a:off x="0" y="-180975"/>
              <a:ext cx="1517078" cy="456841"/>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3-ANALYSIS</a:t>
              </a:r>
            </a:p>
          </p:txBody>
        </p:sp>
      </p:grpSp>
      <p:sp>
        <p:nvSpPr>
          <p:cNvPr name="Freeform 26" id="26"/>
          <p:cNvSpPr/>
          <p:nvPr/>
        </p:nvSpPr>
        <p:spPr>
          <a:xfrm flipH="false" flipV="false" rot="0">
            <a:off x="7374299" y="5189923"/>
            <a:ext cx="889104" cy="882638"/>
          </a:xfrm>
          <a:custGeom>
            <a:avLst/>
            <a:gdLst/>
            <a:ahLst/>
            <a:cxnLst/>
            <a:rect r="r" b="b" t="t" l="l"/>
            <a:pathLst>
              <a:path h="882638" w="889104">
                <a:moveTo>
                  <a:pt x="0" y="0"/>
                </a:moveTo>
                <a:lnTo>
                  <a:pt x="889104" y="0"/>
                </a:lnTo>
                <a:lnTo>
                  <a:pt x="889104" y="882638"/>
                </a:lnTo>
                <a:lnTo>
                  <a:pt x="0" y="882638"/>
                </a:lnTo>
                <a:lnTo>
                  <a:pt x="0" y="0"/>
                </a:lnTo>
                <a:close/>
              </a:path>
            </a:pathLst>
          </a:custGeom>
          <a:blipFill>
            <a:blip r:embed="rId4">
              <a:extLst>
                <a:ext uri="{96DAC541-7B7A-43D3-8B79-37D633B846F1}">
                  <asvg:svgBlip xmlns:asvg="http://schemas.microsoft.com/office/drawing/2016/SVG/main" r:embed="rId5"/>
                </a:ext>
              </a:extLst>
            </a:blip>
            <a:stretch>
              <a:fillRect l="-53" t="0" r="-53" b="0"/>
            </a:stretch>
          </a:blipFill>
        </p:spPr>
      </p:sp>
      <p:sp>
        <p:nvSpPr>
          <p:cNvPr name="Freeform 27" id="27"/>
          <p:cNvSpPr/>
          <p:nvPr/>
        </p:nvSpPr>
        <p:spPr>
          <a:xfrm flipH="false" flipV="false" rot="0">
            <a:off x="10064543" y="5227972"/>
            <a:ext cx="844589" cy="844589"/>
          </a:xfrm>
          <a:custGeom>
            <a:avLst/>
            <a:gdLst/>
            <a:ahLst/>
            <a:cxnLst/>
            <a:rect r="r" b="b" t="t" l="l"/>
            <a:pathLst>
              <a:path h="844589" w="844589">
                <a:moveTo>
                  <a:pt x="0" y="0"/>
                </a:moveTo>
                <a:lnTo>
                  <a:pt x="844589" y="0"/>
                </a:lnTo>
                <a:lnTo>
                  <a:pt x="844589" y="844589"/>
                </a:lnTo>
                <a:lnTo>
                  <a:pt x="0" y="8445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12532902" y="5227972"/>
            <a:ext cx="1075303" cy="776173"/>
          </a:xfrm>
          <a:custGeom>
            <a:avLst/>
            <a:gdLst/>
            <a:ahLst/>
            <a:cxnLst/>
            <a:rect r="r" b="b" t="t" l="l"/>
            <a:pathLst>
              <a:path h="776173" w="1075303">
                <a:moveTo>
                  <a:pt x="0" y="0"/>
                </a:moveTo>
                <a:lnTo>
                  <a:pt x="1075304" y="0"/>
                </a:lnTo>
                <a:lnTo>
                  <a:pt x="1075304" y="776173"/>
                </a:lnTo>
                <a:lnTo>
                  <a:pt x="0" y="776173"/>
                </a:lnTo>
                <a:lnTo>
                  <a:pt x="0" y="0"/>
                </a:lnTo>
                <a:close/>
              </a:path>
            </a:pathLst>
          </a:custGeom>
          <a:blipFill>
            <a:blip r:embed="rId8">
              <a:extLst>
                <a:ext uri="{96DAC541-7B7A-43D3-8B79-37D633B846F1}">
                  <asvg:svgBlip xmlns:asvg="http://schemas.microsoft.com/office/drawing/2016/SVG/main" r:embed="rId9"/>
                </a:ext>
              </a:extLst>
            </a:blip>
            <a:stretch>
              <a:fillRect l="-126" t="0" r="-126"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AutoShape 2" id="2"/>
          <p:cNvSpPr/>
          <p:nvPr/>
        </p:nvSpPr>
        <p:spPr>
          <a:xfrm>
            <a:off x="5867039" y="5602667"/>
            <a:ext cx="1260757" cy="57150"/>
          </a:xfrm>
          <a:prstGeom prst="line">
            <a:avLst/>
          </a:prstGeom>
          <a:ln cap="flat" w="57150">
            <a:solidFill>
              <a:srgbClr val="3EDAD8"/>
            </a:solidFill>
            <a:prstDash val="solid"/>
            <a:headEnd type="none" len="sm" w="sm"/>
            <a:tailEnd type="none" len="sm" w="sm"/>
          </a:ln>
        </p:spPr>
      </p:sp>
      <p:grpSp>
        <p:nvGrpSpPr>
          <p:cNvPr name="Group 3" id="3"/>
          <p:cNvGrpSpPr/>
          <p:nvPr/>
        </p:nvGrpSpPr>
        <p:grpSpPr>
          <a:xfrm rot="0">
            <a:off x="4484928" y="4940186"/>
            <a:ext cx="1382111" cy="1382111"/>
            <a:chOff x="0" y="0"/>
            <a:chExt cx="1842815" cy="1842815"/>
          </a:xfrm>
        </p:grpSpPr>
        <p:grpSp>
          <p:nvGrpSpPr>
            <p:cNvPr name="Group 4" id="4"/>
            <p:cNvGrpSpPr/>
            <p:nvPr/>
          </p:nvGrpSpPr>
          <p:grpSpPr>
            <a:xfrm rot="0">
              <a:off x="0" y="0"/>
              <a:ext cx="1842815" cy="1842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416564" y="577196"/>
              <a:ext cx="1009686" cy="688422"/>
            </a:xfrm>
            <a:custGeom>
              <a:avLst/>
              <a:gdLst/>
              <a:ahLst/>
              <a:cxnLst/>
              <a:rect r="r" b="b" t="t" l="l"/>
              <a:pathLst>
                <a:path h="688422" w="1009686">
                  <a:moveTo>
                    <a:pt x="0" y="0"/>
                  </a:moveTo>
                  <a:lnTo>
                    <a:pt x="1009686" y="0"/>
                  </a:lnTo>
                  <a:lnTo>
                    <a:pt x="1009686" y="688423"/>
                  </a:lnTo>
                  <a:lnTo>
                    <a:pt x="0" y="688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8" id="8"/>
          <p:cNvSpPr txBox="true"/>
          <p:nvPr/>
        </p:nvSpPr>
        <p:spPr>
          <a:xfrm rot="0">
            <a:off x="4147393" y="4103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ABOUT</a:t>
            </a:r>
          </a:p>
        </p:txBody>
      </p:sp>
      <p:grpSp>
        <p:nvGrpSpPr>
          <p:cNvPr name="Group 9" id="9"/>
          <p:cNvGrpSpPr/>
          <p:nvPr/>
        </p:nvGrpSpPr>
        <p:grpSpPr>
          <a:xfrm rot="0">
            <a:off x="6189715" y="807674"/>
            <a:ext cx="5760155" cy="1047428"/>
            <a:chOff x="0" y="0"/>
            <a:chExt cx="1517078" cy="275866"/>
          </a:xfrm>
        </p:grpSpPr>
        <p:sp>
          <p:nvSpPr>
            <p:cNvPr name="Freeform 10" id="10"/>
            <p:cNvSpPr/>
            <p:nvPr/>
          </p:nvSpPr>
          <p:spPr>
            <a:xfrm flipH="false" flipV="false" rot="0">
              <a:off x="0" y="0"/>
              <a:ext cx="1517078" cy="275866"/>
            </a:xfrm>
            <a:custGeom>
              <a:avLst/>
              <a:gdLst/>
              <a:ahLst/>
              <a:cxnLst/>
              <a:rect r="r" b="b" t="t" l="l"/>
              <a:pathLst>
                <a:path h="275866" w="1517078">
                  <a:moveTo>
                    <a:pt x="68546" y="0"/>
                  </a:moveTo>
                  <a:lnTo>
                    <a:pt x="1448531" y="0"/>
                  </a:lnTo>
                  <a:cubicBezTo>
                    <a:pt x="1466711" y="0"/>
                    <a:pt x="1484146" y="7222"/>
                    <a:pt x="1497001" y="20077"/>
                  </a:cubicBezTo>
                  <a:cubicBezTo>
                    <a:pt x="1509856" y="32932"/>
                    <a:pt x="1517078" y="50367"/>
                    <a:pt x="1517078" y="68546"/>
                  </a:cubicBezTo>
                  <a:lnTo>
                    <a:pt x="1517078" y="207319"/>
                  </a:lnTo>
                  <a:cubicBezTo>
                    <a:pt x="1517078" y="225499"/>
                    <a:pt x="1509856" y="242934"/>
                    <a:pt x="1497001" y="255789"/>
                  </a:cubicBezTo>
                  <a:cubicBezTo>
                    <a:pt x="1484146" y="268644"/>
                    <a:pt x="1466711" y="275866"/>
                    <a:pt x="1448531" y="275866"/>
                  </a:cubicBezTo>
                  <a:lnTo>
                    <a:pt x="68546" y="275866"/>
                  </a:lnTo>
                  <a:cubicBezTo>
                    <a:pt x="50367" y="275866"/>
                    <a:pt x="32932" y="268644"/>
                    <a:pt x="20077" y="255789"/>
                  </a:cubicBezTo>
                  <a:cubicBezTo>
                    <a:pt x="7222" y="242934"/>
                    <a:pt x="0" y="225499"/>
                    <a:pt x="0" y="207319"/>
                  </a:cubicBezTo>
                  <a:lnTo>
                    <a:pt x="0" y="68546"/>
                  </a:lnTo>
                  <a:cubicBezTo>
                    <a:pt x="0" y="50367"/>
                    <a:pt x="7222" y="32932"/>
                    <a:pt x="20077" y="20077"/>
                  </a:cubicBezTo>
                  <a:cubicBezTo>
                    <a:pt x="32932" y="7222"/>
                    <a:pt x="50367" y="0"/>
                    <a:pt x="68546" y="0"/>
                  </a:cubicBezTo>
                  <a:close/>
                </a:path>
              </a:pathLst>
            </a:custGeom>
            <a:solidFill>
              <a:srgbClr val="000000">
                <a:alpha val="0"/>
              </a:srgbClr>
            </a:solidFill>
            <a:ln w="38100" cap="rnd">
              <a:solidFill>
                <a:srgbClr val="8ED7E8"/>
              </a:solidFill>
              <a:prstDash val="solid"/>
              <a:round/>
            </a:ln>
          </p:spPr>
        </p:sp>
        <p:sp>
          <p:nvSpPr>
            <p:cNvPr name="TextBox 11" id="11"/>
            <p:cNvSpPr txBox="true"/>
            <p:nvPr/>
          </p:nvSpPr>
          <p:spPr>
            <a:xfrm>
              <a:off x="0" y="-180975"/>
              <a:ext cx="1517078" cy="456841"/>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3-ANALYSIS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10800000">
            <a:off x="11774486" y="7369358"/>
            <a:ext cx="1491654" cy="1305197"/>
            <a:chOff x="0" y="0"/>
            <a:chExt cx="812800" cy="711200"/>
          </a:xfrm>
        </p:grpSpPr>
        <p:sp>
          <p:nvSpPr>
            <p:cNvPr name="Freeform 3" id="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13538A"/>
            </a:solidFill>
          </p:spPr>
        </p:sp>
        <p:sp>
          <p:nvSpPr>
            <p:cNvPr name="TextBox 4" id="4"/>
            <p:cNvSpPr txBox="true"/>
            <p:nvPr/>
          </p:nvSpPr>
          <p:spPr>
            <a:xfrm>
              <a:off x="127000" y="273050"/>
              <a:ext cx="558800" cy="387350"/>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2678988" y="3944343"/>
            <a:ext cx="3786503" cy="3856497"/>
            <a:chOff x="0" y="0"/>
            <a:chExt cx="997268" cy="1015703"/>
          </a:xfrm>
        </p:grpSpPr>
        <p:sp>
          <p:nvSpPr>
            <p:cNvPr name="Freeform 6" id="6"/>
            <p:cNvSpPr/>
            <p:nvPr/>
          </p:nvSpPr>
          <p:spPr>
            <a:xfrm flipH="false" flipV="false" rot="0">
              <a:off x="0" y="0"/>
              <a:ext cx="997268" cy="1015703"/>
            </a:xfrm>
            <a:custGeom>
              <a:avLst/>
              <a:gdLst/>
              <a:ahLst/>
              <a:cxnLst/>
              <a:rect r="r" b="b" t="t" l="l"/>
              <a:pathLst>
                <a:path h="1015703" w="997268">
                  <a:moveTo>
                    <a:pt x="0" y="0"/>
                  </a:moveTo>
                  <a:lnTo>
                    <a:pt x="997268" y="0"/>
                  </a:lnTo>
                  <a:lnTo>
                    <a:pt x="997268" y="1015703"/>
                  </a:lnTo>
                  <a:lnTo>
                    <a:pt x="0" y="1015703"/>
                  </a:lnTo>
                  <a:close/>
                </a:path>
              </a:pathLst>
            </a:custGeom>
            <a:solidFill>
              <a:srgbClr val="FFFFFF"/>
            </a:solidFill>
          </p:spPr>
        </p:sp>
        <p:sp>
          <p:nvSpPr>
            <p:cNvPr name="TextBox 7" id="7"/>
            <p:cNvSpPr txBox="true"/>
            <p:nvPr/>
          </p:nvSpPr>
          <p:spPr>
            <a:xfrm>
              <a:off x="0" y="-57150"/>
              <a:ext cx="997268" cy="1072853"/>
            </a:xfrm>
            <a:prstGeom prst="rect">
              <a:avLst/>
            </a:prstGeom>
          </p:spPr>
          <p:txBody>
            <a:bodyPr anchor="ctr" rtlCol="false" tIns="50800" lIns="50800" bIns="50800" rIns="50800"/>
            <a:lstStyle/>
            <a:p>
              <a:pPr algn="ctr">
                <a:lnSpc>
                  <a:spcPts val="3299"/>
                </a:lnSpc>
              </a:pPr>
            </a:p>
          </p:txBody>
        </p:sp>
      </p:grpSp>
      <p:sp>
        <p:nvSpPr>
          <p:cNvPr name="Freeform 8" id="8"/>
          <p:cNvSpPr/>
          <p:nvPr/>
        </p:nvSpPr>
        <p:spPr>
          <a:xfrm flipH="false" flipV="false" rot="0">
            <a:off x="3898825" y="4272204"/>
            <a:ext cx="1346829" cy="1258027"/>
          </a:xfrm>
          <a:custGeom>
            <a:avLst/>
            <a:gdLst/>
            <a:ahLst/>
            <a:cxnLst/>
            <a:rect r="r" b="b" t="t" l="l"/>
            <a:pathLst>
              <a:path h="1258027" w="1346829">
                <a:moveTo>
                  <a:pt x="0" y="0"/>
                </a:moveTo>
                <a:lnTo>
                  <a:pt x="1346829" y="0"/>
                </a:lnTo>
                <a:lnTo>
                  <a:pt x="1346829" y="1258026"/>
                </a:lnTo>
                <a:lnTo>
                  <a:pt x="0" y="1258026"/>
                </a:lnTo>
                <a:lnTo>
                  <a:pt x="0" y="0"/>
                </a:lnTo>
                <a:close/>
              </a:path>
            </a:pathLst>
          </a:custGeom>
          <a:blipFill>
            <a:blip r:embed="rId2"/>
            <a:stretch>
              <a:fillRect l="0" t="0" r="0" b="0"/>
            </a:stretch>
          </a:blipFill>
        </p:spPr>
      </p:sp>
      <p:grpSp>
        <p:nvGrpSpPr>
          <p:cNvPr name="Group 9" id="9"/>
          <p:cNvGrpSpPr/>
          <p:nvPr/>
        </p:nvGrpSpPr>
        <p:grpSpPr>
          <a:xfrm rot="0">
            <a:off x="10627061" y="3917315"/>
            <a:ext cx="3786503" cy="3856497"/>
            <a:chOff x="0" y="0"/>
            <a:chExt cx="997268" cy="1015703"/>
          </a:xfrm>
        </p:grpSpPr>
        <p:sp>
          <p:nvSpPr>
            <p:cNvPr name="Freeform 10" id="10"/>
            <p:cNvSpPr/>
            <p:nvPr/>
          </p:nvSpPr>
          <p:spPr>
            <a:xfrm flipH="false" flipV="false" rot="0">
              <a:off x="0" y="0"/>
              <a:ext cx="997268" cy="1015703"/>
            </a:xfrm>
            <a:custGeom>
              <a:avLst/>
              <a:gdLst/>
              <a:ahLst/>
              <a:cxnLst/>
              <a:rect r="r" b="b" t="t" l="l"/>
              <a:pathLst>
                <a:path h="1015703" w="997268">
                  <a:moveTo>
                    <a:pt x="0" y="0"/>
                  </a:moveTo>
                  <a:lnTo>
                    <a:pt x="997268" y="0"/>
                  </a:lnTo>
                  <a:lnTo>
                    <a:pt x="997268" y="1015703"/>
                  </a:lnTo>
                  <a:lnTo>
                    <a:pt x="0" y="1015703"/>
                  </a:lnTo>
                  <a:close/>
                </a:path>
              </a:pathLst>
            </a:custGeom>
            <a:solidFill>
              <a:srgbClr val="FFFFFF"/>
            </a:solidFill>
          </p:spPr>
        </p:sp>
        <p:sp>
          <p:nvSpPr>
            <p:cNvPr name="TextBox 11" id="11"/>
            <p:cNvSpPr txBox="true"/>
            <p:nvPr/>
          </p:nvSpPr>
          <p:spPr>
            <a:xfrm>
              <a:off x="0" y="-57150"/>
              <a:ext cx="997268" cy="1072853"/>
            </a:xfrm>
            <a:prstGeom prst="rect">
              <a:avLst/>
            </a:prstGeom>
          </p:spPr>
          <p:txBody>
            <a:bodyPr anchor="ctr" rtlCol="false" tIns="50800" lIns="50800" bIns="50800" rIns="50800"/>
            <a:lstStyle/>
            <a:p>
              <a:pPr algn="ctr">
                <a:lnSpc>
                  <a:spcPts val="3299"/>
                </a:lnSpc>
              </a:pPr>
            </a:p>
          </p:txBody>
        </p:sp>
      </p:grpSp>
      <p:grpSp>
        <p:nvGrpSpPr>
          <p:cNvPr name="Group 12" id="12"/>
          <p:cNvGrpSpPr/>
          <p:nvPr/>
        </p:nvGrpSpPr>
        <p:grpSpPr>
          <a:xfrm rot="-10800000">
            <a:off x="4117400" y="7800839"/>
            <a:ext cx="998532" cy="873715"/>
            <a:chOff x="0" y="0"/>
            <a:chExt cx="812800" cy="711200"/>
          </a:xfrm>
        </p:grpSpPr>
        <p:sp>
          <p:nvSpPr>
            <p:cNvPr name="Freeform 13" id="1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13538A"/>
            </a:solidFill>
          </p:spPr>
        </p:sp>
        <p:sp>
          <p:nvSpPr>
            <p:cNvPr name="TextBox 14" id="14"/>
            <p:cNvSpPr txBox="true"/>
            <p:nvPr/>
          </p:nvSpPr>
          <p:spPr>
            <a:xfrm>
              <a:off x="127000" y="273050"/>
              <a:ext cx="558800" cy="387350"/>
            </a:xfrm>
            <a:prstGeom prst="rect">
              <a:avLst/>
            </a:prstGeom>
          </p:spPr>
          <p:txBody>
            <a:bodyPr anchor="ctr" rtlCol="false" tIns="50800" lIns="50800" bIns="50800" rIns="50800"/>
            <a:lstStyle/>
            <a:p>
              <a:pPr algn="ctr">
                <a:lnSpc>
                  <a:spcPts val="3299"/>
                </a:lnSpc>
              </a:pPr>
            </a:p>
          </p:txBody>
        </p:sp>
      </p:grpSp>
      <p:sp>
        <p:nvSpPr>
          <p:cNvPr name="Freeform 15" id="15"/>
          <p:cNvSpPr/>
          <p:nvPr/>
        </p:nvSpPr>
        <p:spPr>
          <a:xfrm flipH="false" flipV="false" rot="0">
            <a:off x="11844502" y="4310833"/>
            <a:ext cx="1351622" cy="1219398"/>
          </a:xfrm>
          <a:custGeom>
            <a:avLst/>
            <a:gdLst/>
            <a:ahLst/>
            <a:cxnLst/>
            <a:rect r="r" b="b" t="t" l="l"/>
            <a:pathLst>
              <a:path h="1219398" w="1351622">
                <a:moveTo>
                  <a:pt x="0" y="0"/>
                </a:moveTo>
                <a:lnTo>
                  <a:pt x="1351621" y="0"/>
                </a:lnTo>
                <a:lnTo>
                  <a:pt x="1351621" y="1219397"/>
                </a:lnTo>
                <a:lnTo>
                  <a:pt x="0" y="1219397"/>
                </a:lnTo>
                <a:lnTo>
                  <a:pt x="0" y="0"/>
                </a:lnTo>
                <a:close/>
              </a:path>
            </a:pathLst>
          </a:custGeom>
          <a:blipFill>
            <a:blip r:embed="rId3"/>
            <a:stretch>
              <a:fillRect l="0" t="0" r="0" b="0"/>
            </a:stretch>
          </a:blipFill>
        </p:spPr>
      </p:sp>
      <p:sp>
        <p:nvSpPr>
          <p:cNvPr name="TextBox 16" id="16"/>
          <p:cNvSpPr txBox="true"/>
          <p:nvPr/>
        </p:nvSpPr>
        <p:spPr>
          <a:xfrm rot="0">
            <a:off x="1181216" y="3664585"/>
            <a:ext cx="5352327" cy="448310"/>
          </a:xfrm>
          <a:prstGeom prst="rect">
            <a:avLst/>
          </a:prstGeom>
        </p:spPr>
        <p:txBody>
          <a:bodyPr anchor="t" rtlCol="false" tIns="0" lIns="0" bIns="0" rIns="0">
            <a:spAutoFit/>
          </a:bodyPr>
          <a:lstStyle/>
          <a:p>
            <a:pPr algn="ctr">
              <a:lnSpc>
                <a:spcPts val="3640"/>
              </a:lnSpc>
            </a:pPr>
          </a:p>
        </p:txBody>
      </p:sp>
      <p:sp>
        <p:nvSpPr>
          <p:cNvPr name="TextBox 17" id="17"/>
          <p:cNvSpPr txBox="true"/>
          <p:nvPr/>
        </p:nvSpPr>
        <p:spPr>
          <a:xfrm rot="0">
            <a:off x="3007222" y="5884381"/>
            <a:ext cx="3130034" cy="1630117"/>
          </a:xfrm>
          <a:prstGeom prst="rect">
            <a:avLst/>
          </a:prstGeom>
        </p:spPr>
        <p:txBody>
          <a:bodyPr anchor="t" rtlCol="false" tIns="0" lIns="0" bIns="0" rIns="0">
            <a:spAutoFit/>
          </a:bodyPr>
          <a:lstStyle/>
          <a:p>
            <a:pPr algn="ctr">
              <a:lnSpc>
                <a:spcPts val="4126"/>
              </a:lnSpc>
              <a:spcBef>
                <a:spcPct val="0"/>
              </a:spcBef>
            </a:pPr>
            <a:r>
              <a:rPr lang="en-US" sz="2947">
                <a:solidFill>
                  <a:srgbClr val="000000"/>
                </a:solidFill>
                <a:latin typeface="Agrandir Wide"/>
                <a:ea typeface="Agrandir Wide"/>
                <a:cs typeface="Agrandir Wide"/>
                <a:sym typeface="Agrandir Wide"/>
              </a:rPr>
              <a:t>Doability of the</a:t>
            </a:r>
          </a:p>
          <a:p>
            <a:pPr algn="ctr">
              <a:lnSpc>
                <a:spcPts val="4126"/>
              </a:lnSpc>
              <a:spcBef>
                <a:spcPct val="0"/>
              </a:spcBef>
            </a:pPr>
            <a:r>
              <a:rPr lang="en-US" sz="2947">
                <a:solidFill>
                  <a:srgbClr val="000000"/>
                </a:solidFill>
                <a:latin typeface="Agrandir Wide"/>
                <a:ea typeface="Agrandir Wide"/>
                <a:cs typeface="Agrandir Wide"/>
                <a:sym typeface="Agrandir Wide"/>
              </a:rPr>
              <a:t> production</a:t>
            </a:r>
          </a:p>
          <a:p>
            <a:pPr algn="ctr">
              <a:lnSpc>
                <a:spcPts val="4126"/>
              </a:lnSpc>
              <a:spcBef>
                <a:spcPct val="0"/>
              </a:spcBef>
            </a:pPr>
          </a:p>
        </p:txBody>
      </p:sp>
      <p:sp>
        <p:nvSpPr>
          <p:cNvPr name="TextBox 18" id="18"/>
          <p:cNvSpPr txBox="true"/>
          <p:nvPr/>
        </p:nvSpPr>
        <p:spPr>
          <a:xfrm rot="0">
            <a:off x="0" y="8769805"/>
            <a:ext cx="9144479" cy="180340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Agrandir Wide"/>
                <a:ea typeface="Agrandir Wide"/>
                <a:cs typeface="Agrandir Wide"/>
                <a:sym typeface="Agrandir Wide"/>
              </a:rPr>
              <a:t>See if the production volume is applicable within </a:t>
            </a:r>
          </a:p>
          <a:p>
            <a:pPr algn="ctr">
              <a:lnSpc>
                <a:spcPts val="3499"/>
              </a:lnSpc>
              <a:spcBef>
                <a:spcPct val="0"/>
              </a:spcBef>
            </a:pPr>
            <a:r>
              <a:rPr lang="en-US" sz="2499">
                <a:solidFill>
                  <a:srgbClr val="000000"/>
                </a:solidFill>
                <a:latin typeface="Agrandir Wide"/>
                <a:ea typeface="Agrandir Wide"/>
                <a:cs typeface="Agrandir Wide"/>
                <a:sym typeface="Agrandir Wide"/>
              </a:rPr>
              <a:t>the order quantities or we need some improvements</a:t>
            </a:r>
          </a:p>
          <a:p>
            <a:pPr algn="ctr">
              <a:lnSpc>
                <a:spcPts val="3499"/>
              </a:lnSpc>
              <a:spcBef>
                <a:spcPct val="0"/>
              </a:spcBef>
            </a:pPr>
          </a:p>
        </p:txBody>
      </p:sp>
      <p:sp>
        <p:nvSpPr>
          <p:cNvPr name="TextBox 19" id="19"/>
          <p:cNvSpPr txBox="true"/>
          <p:nvPr/>
        </p:nvSpPr>
        <p:spPr>
          <a:xfrm rot="0">
            <a:off x="10627061" y="5811147"/>
            <a:ext cx="4296583" cy="1558211"/>
          </a:xfrm>
          <a:prstGeom prst="rect">
            <a:avLst/>
          </a:prstGeom>
        </p:spPr>
        <p:txBody>
          <a:bodyPr anchor="t" rtlCol="false" tIns="0" lIns="0" bIns="0" rIns="0">
            <a:spAutoFit/>
          </a:bodyPr>
          <a:lstStyle/>
          <a:p>
            <a:pPr algn="ctr">
              <a:lnSpc>
                <a:spcPts val="3910"/>
              </a:lnSpc>
              <a:spcBef>
                <a:spcPct val="0"/>
              </a:spcBef>
            </a:pPr>
            <a:r>
              <a:rPr lang="en-US" sz="2793">
                <a:solidFill>
                  <a:srgbClr val="000000"/>
                </a:solidFill>
                <a:latin typeface="Agrandir Wide"/>
                <a:ea typeface="Agrandir Wide"/>
                <a:cs typeface="Agrandir Wide"/>
                <a:sym typeface="Agrandir Wide"/>
              </a:rPr>
              <a:t>Relationship between </a:t>
            </a:r>
          </a:p>
          <a:p>
            <a:pPr algn="ctr">
              <a:lnSpc>
                <a:spcPts val="3910"/>
              </a:lnSpc>
              <a:spcBef>
                <a:spcPct val="0"/>
              </a:spcBef>
            </a:pPr>
            <a:r>
              <a:rPr lang="en-US" sz="2793">
                <a:solidFill>
                  <a:srgbClr val="000000"/>
                </a:solidFill>
                <a:latin typeface="Agrandir Wide"/>
                <a:ea typeface="Agrandir Wide"/>
                <a:cs typeface="Agrandir Wide"/>
                <a:sym typeface="Agrandir Wide"/>
              </a:rPr>
              <a:t>Cost &amp; Location</a:t>
            </a:r>
          </a:p>
          <a:p>
            <a:pPr algn="ctr">
              <a:lnSpc>
                <a:spcPts val="3910"/>
              </a:lnSpc>
              <a:spcBef>
                <a:spcPct val="0"/>
              </a:spcBef>
            </a:pPr>
          </a:p>
        </p:txBody>
      </p:sp>
      <p:sp>
        <p:nvSpPr>
          <p:cNvPr name="TextBox 20" id="20"/>
          <p:cNvSpPr txBox="true"/>
          <p:nvPr/>
        </p:nvSpPr>
        <p:spPr>
          <a:xfrm rot="0">
            <a:off x="9004297" y="8769805"/>
            <a:ext cx="8523684" cy="13652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Agrandir Wide"/>
                <a:ea typeface="Agrandir Wide"/>
                <a:cs typeface="Agrandir Wide"/>
                <a:sym typeface="Agrandir Wide"/>
              </a:rPr>
              <a:t>See if the order is most of the times ordered to</a:t>
            </a:r>
          </a:p>
          <a:p>
            <a:pPr algn="ctr">
              <a:lnSpc>
                <a:spcPts val="3499"/>
              </a:lnSpc>
              <a:spcBef>
                <a:spcPct val="0"/>
              </a:spcBef>
            </a:pPr>
            <a:r>
              <a:rPr lang="en-US" sz="2499">
                <a:solidFill>
                  <a:srgbClr val="000000"/>
                </a:solidFill>
                <a:latin typeface="Agrandir Wide"/>
                <a:ea typeface="Agrandir Wide"/>
                <a:cs typeface="Agrandir Wide"/>
                <a:sym typeface="Agrandir Wide"/>
              </a:rPr>
              <a:t> Delhi and is stored in chennai instead of delhi etc.</a:t>
            </a:r>
          </a:p>
          <a:p>
            <a:pPr algn="ctr">
              <a:lnSpc>
                <a:spcPts val="3499"/>
              </a:lnSpc>
              <a:spcBef>
                <a:spcPct val="0"/>
              </a:spcBef>
            </a:pPr>
          </a:p>
        </p:txBody>
      </p:sp>
      <p:grpSp>
        <p:nvGrpSpPr>
          <p:cNvPr name="Group 21" id="21"/>
          <p:cNvGrpSpPr/>
          <p:nvPr/>
        </p:nvGrpSpPr>
        <p:grpSpPr>
          <a:xfrm rot="0">
            <a:off x="1181216" y="407357"/>
            <a:ext cx="5760155" cy="1556841"/>
            <a:chOff x="0" y="0"/>
            <a:chExt cx="1517078" cy="410032"/>
          </a:xfrm>
        </p:grpSpPr>
        <p:sp>
          <p:nvSpPr>
            <p:cNvPr name="Freeform 22" id="22"/>
            <p:cNvSpPr/>
            <p:nvPr/>
          </p:nvSpPr>
          <p:spPr>
            <a:xfrm flipH="false" flipV="false" rot="0">
              <a:off x="0" y="0"/>
              <a:ext cx="1517078" cy="410032"/>
            </a:xfrm>
            <a:custGeom>
              <a:avLst/>
              <a:gdLst/>
              <a:ahLst/>
              <a:cxnLst/>
              <a:rect r="r" b="b" t="t" l="l"/>
              <a:pathLst>
                <a:path h="410032" w="1517078">
                  <a:moveTo>
                    <a:pt x="68546" y="0"/>
                  </a:moveTo>
                  <a:lnTo>
                    <a:pt x="1448531" y="0"/>
                  </a:lnTo>
                  <a:cubicBezTo>
                    <a:pt x="1466711" y="0"/>
                    <a:pt x="1484146" y="7222"/>
                    <a:pt x="1497001" y="20077"/>
                  </a:cubicBezTo>
                  <a:cubicBezTo>
                    <a:pt x="1509856" y="32932"/>
                    <a:pt x="1517078" y="50367"/>
                    <a:pt x="1517078" y="68546"/>
                  </a:cubicBezTo>
                  <a:lnTo>
                    <a:pt x="1517078" y="341486"/>
                  </a:lnTo>
                  <a:cubicBezTo>
                    <a:pt x="1517078" y="359666"/>
                    <a:pt x="1509856" y="377101"/>
                    <a:pt x="1497001" y="389956"/>
                  </a:cubicBezTo>
                  <a:cubicBezTo>
                    <a:pt x="1484146" y="402810"/>
                    <a:pt x="1466711" y="410032"/>
                    <a:pt x="1448531" y="410032"/>
                  </a:cubicBezTo>
                  <a:lnTo>
                    <a:pt x="68546" y="410032"/>
                  </a:lnTo>
                  <a:cubicBezTo>
                    <a:pt x="50367" y="410032"/>
                    <a:pt x="32932" y="402810"/>
                    <a:pt x="20077" y="389956"/>
                  </a:cubicBezTo>
                  <a:cubicBezTo>
                    <a:pt x="7222" y="377101"/>
                    <a:pt x="0" y="359666"/>
                    <a:pt x="0" y="341486"/>
                  </a:cubicBezTo>
                  <a:lnTo>
                    <a:pt x="0" y="68546"/>
                  </a:lnTo>
                  <a:cubicBezTo>
                    <a:pt x="0" y="50367"/>
                    <a:pt x="7222" y="32932"/>
                    <a:pt x="20077" y="20077"/>
                  </a:cubicBezTo>
                  <a:cubicBezTo>
                    <a:pt x="32932" y="7222"/>
                    <a:pt x="50367" y="0"/>
                    <a:pt x="68546" y="0"/>
                  </a:cubicBezTo>
                  <a:close/>
                </a:path>
              </a:pathLst>
            </a:custGeom>
            <a:solidFill>
              <a:srgbClr val="000000">
                <a:alpha val="0"/>
              </a:srgbClr>
            </a:solidFill>
            <a:ln w="38100" cap="rnd">
              <a:solidFill>
                <a:srgbClr val="8ED7E8"/>
              </a:solidFill>
              <a:prstDash val="solid"/>
              <a:round/>
            </a:ln>
          </p:spPr>
        </p:sp>
        <p:sp>
          <p:nvSpPr>
            <p:cNvPr name="TextBox 23" id="23"/>
            <p:cNvSpPr txBox="true"/>
            <p:nvPr/>
          </p:nvSpPr>
          <p:spPr>
            <a:xfrm>
              <a:off x="0" y="-180975"/>
              <a:ext cx="1517078" cy="591007"/>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3-ANALYSIS</a:t>
              </a:r>
            </a:p>
            <a:p>
              <a:pPr algn="ctr">
                <a:lnSpc>
                  <a:spcPts val="5319"/>
                </a:lnSpc>
              </a:pPr>
              <a:r>
                <a:rPr lang="en-US" sz="3799">
                  <a:solidFill>
                    <a:srgbClr val="8ED7E8"/>
                  </a:solidFill>
                  <a:latin typeface="Agrandir Wide"/>
                  <a:ea typeface="Agrandir Wide"/>
                  <a:cs typeface="Agrandir Wide"/>
                  <a:sym typeface="Agrandir Wide"/>
                </a:rPr>
                <a:t>( ABOUT )</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AutoShape 2" id="2"/>
          <p:cNvSpPr/>
          <p:nvPr/>
        </p:nvSpPr>
        <p:spPr>
          <a:xfrm>
            <a:off x="5867039" y="5602667"/>
            <a:ext cx="1260757" cy="57150"/>
          </a:xfrm>
          <a:prstGeom prst="line">
            <a:avLst/>
          </a:prstGeom>
          <a:ln cap="flat" w="57150">
            <a:solidFill>
              <a:srgbClr val="3EDAD8"/>
            </a:solidFill>
            <a:prstDash val="solid"/>
            <a:headEnd type="none" len="sm" w="sm"/>
            <a:tailEnd type="none" len="sm" w="sm"/>
          </a:ln>
        </p:spPr>
      </p:sp>
      <p:sp>
        <p:nvSpPr>
          <p:cNvPr name="AutoShape 3" id="3"/>
          <p:cNvSpPr/>
          <p:nvPr/>
        </p:nvSpPr>
        <p:spPr>
          <a:xfrm rot="0">
            <a:off x="8509907" y="5602667"/>
            <a:ext cx="1285875" cy="0"/>
          </a:xfrm>
          <a:prstGeom prst="line">
            <a:avLst/>
          </a:prstGeom>
          <a:ln cap="flat" w="57150">
            <a:solidFill>
              <a:srgbClr val="18AFD6"/>
            </a:solidFill>
            <a:prstDash val="solid"/>
            <a:headEnd type="none" len="sm" w="sm"/>
            <a:tailEnd type="none" len="sm" w="sm"/>
          </a:ln>
        </p:spPr>
      </p:sp>
      <p:grpSp>
        <p:nvGrpSpPr>
          <p:cNvPr name="Group 4" id="4"/>
          <p:cNvGrpSpPr/>
          <p:nvPr/>
        </p:nvGrpSpPr>
        <p:grpSpPr>
          <a:xfrm rot="0">
            <a:off x="4484928" y="4940186"/>
            <a:ext cx="1382111" cy="1382111"/>
            <a:chOff x="0" y="0"/>
            <a:chExt cx="1842815" cy="1842815"/>
          </a:xfrm>
        </p:grpSpPr>
        <p:grpSp>
          <p:nvGrpSpPr>
            <p:cNvPr name="Group 5" id="5"/>
            <p:cNvGrpSpPr/>
            <p:nvPr/>
          </p:nvGrpSpPr>
          <p:grpSpPr>
            <a:xfrm rot="0">
              <a:off x="0" y="0"/>
              <a:ext cx="1842815" cy="184281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416564" y="577196"/>
              <a:ext cx="1009686" cy="688422"/>
            </a:xfrm>
            <a:custGeom>
              <a:avLst/>
              <a:gdLst/>
              <a:ahLst/>
              <a:cxnLst/>
              <a:rect r="r" b="b" t="t" l="l"/>
              <a:pathLst>
                <a:path h="688422" w="1009686">
                  <a:moveTo>
                    <a:pt x="0" y="0"/>
                  </a:moveTo>
                  <a:lnTo>
                    <a:pt x="1009686" y="0"/>
                  </a:lnTo>
                  <a:lnTo>
                    <a:pt x="1009686" y="688423"/>
                  </a:lnTo>
                  <a:lnTo>
                    <a:pt x="0" y="688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7127796" y="4940186"/>
            <a:ext cx="1382111" cy="138211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TextBox 12" id="12"/>
          <p:cNvSpPr txBox="true"/>
          <p:nvPr/>
        </p:nvSpPr>
        <p:spPr>
          <a:xfrm rot="0">
            <a:off x="4147393" y="4103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ABOUT</a:t>
            </a:r>
          </a:p>
        </p:txBody>
      </p:sp>
      <p:sp>
        <p:nvSpPr>
          <p:cNvPr name="TextBox 13" id="13"/>
          <p:cNvSpPr txBox="true"/>
          <p:nvPr/>
        </p:nvSpPr>
        <p:spPr>
          <a:xfrm rot="0">
            <a:off x="6378813" y="6703297"/>
            <a:ext cx="2880078" cy="422911"/>
          </a:xfrm>
          <a:prstGeom prst="rect">
            <a:avLst/>
          </a:prstGeom>
        </p:spPr>
        <p:txBody>
          <a:bodyPr anchor="t" rtlCol="false" tIns="0" lIns="0" bIns="0" rIns="0">
            <a:spAutoFit/>
          </a:bodyPr>
          <a:lstStyle/>
          <a:p>
            <a:pPr algn="ctr">
              <a:lnSpc>
                <a:spcPts val="3599"/>
              </a:lnSpc>
            </a:pPr>
            <a:r>
              <a:rPr lang="en-US" b="true" sz="2399" spc="35">
                <a:solidFill>
                  <a:srgbClr val="191919"/>
                </a:solidFill>
                <a:latin typeface="Aileron Bold"/>
                <a:ea typeface="Aileron Bold"/>
                <a:cs typeface="Aileron Bold"/>
                <a:sym typeface="Aileron Bold"/>
              </a:rPr>
              <a:t>MEASUREMENTS</a:t>
            </a:r>
          </a:p>
        </p:txBody>
      </p:sp>
      <p:grpSp>
        <p:nvGrpSpPr>
          <p:cNvPr name="Group 14" id="14"/>
          <p:cNvGrpSpPr/>
          <p:nvPr/>
        </p:nvGrpSpPr>
        <p:grpSpPr>
          <a:xfrm rot="0">
            <a:off x="6189715" y="807674"/>
            <a:ext cx="5760155" cy="1047428"/>
            <a:chOff x="0" y="0"/>
            <a:chExt cx="1517078" cy="275866"/>
          </a:xfrm>
        </p:grpSpPr>
        <p:sp>
          <p:nvSpPr>
            <p:cNvPr name="Freeform 15" id="15"/>
            <p:cNvSpPr/>
            <p:nvPr/>
          </p:nvSpPr>
          <p:spPr>
            <a:xfrm flipH="false" flipV="false" rot="0">
              <a:off x="0" y="0"/>
              <a:ext cx="1517078" cy="275866"/>
            </a:xfrm>
            <a:custGeom>
              <a:avLst/>
              <a:gdLst/>
              <a:ahLst/>
              <a:cxnLst/>
              <a:rect r="r" b="b" t="t" l="l"/>
              <a:pathLst>
                <a:path h="275866" w="1517078">
                  <a:moveTo>
                    <a:pt x="68546" y="0"/>
                  </a:moveTo>
                  <a:lnTo>
                    <a:pt x="1448531" y="0"/>
                  </a:lnTo>
                  <a:cubicBezTo>
                    <a:pt x="1466711" y="0"/>
                    <a:pt x="1484146" y="7222"/>
                    <a:pt x="1497001" y="20077"/>
                  </a:cubicBezTo>
                  <a:cubicBezTo>
                    <a:pt x="1509856" y="32932"/>
                    <a:pt x="1517078" y="50367"/>
                    <a:pt x="1517078" y="68546"/>
                  </a:cubicBezTo>
                  <a:lnTo>
                    <a:pt x="1517078" y="207319"/>
                  </a:lnTo>
                  <a:cubicBezTo>
                    <a:pt x="1517078" y="225499"/>
                    <a:pt x="1509856" y="242934"/>
                    <a:pt x="1497001" y="255789"/>
                  </a:cubicBezTo>
                  <a:cubicBezTo>
                    <a:pt x="1484146" y="268644"/>
                    <a:pt x="1466711" y="275866"/>
                    <a:pt x="1448531" y="275866"/>
                  </a:cubicBezTo>
                  <a:lnTo>
                    <a:pt x="68546" y="275866"/>
                  </a:lnTo>
                  <a:cubicBezTo>
                    <a:pt x="50367" y="275866"/>
                    <a:pt x="32932" y="268644"/>
                    <a:pt x="20077" y="255789"/>
                  </a:cubicBezTo>
                  <a:cubicBezTo>
                    <a:pt x="7222" y="242934"/>
                    <a:pt x="0" y="225499"/>
                    <a:pt x="0" y="207319"/>
                  </a:cubicBezTo>
                  <a:lnTo>
                    <a:pt x="0" y="68546"/>
                  </a:lnTo>
                  <a:cubicBezTo>
                    <a:pt x="0" y="50367"/>
                    <a:pt x="7222" y="32932"/>
                    <a:pt x="20077" y="20077"/>
                  </a:cubicBezTo>
                  <a:cubicBezTo>
                    <a:pt x="32932" y="7222"/>
                    <a:pt x="50367" y="0"/>
                    <a:pt x="68546" y="0"/>
                  </a:cubicBezTo>
                  <a:close/>
                </a:path>
              </a:pathLst>
            </a:custGeom>
            <a:solidFill>
              <a:srgbClr val="000000">
                <a:alpha val="0"/>
              </a:srgbClr>
            </a:solidFill>
            <a:ln w="38100" cap="rnd">
              <a:solidFill>
                <a:srgbClr val="8ED7E8"/>
              </a:solidFill>
              <a:prstDash val="solid"/>
              <a:round/>
            </a:ln>
          </p:spPr>
        </p:sp>
        <p:sp>
          <p:nvSpPr>
            <p:cNvPr name="TextBox 16" id="16"/>
            <p:cNvSpPr txBox="true"/>
            <p:nvPr/>
          </p:nvSpPr>
          <p:spPr>
            <a:xfrm>
              <a:off x="0" y="-180975"/>
              <a:ext cx="1517078" cy="456841"/>
            </a:xfrm>
            <a:prstGeom prst="rect">
              <a:avLst/>
            </a:prstGeom>
          </p:spPr>
          <p:txBody>
            <a:bodyPr anchor="ctr" rtlCol="false" tIns="50800" lIns="50800" bIns="50800" rIns="50800"/>
            <a:lstStyle/>
            <a:p>
              <a:pPr algn="ctr">
                <a:lnSpc>
                  <a:spcPts val="5319"/>
                </a:lnSpc>
              </a:pPr>
              <a:r>
                <a:rPr lang="en-US" sz="3799">
                  <a:solidFill>
                    <a:srgbClr val="8ED7E8"/>
                  </a:solidFill>
                  <a:latin typeface="Agrandir Wide"/>
                  <a:ea typeface="Agrandir Wide"/>
                  <a:cs typeface="Agrandir Wide"/>
                  <a:sym typeface="Agrandir Wide"/>
                </a:rPr>
                <a:t>3-ANALYSIS</a:t>
              </a:r>
            </a:p>
          </p:txBody>
        </p:sp>
      </p:grpSp>
      <p:sp>
        <p:nvSpPr>
          <p:cNvPr name="Freeform 17" id="17"/>
          <p:cNvSpPr/>
          <p:nvPr/>
        </p:nvSpPr>
        <p:spPr>
          <a:xfrm flipH="false" flipV="false" rot="0">
            <a:off x="7374299" y="5189923"/>
            <a:ext cx="889104" cy="882638"/>
          </a:xfrm>
          <a:custGeom>
            <a:avLst/>
            <a:gdLst/>
            <a:ahLst/>
            <a:cxnLst/>
            <a:rect r="r" b="b" t="t" l="l"/>
            <a:pathLst>
              <a:path h="882638" w="889104">
                <a:moveTo>
                  <a:pt x="0" y="0"/>
                </a:moveTo>
                <a:lnTo>
                  <a:pt x="889104" y="0"/>
                </a:lnTo>
                <a:lnTo>
                  <a:pt x="889104" y="882638"/>
                </a:lnTo>
                <a:lnTo>
                  <a:pt x="0" y="882638"/>
                </a:lnTo>
                <a:lnTo>
                  <a:pt x="0" y="0"/>
                </a:lnTo>
                <a:close/>
              </a:path>
            </a:pathLst>
          </a:custGeom>
          <a:blipFill>
            <a:blip r:embed="rId4">
              <a:extLst>
                <a:ext uri="{96DAC541-7B7A-43D3-8B79-37D633B846F1}">
                  <asvg:svgBlip xmlns:asvg="http://schemas.microsoft.com/office/drawing/2016/SVG/main" r:embed="rId5"/>
                </a:ext>
              </a:extLst>
            </a:blip>
            <a:stretch>
              <a:fillRect l="-53" t="0" r="-53"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DAGSpl2jHbg</dc:identifier>
  <dcterms:modified xsi:type="dcterms:W3CDTF">2011-08-01T06:04:30Z</dcterms:modified>
  <cp:revision>1</cp:revision>
  <dc:title>Yellow and blue Data Visualization Basics illustrated presentation</dc:title>
</cp:coreProperties>
</file>